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05" r:id="rId3"/>
    <p:sldId id="283" r:id="rId4"/>
    <p:sldId id="302" r:id="rId5"/>
    <p:sldId id="295" r:id="rId6"/>
    <p:sldId id="298" r:id="rId7"/>
    <p:sldId id="300" r:id="rId8"/>
    <p:sldId id="299" r:id="rId9"/>
    <p:sldId id="279" r:id="rId10"/>
    <p:sldId id="291" r:id="rId11"/>
    <p:sldId id="303" r:id="rId12"/>
    <p:sldId id="301" r:id="rId13"/>
    <p:sldId id="293" r:id="rId14"/>
    <p:sldId id="280"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4708" autoAdjust="0"/>
  </p:normalViewPr>
  <p:slideViewPr>
    <p:cSldViewPr snapToGrid="0">
      <p:cViewPr varScale="1">
        <p:scale>
          <a:sx n="40" d="100"/>
          <a:sy n="40" d="100"/>
        </p:scale>
        <p:origin x="18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F3F2-F515-4BF8-8BA0-EB28184F9F7A}" type="datetimeFigureOut">
              <a:rPr lang="nl-BE" smtClean="0"/>
              <a:t>30/11/2017</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8C6BA-4013-4B15-B401-C2EDABA05E75}" type="slidenum">
              <a:rPr lang="nl-BE" smtClean="0"/>
              <a:t>‹nr.›</a:t>
            </a:fld>
            <a:endParaRPr lang="nl-BE"/>
          </a:p>
        </p:txBody>
      </p:sp>
    </p:spTree>
    <p:extLst>
      <p:ext uri="{BB962C8B-B14F-4D97-AF65-F5344CB8AC3E}">
        <p14:creationId xmlns:p14="http://schemas.microsoft.com/office/powerpoint/2010/main" val="253412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4F8C6BA-4013-4B15-B401-C2EDABA05E75}" type="slidenum">
              <a:rPr lang="nl-BE" smtClean="0"/>
              <a:t>4</a:t>
            </a:fld>
            <a:endParaRPr lang="nl-BE"/>
          </a:p>
        </p:txBody>
      </p:sp>
    </p:spTree>
    <p:extLst>
      <p:ext uri="{BB962C8B-B14F-4D97-AF65-F5344CB8AC3E}">
        <p14:creationId xmlns:p14="http://schemas.microsoft.com/office/powerpoint/2010/main" val="155499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4F8C6BA-4013-4B15-B401-C2EDABA05E75}" type="slidenum">
              <a:rPr lang="nl-BE" smtClean="0"/>
              <a:t>6</a:t>
            </a:fld>
            <a:endParaRPr lang="nl-BE"/>
          </a:p>
        </p:txBody>
      </p:sp>
    </p:spTree>
    <p:extLst>
      <p:ext uri="{BB962C8B-B14F-4D97-AF65-F5344CB8AC3E}">
        <p14:creationId xmlns:p14="http://schemas.microsoft.com/office/powerpoint/2010/main" val="264298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4F8C6BA-4013-4B15-B401-C2EDABA05E75}" type="slidenum">
              <a:rPr lang="nl-BE" smtClean="0"/>
              <a:t>8</a:t>
            </a:fld>
            <a:endParaRPr lang="nl-BE"/>
          </a:p>
        </p:txBody>
      </p:sp>
    </p:spTree>
    <p:extLst>
      <p:ext uri="{BB962C8B-B14F-4D97-AF65-F5344CB8AC3E}">
        <p14:creationId xmlns:p14="http://schemas.microsoft.com/office/powerpoint/2010/main" val="371087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2811" indent="-172811">
              <a:buFontTx/>
              <a:buChar char="-"/>
            </a:pPr>
            <a:endParaRPr lang="nl-BE" dirty="0"/>
          </a:p>
        </p:txBody>
      </p:sp>
      <p:sp>
        <p:nvSpPr>
          <p:cNvPr id="4" name="Tijdelijke aanduiding voor dianummer 3"/>
          <p:cNvSpPr>
            <a:spLocks noGrp="1"/>
          </p:cNvSpPr>
          <p:nvPr>
            <p:ph type="sldNum" sz="quarter" idx="10"/>
          </p:nvPr>
        </p:nvSpPr>
        <p:spPr/>
        <p:txBody>
          <a:bodyPr/>
          <a:lstStyle/>
          <a:p>
            <a:fld id="{5657978F-5D70-4512-A6F5-B6F59A2BCFE5}"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95373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657978F-5D70-4512-A6F5-B6F59A2BCFE5}"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3477769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150418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124387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178834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414508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223172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B260FEA2-2235-4472-B085-3F2FF2051105}" type="datetimeFigureOut">
              <a:rPr lang="nl-BE" smtClean="0"/>
              <a:t>30/11/2017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362696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B260FEA2-2235-4472-B085-3F2FF2051105}" type="datetimeFigureOut">
              <a:rPr lang="nl-BE" smtClean="0"/>
              <a:t>30/11/2017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245931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B260FEA2-2235-4472-B085-3F2FF2051105}" type="datetimeFigureOut">
              <a:rPr lang="nl-BE" smtClean="0"/>
              <a:t>30/11/2017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1785334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60FEA2-2235-4472-B085-3F2FF2051105}" type="datetimeFigureOut">
              <a:rPr lang="nl-BE" smtClean="0"/>
              <a:t>30/11/2017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352571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60FEA2-2235-4472-B085-3F2FF2051105}" type="datetimeFigureOut">
              <a:rPr lang="nl-BE" smtClean="0"/>
              <a:t>30/11/2017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12133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60FEA2-2235-4472-B085-3F2FF2051105}" type="datetimeFigureOut">
              <a:rPr lang="nl-BE" smtClean="0"/>
              <a:t>30/11/2017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D6935E8-E129-4C3B-8C2C-1FA83B78A50E}" type="slidenum">
              <a:rPr lang="nl-BE" smtClean="0"/>
              <a:t>‹nr.›</a:t>
            </a:fld>
            <a:endParaRPr lang="nl-BE"/>
          </a:p>
        </p:txBody>
      </p:sp>
    </p:spTree>
    <p:extLst>
      <p:ext uri="{BB962C8B-B14F-4D97-AF65-F5344CB8AC3E}">
        <p14:creationId xmlns:p14="http://schemas.microsoft.com/office/powerpoint/2010/main" val="202785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FEA2-2235-4472-B085-3F2FF2051105}" type="datetimeFigureOut">
              <a:rPr lang="nl-BE" smtClean="0"/>
              <a:t>30/11/2017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935E8-E129-4C3B-8C2C-1FA83B78A50E}" type="slidenum">
              <a:rPr lang="nl-BE" smtClean="0"/>
              <a:t>‹nr.›</a:t>
            </a:fld>
            <a:endParaRPr lang="nl-BE"/>
          </a:p>
        </p:txBody>
      </p:sp>
    </p:spTree>
    <p:extLst>
      <p:ext uri="{BB962C8B-B14F-4D97-AF65-F5344CB8AC3E}">
        <p14:creationId xmlns:p14="http://schemas.microsoft.com/office/powerpoint/2010/main" val="422084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e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jpg"/><Relationship Id="rId12" Type="http://schemas.openxmlformats.org/officeDocument/2006/relationships/image" Target="../media/image14.png"/><Relationship Id="rId17" Type="http://schemas.openxmlformats.org/officeDocument/2006/relationships/image" Target="../media/image19.jpg"/><Relationship Id="rId25" Type="http://schemas.openxmlformats.org/officeDocument/2006/relationships/image" Target="../media/image27.jpeg"/><Relationship Id="rId33"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jp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jpg"/><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jpeg"/><Relationship Id="rId30"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0" y="1122363"/>
            <a:ext cx="9144000" cy="2387600"/>
          </a:xfrm>
        </p:spPr>
        <p:txBody>
          <a:bodyPr/>
          <a:lstStyle/>
          <a:p>
            <a:r>
              <a:rPr lang="nl-BE" dirty="0" smtClean="0"/>
              <a:t>		</a:t>
            </a:r>
            <a:endParaRPr lang="nl-BE" dirty="0"/>
          </a:p>
        </p:txBody>
      </p:sp>
      <p:pic>
        <p:nvPicPr>
          <p:cNvPr id="3" name="Afbeelding 2"/>
          <p:cNvPicPr>
            <a:picLocks noChangeAspect="1"/>
          </p:cNvPicPr>
          <p:nvPr/>
        </p:nvPicPr>
        <p:blipFill>
          <a:blip r:embed="rId2"/>
          <a:stretch>
            <a:fillRect/>
          </a:stretch>
        </p:blipFill>
        <p:spPr>
          <a:xfrm>
            <a:off x="-67590" y="-670916"/>
            <a:ext cx="12327180" cy="8199831"/>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80" y="-306975"/>
            <a:ext cx="2240639" cy="1793929"/>
          </a:xfrm>
          <a:prstGeom prst="rect">
            <a:avLst/>
          </a:prstGeom>
        </p:spPr>
      </p:pic>
    </p:spTree>
    <p:extLst>
      <p:ext uri="{BB962C8B-B14F-4D97-AF65-F5344CB8AC3E}">
        <p14:creationId xmlns:p14="http://schemas.microsoft.com/office/powerpoint/2010/main" val="2149884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solidFill>
                  <a:srgbClr val="0070C0"/>
                </a:solidFill>
                <a:latin typeface="Trebuchet MS" panose="020B0603020202020204" pitchFamily="34" charset="0"/>
              </a:rPr>
              <a:t>Een verhaal met een toekomst</a:t>
            </a:r>
            <a:endParaRPr lang="nl-BE" dirty="0">
              <a:solidFill>
                <a:srgbClr val="0070C0"/>
              </a:solidFill>
              <a:latin typeface="Trebuchet MS" panose="020B0603020202020204" pitchFamily="34" charset="0"/>
            </a:endParaRPr>
          </a:p>
        </p:txBody>
      </p:sp>
      <p:pic>
        <p:nvPicPr>
          <p:cNvPr id="5" name="Tijdelijke aanduiding voor inhoud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0538" y="1533061"/>
            <a:ext cx="5599776" cy="3904571"/>
          </a:xfrm>
        </p:spPr>
      </p:pic>
      <p:sp>
        <p:nvSpPr>
          <p:cNvPr id="6" name="Tijdelijke aanduiding voor inhoud 5"/>
          <p:cNvSpPr>
            <a:spLocks noGrp="1"/>
          </p:cNvSpPr>
          <p:nvPr>
            <p:ph sz="half" idx="2"/>
          </p:nvPr>
        </p:nvSpPr>
        <p:spPr/>
        <p:txBody>
          <a:bodyPr>
            <a:normAutofit/>
          </a:bodyPr>
          <a:lstStyle/>
          <a:p>
            <a:pPr marL="0" indent="0">
              <a:buNone/>
            </a:pPr>
            <a:r>
              <a:rPr lang="nl-BE" dirty="0" smtClean="0">
                <a:solidFill>
                  <a:schemeClr val="bg2">
                    <a:lumMod val="50000"/>
                  </a:schemeClr>
                </a:solidFill>
                <a:latin typeface="Trebuchet MS" panose="020B0603020202020204" pitchFamily="34" charset="0"/>
              </a:rPr>
              <a:t>Samenwerking Tumult en De Ambrassade (‘18-’20):</a:t>
            </a:r>
            <a:endParaRPr lang="nl-BE" dirty="0">
              <a:solidFill>
                <a:schemeClr val="bg2">
                  <a:lumMod val="50000"/>
                </a:schemeClr>
              </a:solidFill>
              <a:latin typeface="Trebuchet MS" panose="020B0603020202020204" pitchFamily="34" charset="0"/>
            </a:endParaRPr>
          </a:p>
          <a:p>
            <a:r>
              <a:rPr lang="nl-BE" dirty="0">
                <a:solidFill>
                  <a:schemeClr val="bg2">
                    <a:lumMod val="50000"/>
                  </a:schemeClr>
                </a:solidFill>
                <a:latin typeface="Trebuchet MS" panose="020B0603020202020204" pitchFamily="34" charset="0"/>
              </a:rPr>
              <a:t>Partnerschap Wereldspelers </a:t>
            </a:r>
          </a:p>
          <a:p>
            <a:r>
              <a:rPr lang="nl-BE" dirty="0" smtClean="0">
                <a:solidFill>
                  <a:schemeClr val="bg2">
                    <a:lumMod val="50000"/>
                  </a:schemeClr>
                </a:solidFill>
                <a:latin typeface="Trebuchet MS" panose="020B0603020202020204" pitchFamily="34" charset="0"/>
              </a:rPr>
              <a:t>Jeugdwerkondersteuning</a:t>
            </a:r>
          </a:p>
          <a:p>
            <a:r>
              <a:rPr lang="nl-BE" dirty="0" smtClean="0">
                <a:solidFill>
                  <a:schemeClr val="bg2">
                    <a:lumMod val="50000"/>
                  </a:schemeClr>
                </a:solidFill>
                <a:latin typeface="Trebuchet MS" panose="020B0603020202020204" pitchFamily="34" charset="0"/>
              </a:rPr>
              <a:t>Jeugdinformatie (</a:t>
            </a:r>
            <a:r>
              <a:rPr lang="nl-BE" dirty="0" err="1" smtClean="0">
                <a:solidFill>
                  <a:schemeClr val="bg2">
                    <a:lumMod val="50000"/>
                  </a:schemeClr>
                </a:solidFill>
                <a:latin typeface="Trebuchet MS" panose="020B0603020202020204" pitchFamily="34" charset="0"/>
              </a:rPr>
              <a:t>ism</a:t>
            </a:r>
            <a:r>
              <a:rPr lang="nl-BE" dirty="0" smtClean="0">
                <a:solidFill>
                  <a:schemeClr val="bg2">
                    <a:lumMod val="50000"/>
                  </a:schemeClr>
                </a:solidFill>
                <a:latin typeface="Trebuchet MS" panose="020B0603020202020204" pitchFamily="34" charset="0"/>
              </a:rPr>
              <a:t> Okan)</a:t>
            </a:r>
          </a:p>
          <a:p>
            <a:r>
              <a:rPr lang="nl-BE" dirty="0" smtClean="0">
                <a:solidFill>
                  <a:schemeClr val="bg2">
                    <a:lumMod val="50000"/>
                  </a:schemeClr>
                </a:solidFill>
                <a:latin typeface="Trebuchet MS" panose="020B0603020202020204" pitchFamily="34" charset="0"/>
              </a:rPr>
              <a:t>Beleidswerk</a:t>
            </a:r>
            <a:endParaRPr lang="nl-BE" dirty="0">
              <a:solidFill>
                <a:schemeClr val="bg2">
                  <a:lumMod val="50000"/>
                </a:schemeClr>
              </a:solidFill>
              <a:latin typeface="Trebuchet MS" panose="020B0603020202020204" pitchFamily="34" charset="0"/>
            </a:endParaRPr>
          </a:p>
          <a:p>
            <a:endParaRPr lang="nl-BE"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090" y="5437632"/>
            <a:ext cx="2328672" cy="1420368"/>
          </a:xfrm>
          <a:prstGeom prst="rect">
            <a:avLst/>
          </a:prstGeom>
        </p:spPr>
      </p:pic>
    </p:spTree>
    <p:extLst>
      <p:ext uri="{BB962C8B-B14F-4D97-AF65-F5344CB8AC3E}">
        <p14:creationId xmlns:p14="http://schemas.microsoft.com/office/powerpoint/2010/main" val="189540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solidFill>
                  <a:srgbClr val="0070C0"/>
                </a:solidFill>
                <a:latin typeface="Trebuchet MS" panose="020B0603020202020204" pitchFamily="34" charset="0"/>
              </a:rPr>
              <a:t>Een verhaal over de meerwaarde van het jeugdwerk</a:t>
            </a:r>
            <a:endParaRPr lang="nl-BE" dirty="0">
              <a:solidFill>
                <a:srgbClr val="0070C0"/>
              </a:solidFill>
              <a:latin typeface="Trebuchet MS" panose="020B0603020202020204" pitchFamily="34" charset="0"/>
            </a:endParaRPr>
          </a:p>
        </p:txBody>
      </p:sp>
      <p:sp>
        <p:nvSpPr>
          <p:cNvPr id="3" name="Tijdelijke aanduiding voor inhoud 2"/>
          <p:cNvSpPr>
            <a:spLocks noGrp="1"/>
          </p:cNvSpPr>
          <p:nvPr>
            <p:ph idx="1"/>
          </p:nvPr>
        </p:nvSpPr>
        <p:spPr>
          <a:xfrm>
            <a:off x="669758" y="1817271"/>
            <a:ext cx="10515600" cy="4351338"/>
          </a:xfrm>
        </p:spPr>
        <p:txBody>
          <a:bodyPr>
            <a:normAutofit/>
          </a:bodyPr>
          <a:lstStyle/>
          <a:p>
            <a:r>
              <a:rPr lang="nl-BE" dirty="0">
                <a:solidFill>
                  <a:schemeClr val="bg2">
                    <a:lumMod val="50000"/>
                  </a:schemeClr>
                </a:solidFill>
              </a:rPr>
              <a:t>Jeugdwerk is een omgeving waar kinderen en jongeren in hun kracht </a:t>
            </a:r>
            <a:r>
              <a:rPr lang="nl-BE" dirty="0" smtClean="0">
                <a:solidFill>
                  <a:schemeClr val="bg2">
                    <a:lumMod val="50000"/>
                  </a:schemeClr>
                </a:solidFill>
              </a:rPr>
              <a:t>staan.</a:t>
            </a:r>
            <a:endParaRPr lang="nl-BE" dirty="0">
              <a:solidFill>
                <a:schemeClr val="bg2">
                  <a:lumMod val="50000"/>
                </a:schemeClr>
              </a:solidFill>
            </a:endParaRPr>
          </a:p>
          <a:p>
            <a:r>
              <a:rPr lang="nl-BE" dirty="0">
                <a:solidFill>
                  <a:schemeClr val="bg2">
                    <a:lumMod val="50000"/>
                  </a:schemeClr>
                </a:solidFill>
              </a:rPr>
              <a:t>Het jeugdwerk wil </a:t>
            </a:r>
            <a:r>
              <a:rPr lang="nl-BE" dirty="0" err="1">
                <a:solidFill>
                  <a:schemeClr val="bg2">
                    <a:lumMod val="50000"/>
                  </a:schemeClr>
                </a:solidFill>
              </a:rPr>
              <a:t>àlle</a:t>
            </a:r>
            <a:r>
              <a:rPr lang="nl-BE" dirty="0">
                <a:solidFill>
                  <a:schemeClr val="bg2">
                    <a:lumMod val="50000"/>
                  </a:schemeClr>
                </a:solidFill>
              </a:rPr>
              <a:t> kinderen en jongeren </a:t>
            </a:r>
            <a:r>
              <a:rPr lang="nl-BE" dirty="0" smtClean="0">
                <a:solidFill>
                  <a:schemeClr val="bg2">
                    <a:lumMod val="50000"/>
                  </a:schemeClr>
                </a:solidFill>
              </a:rPr>
              <a:t>versterken, ook zij die net aankomen</a:t>
            </a:r>
          </a:p>
          <a:p>
            <a:pPr lvl="0"/>
            <a:r>
              <a:rPr lang="nl-BE" dirty="0" smtClean="0">
                <a:solidFill>
                  <a:schemeClr val="bg2">
                    <a:lumMod val="50000"/>
                  </a:schemeClr>
                </a:solidFill>
              </a:rPr>
              <a:t>Het jeugdwerk kan een positief </a:t>
            </a:r>
            <a:r>
              <a:rPr lang="nl-BE" dirty="0">
                <a:solidFill>
                  <a:schemeClr val="bg2">
                    <a:lumMod val="50000"/>
                  </a:schemeClr>
                </a:solidFill>
              </a:rPr>
              <a:t>toekomstperspectief </a:t>
            </a:r>
            <a:r>
              <a:rPr lang="nl-BE" dirty="0" smtClean="0">
                <a:solidFill>
                  <a:schemeClr val="bg2">
                    <a:lumMod val="50000"/>
                  </a:schemeClr>
                </a:solidFill>
              </a:rPr>
              <a:t>bieden door vluchtelingen snel </a:t>
            </a:r>
            <a:r>
              <a:rPr lang="nl-BE" dirty="0">
                <a:solidFill>
                  <a:schemeClr val="bg2">
                    <a:lumMod val="50000"/>
                  </a:schemeClr>
                </a:solidFill>
              </a:rPr>
              <a:t>in aanraking te doen komen met </a:t>
            </a:r>
            <a:r>
              <a:rPr lang="nl-BE" dirty="0" smtClean="0">
                <a:solidFill>
                  <a:schemeClr val="bg2">
                    <a:lumMod val="50000"/>
                  </a:schemeClr>
                </a:solidFill>
              </a:rPr>
              <a:t>verenigingsleven</a:t>
            </a:r>
          </a:p>
          <a:p>
            <a:pPr lvl="0"/>
            <a:r>
              <a:rPr lang="nl-BE" dirty="0" smtClean="0">
                <a:solidFill>
                  <a:schemeClr val="bg2">
                    <a:lumMod val="50000"/>
                  </a:schemeClr>
                </a:solidFill>
              </a:rPr>
              <a:t>De jeugdsector kan bijdragen </a:t>
            </a:r>
            <a:r>
              <a:rPr lang="nl-BE" dirty="0">
                <a:solidFill>
                  <a:schemeClr val="bg2">
                    <a:lumMod val="50000"/>
                  </a:schemeClr>
                </a:solidFill>
              </a:rPr>
              <a:t>aan de integratie van </a:t>
            </a:r>
            <a:r>
              <a:rPr lang="nl-BE" dirty="0" smtClean="0">
                <a:solidFill>
                  <a:schemeClr val="bg2">
                    <a:lumMod val="50000"/>
                  </a:schemeClr>
                </a:solidFill>
              </a:rPr>
              <a:t>jonge vluchtelingen </a:t>
            </a:r>
            <a:r>
              <a:rPr lang="nl-BE" dirty="0">
                <a:solidFill>
                  <a:schemeClr val="bg2">
                    <a:lumMod val="50000"/>
                  </a:schemeClr>
                </a:solidFill>
              </a:rPr>
              <a:t>in het sociale weefsel</a:t>
            </a:r>
          </a:p>
          <a:p>
            <a:endParaRPr lang="nl-BE" dirty="0" smtClean="0"/>
          </a:p>
          <a:p>
            <a:endParaRPr lang="nl-BE" dirty="0" smtClean="0"/>
          </a:p>
          <a:p>
            <a:endParaRPr lang="nl-BE" dirty="0"/>
          </a:p>
          <a:p>
            <a:endParaRPr lang="nl-BE" dirty="0" smtClean="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3327" y="5210315"/>
            <a:ext cx="2328672" cy="1420368"/>
          </a:xfrm>
          <a:prstGeom prst="rect">
            <a:avLst/>
          </a:prstGeom>
        </p:spPr>
      </p:pic>
    </p:spTree>
    <p:extLst>
      <p:ext uri="{BB962C8B-B14F-4D97-AF65-F5344CB8AC3E}">
        <p14:creationId xmlns:p14="http://schemas.microsoft.com/office/powerpoint/2010/main" val="434143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923" y="275250"/>
            <a:ext cx="11734554" cy="899159"/>
          </a:xfrm>
        </p:spPr>
        <p:txBody>
          <a:bodyPr>
            <a:normAutofit fontScale="90000"/>
          </a:bodyPr>
          <a:lstStyle/>
          <a:p>
            <a:pPr algn="ctr"/>
            <a:r>
              <a:rPr lang="nl-BE" dirty="0" smtClean="0">
                <a:solidFill>
                  <a:srgbClr val="0070C0"/>
                </a:solidFill>
                <a:latin typeface="Trebuchet MS" panose="020B0603020202020204" pitchFamily="34" charset="0"/>
              </a:rPr>
              <a:t>Een verhaal over diversiteit in/en het jeugdwerk</a:t>
            </a:r>
            <a:endParaRPr lang="nl-BE" dirty="0">
              <a:solidFill>
                <a:srgbClr val="0070C0"/>
              </a:solidFill>
              <a:latin typeface="Trebuchet MS" panose="020B0603020202020204" pitchFamily="34" charset="0"/>
            </a:endParaRPr>
          </a:p>
        </p:txBody>
      </p:sp>
      <p:sp>
        <p:nvSpPr>
          <p:cNvPr id="3" name="Tijdelijke aanduiding voor inhoud 2"/>
          <p:cNvSpPr>
            <a:spLocks noGrp="1"/>
          </p:cNvSpPr>
          <p:nvPr>
            <p:ph sz="half" idx="1"/>
          </p:nvPr>
        </p:nvSpPr>
        <p:spPr>
          <a:xfrm>
            <a:off x="585537" y="1382044"/>
            <a:ext cx="5586663" cy="5238499"/>
          </a:xfrm>
        </p:spPr>
        <p:txBody>
          <a:bodyPr>
            <a:noAutofit/>
          </a:bodyPr>
          <a:lstStyle/>
          <a:p>
            <a:r>
              <a:rPr lang="nl-BE" dirty="0" smtClean="0">
                <a:solidFill>
                  <a:schemeClr val="bg1">
                    <a:lumMod val="50000"/>
                  </a:schemeClr>
                </a:solidFill>
                <a:latin typeface="Trebuchet MS" panose="020B0603020202020204" pitchFamily="34" charset="0"/>
              </a:rPr>
              <a:t>Inzet van jeugdwerk voor méér diversiteit</a:t>
            </a:r>
          </a:p>
          <a:p>
            <a:r>
              <a:rPr lang="nl-BE" dirty="0" smtClean="0">
                <a:solidFill>
                  <a:schemeClr val="bg1">
                    <a:lumMod val="50000"/>
                  </a:schemeClr>
                </a:solidFill>
                <a:latin typeface="Trebuchet MS" panose="020B0603020202020204" pitchFamily="34" charset="0"/>
              </a:rPr>
              <a:t>Visienota Diversiteit in/en het jeugdwerk</a:t>
            </a:r>
          </a:p>
          <a:p>
            <a:r>
              <a:rPr lang="nl-BE" dirty="0" smtClean="0">
                <a:solidFill>
                  <a:schemeClr val="bg1">
                    <a:lumMod val="50000"/>
                  </a:schemeClr>
                </a:solidFill>
                <a:latin typeface="Trebuchet MS" panose="020B0603020202020204" pitchFamily="34" charset="0"/>
              </a:rPr>
              <a:t>Belangrijk om de stap van visie naar actie en praktijk te zetten </a:t>
            </a:r>
          </a:p>
          <a:p>
            <a:r>
              <a:rPr lang="nl-BE" dirty="0" smtClean="0">
                <a:solidFill>
                  <a:schemeClr val="bg1">
                    <a:lumMod val="50000"/>
                  </a:schemeClr>
                </a:solidFill>
                <a:latin typeface="Trebuchet MS" panose="020B0603020202020204" pitchFamily="34" charset="0"/>
              </a:rPr>
              <a:t>Wereldspelers biedt die kans: reflectie-in-actie, falen, intercultureel leren in de praktijk</a:t>
            </a:r>
          </a:p>
        </p:txBody>
      </p:sp>
      <p:sp>
        <p:nvSpPr>
          <p:cNvPr id="6" name="Tijdelijke aanduiding voor inhoud 5"/>
          <p:cNvSpPr>
            <a:spLocks noGrp="1"/>
          </p:cNvSpPr>
          <p:nvPr>
            <p:ph sz="half" idx="2"/>
          </p:nvPr>
        </p:nvSpPr>
        <p:spPr/>
        <p:txBody>
          <a:bodyPr/>
          <a:lstStyle/>
          <a:p>
            <a:pPr lvl="0"/>
            <a:endParaRPr lang="nl-BE" dirty="0"/>
          </a:p>
          <a:p>
            <a:endParaRPr lang="nl-BE" dirty="0"/>
          </a:p>
          <a:p>
            <a:endParaRPr lang="nl-BE" dirty="0"/>
          </a:p>
        </p:txBody>
      </p:sp>
      <p:pic>
        <p:nvPicPr>
          <p:cNvPr id="8" name="Afbeelding 7"/>
          <p:cNvPicPr>
            <a:picLocks noChangeAspect="1"/>
          </p:cNvPicPr>
          <p:nvPr/>
        </p:nvPicPr>
        <p:blipFill>
          <a:blip r:embed="rId2"/>
          <a:stretch>
            <a:fillRect/>
          </a:stretch>
        </p:blipFill>
        <p:spPr>
          <a:xfrm>
            <a:off x="6344404" y="1825625"/>
            <a:ext cx="4872489" cy="3244544"/>
          </a:xfrm>
          <a:prstGeom prst="rect">
            <a:avLst/>
          </a:prstGeom>
        </p:spPr>
      </p:pic>
    </p:spTree>
    <p:extLst>
      <p:ext uri="{BB962C8B-B14F-4D97-AF65-F5344CB8AC3E}">
        <p14:creationId xmlns:p14="http://schemas.microsoft.com/office/powerpoint/2010/main" val="268067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1496"/>
            <a:ext cx="10515600" cy="1325563"/>
          </a:xfrm>
        </p:spPr>
        <p:txBody>
          <a:bodyPr/>
          <a:lstStyle/>
          <a:p>
            <a:pPr algn="ctr"/>
            <a:r>
              <a:rPr lang="nl-BE" dirty="0" smtClean="0">
                <a:solidFill>
                  <a:srgbClr val="0070C0"/>
                </a:solidFill>
                <a:latin typeface="Trebuchet MS" panose="020B0603020202020204" pitchFamily="34" charset="0"/>
              </a:rPr>
              <a:t>Van dromen doelen maken </a:t>
            </a:r>
            <a:endParaRPr lang="nl-BE" dirty="0">
              <a:solidFill>
                <a:srgbClr val="0070C0"/>
              </a:solidFill>
              <a:latin typeface="Trebuchet MS" panose="020B0603020202020204" pitchFamily="34" charset="0"/>
            </a:endParaRPr>
          </a:p>
        </p:txBody>
      </p:sp>
      <p:sp>
        <p:nvSpPr>
          <p:cNvPr id="3" name="Tijdelijke aanduiding voor inhoud 2"/>
          <p:cNvSpPr>
            <a:spLocks noGrp="1"/>
          </p:cNvSpPr>
          <p:nvPr>
            <p:ph idx="1"/>
          </p:nvPr>
        </p:nvSpPr>
        <p:spPr>
          <a:xfrm>
            <a:off x="356937" y="1469555"/>
            <a:ext cx="10515600" cy="4351338"/>
          </a:xfrm>
        </p:spPr>
        <p:txBody>
          <a:bodyPr>
            <a:normAutofit/>
          </a:bodyPr>
          <a:lstStyle/>
          <a:p>
            <a:pPr lvl="0"/>
            <a:r>
              <a:rPr lang="nl-BE" dirty="0" smtClean="0">
                <a:solidFill>
                  <a:schemeClr val="bg2">
                    <a:lumMod val="50000"/>
                  </a:schemeClr>
                </a:solidFill>
                <a:latin typeface="Trebuchet MS" panose="020B0603020202020204" pitchFamily="34" charset="0"/>
              </a:rPr>
              <a:t>Jonge vluchtelingen optimale vrije tijdskansen bieden</a:t>
            </a:r>
            <a:endParaRPr lang="nl-BE" dirty="0">
              <a:solidFill>
                <a:schemeClr val="bg2">
                  <a:lumMod val="50000"/>
                </a:schemeClr>
              </a:solidFill>
              <a:latin typeface="Trebuchet MS" panose="020B0603020202020204" pitchFamily="34" charset="0"/>
            </a:endParaRPr>
          </a:p>
          <a:p>
            <a:pPr lvl="0"/>
            <a:r>
              <a:rPr lang="nl-BE" dirty="0" smtClean="0">
                <a:solidFill>
                  <a:schemeClr val="bg2">
                    <a:lumMod val="50000"/>
                  </a:schemeClr>
                </a:solidFill>
                <a:latin typeface="Trebuchet MS" panose="020B0603020202020204" pitchFamily="34" charset="0"/>
              </a:rPr>
              <a:t>Als jeugdwerk voorloper te zijn rond gelijkwaardige kansen, sociale integratie en diversiteit</a:t>
            </a:r>
          </a:p>
          <a:p>
            <a:r>
              <a:rPr lang="nl-BE" dirty="0" smtClean="0">
                <a:solidFill>
                  <a:schemeClr val="bg2">
                    <a:lumMod val="50000"/>
                  </a:schemeClr>
                </a:solidFill>
                <a:latin typeface="Trebuchet MS" panose="020B0603020202020204" pitchFamily="34" charset="0"/>
              </a:rPr>
              <a:t>Vanuit verbinding &amp; dialoog </a:t>
            </a:r>
          </a:p>
          <a:p>
            <a:pPr marL="0" indent="0">
              <a:buNone/>
            </a:pPr>
            <a:r>
              <a:rPr lang="nl-BE" dirty="0" smtClean="0">
                <a:solidFill>
                  <a:schemeClr val="bg2">
                    <a:lumMod val="50000"/>
                  </a:schemeClr>
                </a:solidFill>
                <a:latin typeface="Trebuchet MS" panose="020B0603020202020204" pitchFamily="34" charset="0"/>
              </a:rPr>
              <a:t>jongeren elkaar doen versterken.</a:t>
            </a:r>
            <a:endParaRPr lang="nl-BE" dirty="0">
              <a:solidFill>
                <a:schemeClr val="bg2">
                  <a:lumMod val="50000"/>
                </a:schemeClr>
              </a:solidFill>
              <a:latin typeface="Trebuchet MS" panose="020B0603020202020204" pitchFamily="34" charset="0"/>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211" y="5110709"/>
            <a:ext cx="2328672" cy="1420368"/>
          </a:xfrm>
          <a:prstGeom prst="rect">
            <a:avLst/>
          </a:prstGeom>
        </p:spPr>
      </p:pic>
      <p:pic>
        <p:nvPicPr>
          <p:cNvPr id="6" name="Afbeelding 5"/>
          <p:cNvPicPr>
            <a:picLocks noChangeAspect="1"/>
          </p:cNvPicPr>
          <p:nvPr/>
        </p:nvPicPr>
        <p:blipFill>
          <a:blip r:embed="rId3"/>
          <a:stretch>
            <a:fillRect/>
          </a:stretch>
        </p:blipFill>
        <p:spPr>
          <a:xfrm>
            <a:off x="6156157" y="2670125"/>
            <a:ext cx="5076051" cy="3505860"/>
          </a:xfrm>
          <a:prstGeom prst="rect">
            <a:avLst/>
          </a:prstGeom>
        </p:spPr>
      </p:pic>
    </p:spTree>
    <p:extLst>
      <p:ext uri="{BB962C8B-B14F-4D97-AF65-F5344CB8AC3E}">
        <p14:creationId xmlns:p14="http://schemas.microsoft.com/office/powerpoint/2010/main" val="93423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5213" y="2008358"/>
            <a:ext cx="10515600" cy="1325563"/>
          </a:xfrm>
        </p:spPr>
        <p:txBody>
          <a:bodyPr>
            <a:normAutofit/>
          </a:bodyPr>
          <a:lstStyle/>
          <a:p>
            <a:pPr algn="ctr"/>
            <a:r>
              <a:rPr lang="nl-BE" sz="3600" dirty="0" smtClean="0">
                <a:solidFill>
                  <a:srgbClr val="0070C0"/>
                </a:solidFill>
                <a:latin typeface="Trebuchet MS" panose="020B0603020202020204" pitchFamily="34" charset="0"/>
              </a:rPr>
              <a:t>Wereldspelers: </a:t>
            </a:r>
            <a:r>
              <a:rPr lang="nl-BE" sz="3600" smtClean="0">
                <a:solidFill>
                  <a:srgbClr val="0070C0"/>
                </a:solidFill>
                <a:latin typeface="Trebuchet MS" panose="020B0603020202020204" pitchFamily="34" charset="0"/>
              </a:rPr>
              <a:t>ons verhaal</a:t>
            </a:r>
            <a:endParaRPr lang="nl-BE" sz="3600" dirty="0">
              <a:solidFill>
                <a:srgbClr val="0070C0"/>
              </a:solidFill>
              <a:latin typeface="Trebuchet MS" panose="020B0603020202020204" pitchFamily="34" charset="0"/>
            </a:endParaRPr>
          </a:p>
        </p:txBody>
      </p:sp>
      <p:sp>
        <p:nvSpPr>
          <p:cNvPr id="3" name="Tijdelijke aanduiding voor inhoud 2"/>
          <p:cNvSpPr>
            <a:spLocks noGrp="1"/>
          </p:cNvSpPr>
          <p:nvPr>
            <p:ph idx="1"/>
          </p:nvPr>
        </p:nvSpPr>
        <p:spPr/>
        <p:txBody>
          <a:bodyPr/>
          <a:lstStyle/>
          <a:p>
            <a:pPr lvl="0"/>
            <a:endParaRPr lang="nl-BE" dirty="0"/>
          </a:p>
          <a:p>
            <a:endParaRPr lang="nl-BE"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64" y="5437632"/>
            <a:ext cx="2328672" cy="1420368"/>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293" y="3207561"/>
            <a:ext cx="2365259" cy="3554569"/>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474" y="3362107"/>
            <a:ext cx="2262421" cy="3400023"/>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2533" y="639188"/>
            <a:ext cx="2237191" cy="3362107"/>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5934" y="318986"/>
            <a:ext cx="4747991" cy="1975727"/>
          </a:xfrm>
          <a:prstGeom prst="rect">
            <a:avLst/>
          </a:prstGeom>
        </p:spPr>
      </p:pic>
      <p:pic>
        <p:nvPicPr>
          <p:cNvPr id="10" name="Afbeelding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909" y="639188"/>
            <a:ext cx="2169584" cy="3260505"/>
          </a:xfrm>
          <a:prstGeom prst="rect">
            <a:avLst/>
          </a:prstGeom>
        </p:spPr>
      </p:pic>
    </p:spTree>
    <p:extLst>
      <p:ext uri="{BB962C8B-B14F-4D97-AF65-F5344CB8AC3E}">
        <p14:creationId xmlns:p14="http://schemas.microsoft.com/office/powerpoint/2010/main" val="3436732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solidFill>
                  <a:srgbClr val="0070C0"/>
                </a:solidFill>
                <a:latin typeface="Trebuchet MS" panose="020B0603020202020204" pitchFamily="34" charset="0"/>
              </a:rPr>
              <a:t>Wereldspelers: een verhaal</a:t>
            </a:r>
            <a:endParaRPr lang="nl-BE"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2741" y="1690688"/>
            <a:ext cx="7306518" cy="4862091"/>
          </a:xfrm>
          <a:prstGeom prst="rect">
            <a:avLst/>
          </a:prstGeom>
        </p:spPr>
      </p:pic>
    </p:spTree>
    <p:extLst>
      <p:ext uri="{BB962C8B-B14F-4D97-AF65-F5344CB8AC3E}">
        <p14:creationId xmlns:p14="http://schemas.microsoft.com/office/powerpoint/2010/main" val="2759200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solidFill>
                  <a:srgbClr val="0070C0"/>
                </a:solidFill>
                <a:latin typeface="Trebuchet MS" panose="020B0603020202020204" pitchFamily="34" charset="0"/>
              </a:rPr>
              <a:t>Wereldspelers?</a:t>
            </a:r>
            <a:endParaRPr lang="nl-BE" dirty="0"/>
          </a:p>
        </p:txBody>
      </p:sp>
      <p:sp>
        <p:nvSpPr>
          <p:cNvPr id="3" name="Tijdelijke aanduiding voor inhoud 2"/>
          <p:cNvSpPr>
            <a:spLocks noGrp="1"/>
          </p:cNvSpPr>
          <p:nvPr>
            <p:ph sz="half" idx="1"/>
          </p:nvPr>
        </p:nvSpPr>
        <p:spPr/>
        <p:txBody>
          <a:bodyPr>
            <a:normAutofit lnSpcReduction="10000"/>
          </a:bodyPr>
          <a:lstStyle/>
          <a:p>
            <a:r>
              <a:rPr lang="nl-BE" dirty="0" smtClean="0">
                <a:solidFill>
                  <a:schemeClr val="bg2">
                    <a:lumMod val="50000"/>
                  </a:schemeClr>
                </a:solidFill>
                <a:latin typeface="Trebuchet MS" panose="020B0603020202020204" pitchFamily="34" charset="0"/>
              </a:rPr>
              <a:t>Wat als… het jeugdwerk in Vlaanderen haar kracht om kinderen en jongeren te versterken ook inzet om jonge vluchtelingen te versterken en kansen te bieden?</a:t>
            </a:r>
          </a:p>
          <a:p>
            <a:r>
              <a:rPr lang="nl-BE" dirty="0" smtClean="0">
                <a:solidFill>
                  <a:schemeClr val="bg2">
                    <a:lumMod val="50000"/>
                  </a:schemeClr>
                </a:solidFill>
                <a:latin typeface="Trebuchet MS" panose="020B0603020202020204" pitchFamily="34" charset="0"/>
              </a:rPr>
              <a:t>Droom: alle kinderen en jongeren in alle opvangcentra in Vlaanderen bereiken met jeugdwerkinitiatieven</a:t>
            </a:r>
          </a:p>
          <a:p>
            <a:endParaRPr lang="nl-BE" dirty="0" smtClean="0">
              <a:solidFill>
                <a:schemeClr val="bg2">
                  <a:lumMod val="50000"/>
                </a:schemeClr>
              </a:solidFill>
              <a:latin typeface="Trebuchet MS" panose="020B0603020202020204" pitchFamily="34" charset="0"/>
            </a:endParaRPr>
          </a:p>
          <a:p>
            <a:pPr marL="0" indent="0">
              <a:buNone/>
            </a:pPr>
            <a:endParaRPr lang="nl-BE" dirty="0"/>
          </a:p>
        </p:txBody>
      </p:sp>
      <p:sp>
        <p:nvSpPr>
          <p:cNvPr id="5" name="Tijdelijke aanduiding voor inhoud 4"/>
          <p:cNvSpPr>
            <a:spLocks noGrp="1"/>
          </p:cNvSpPr>
          <p:nvPr>
            <p:ph sz="half" idx="2"/>
          </p:nvPr>
        </p:nvSpPr>
        <p:spPr/>
        <p:txBody>
          <a:bodyPr>
            <a:normAutofit lnSpcReduction="10000"/>
          </a:bodyPr>
          <a:lstStyle/>
          <a:p>
            <a:endParaRPr lang="nl-BE"/>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90688"/>
            <a:ext cx="5541946" cy="4156460"/>
          </a:xfrm>
          <a:prstGeom prst="rect">
            <a:avLst/>
          </a:prstGeom>
        </p:spPr>
      </p:pic>
    </p:spTree>
    <p:extLst>
      <p:ext uri="{BB962C8B-B14F-4D97-AF65-F5344CB8AC3E}">
        <p14:creationId xmlns:p14="http://schemas.microsoft.com/office/powerpoint/2010/main" val="2345036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46701"/>
            <a:ext cx="10515600" cy="1325563"/>
          </a:xfrm>
        </p:spPr>
        <p:txBody>
          <a:bodyPr/>
          <a:lstStyle/>
          <a:p>
            <a:pPr algn="ctr"/>
            <a:r>
              <a:rPr lang="nl-BE" dirty="0" smtClean="0">
                <a:solidFill>
                  <a:srgbClr val="0070C0"/>
                </a:solidFill>
                <a:latin typeface="Trebuchet MS" panose="020B0603020202020204" pitchFamily="34" charset="0"/>
              </a:rPr>
              <a:t>Wereldspelers zijn…</a:t>
            </a:r>
            <a:endParaRPr lang="nl-BE" dirty="0">
              <a:solidFill>
                <a:srgbClr val="0070C0"/>
              </a:solidFill>
              <a:latin typeface="Trebuchet MS" panose="020B0603020202020204" pitchFamily="34" charset="0"/>
            </a:endParaRPr>
          </a:p>
        </p:txBody>
      </p:sp>
      <p:pic>
        <p:nvPicPr>
          <p:cNvPr id="24" name="Tijdelijke aanduiding voor inhoud 2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32489" y="4759858"/>
            <a:ext cx="1185840" cy="1051594"/>
          </a:xfr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9752" y="5437632"/>
            <a:ext cx="2328672" cy="1420368"/>
          </a:xfrm>
          <a:prstGeom prst="rect">
            <a:avLst/>
          </a:prstGeom>
        </p:spPr>
      </p:pic>
      <p:pic>
        <p:nvPicPr>
          <p:cNvPr id="26" name="Afbeelding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879" y="1536212"/>
            <a:ext cx="1816949" cy="629494"/>
          </a:xfrm>
          <a:prstGeom prst="rect">
            <a:avLst/>
          </a:prstGeom>
        </p:spPr>
      </p:pic>
      <p:pic>
        <p:nvPicPr>
          <p:cNvPr id="27" name="Afbeelding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4492" y="2307682"/>
            <a:ext cx="1029093" cy="1404283"/>
          </a:xfrm>
          <a:prstGeom prst="rect">
            <a:avLst/>
          </a:prstGeom>
        </p:spPr>
      </p:pic>
      <p:pic>
        <p:nvPicPr>
          <p:cNvPr id="28" name="Afbeelding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93" y="1803459"/>
            <a:ext cx="1438088" cy="1357157"/>
          </a:xfrm>
          <a:prstGeom prst="rect">
            <a:avLst/>
          </a:prstGeom>
        </p:spPr>
      </p:pic>
      <p:pic>
        <p:nvPicPr>
          <p:cNvPr id="29" name="Afbeelding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9362" y="1208449"/>
            <a:ext cx="660032" cy="1559416"/>
          </a:xfrm>
          <a:prstGeom prst="rect">
            <a:avLst/>
          </a:prstGeom>
        </p:spPr>
      </p:pic>
      <p:pic>
        <p:nvPicPr>
          <p:cNvPr id="30" name="Afbeelding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0020" y="2232288"/>
            <a:ext cx="759050" cy="1659850"/>
          </a:xfrm>
          <a:prstGeom prst="rect">
            <a:avLst/>
          </a:prstGeom>
        </p:spPr>
      </p:pic>
      <p:pic>
        <p:nvPicPr>
          <p:cNvPr id="31" name="Afbeelding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7482" y="4094127"/>
            <a:ext cx="1549182" cy="1040327"/>
          </a:xfrm>
          <a:prstGeom prst="rect">
            <a:avLst/>
          </a:prstGeom>
        </p:spPr>
      </p:pic>
      <p:pic>
        <p:nvPicPr>
          <p:cNvPr id="33" name="Afbeelding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8081" y="2645562"/>
            <a:ext cx="962753" cy="962753"/>
          </a:xfrm>
          <a:prstGeom prst="rect">
            <a:avLst/>
          </a:prstGeom>
        </p:spPr>
      </p:pic>
      <p:pic>
        <p:nvPicPr>
          <p:cNvPr id="34" name="Afbeelding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8131" y="5042675"/>
            <a:ext cx="1250156" cy="1000125"/>
          </a:xfrm>
          <a:prstGeom prst="rect">
            <a:avLst/>
          </a:prstGeom>
        </p:spPr>
      </p:pic>
      <p:pic>
        <p:nvPicPr>
          <p:cNvPr id="35" name="Afbeelding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0918" y="2455433"/>
            <a:ext cx="1195388" cy="1195388"/>
          </a:xfrm>
          <a:prstGeom prst="rect">
            <a:avLst/>
          </a:prstGeom>
        </p:spPr>
      </p:pic>
      <p:pic>
        <p:nvPicPr>
          <p:cNvPr id="36" name="Afbeelding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7095" y="3613486"/>
            <a:ext cx="1663080" cy="831540"/>
          </a:xfrm>
          <a:prstGeom prst="rect">
            <a:avLst/>
          </a:prstGeom>
        </p:spPr>
      </p:pic>
      <p:pic>
        <p:nvPicPr>
          <p:cNvPr id="37" name="Afbeelding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59809" y="2604050"/>
            <a:ext cx="1512877" cy="1107915"/>
          </a:xfrm>
          <a:prstGeom prst="rect">
            <a:avLst/>
          </a:prstGeom>
        </p:spPr>
      </p:pic>
      <p:pic>
        <p:nvPicPr>
          <p:cNvPr id="38" name="Afbeelding 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90648" y="1712117"/>
            <a:ext cx="1538151" cy="498475"/>
          </a:xfrm>
          <a:prstGeom prst="rect">
            <a:avLst/>
          </a:prstGeom>
        </p:spPr>
      </p:pic>
      <p:pic>
        <p:nvPicPr>
          <p:cNvPr id="39" name="Afbeelding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99686" y="209316"/>
            <a:ext cx="3600081" cy="1508705"/>
          </a:xfrm>
          <a:prstGeom prst="rect">
            <a:avLst/>
          </a:prstGeom>
        </p:spPr>
      </p:pic>
      <p:pic>
        <p:nvPicPr>
          <p:cNvPr id="40" name="Afbeelding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3905" y="4128454"/>
            <a:ext cx="1319212" cy="1946729"/>
          </a:xfrm>
          <a:prstGeom prst="rect">
            <a:avLst/>
          </a:prstGeom>
        </p:spPr>
      </p:pic>
      <p:pic>
        <p:nvPicPr>
          <p:cNvPr id="41" name="Afbeelding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60964" y="3815378"/>
            <a:ext cx="1673924" cy="810969"/>
          </a:xfrm>
          <a:prstGeom prst="rect">
            <a:avLst/>
          </a:prstGeom>
        </p:spPr>
      </p:pic>
      <p:pic>
        <p:nvPicPr>
          <p:cNvPr id="43" name="Afbeelding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14636" y="2971995"/>
            <a:ext cx="1581150" cy="1485900"/>
          </a:xfrm>
          <a:prstGeom prst="rect">
            <a:avLst/>
          </a:prstGeom>
        </p:spPr>
      </p:pic>
      <p:pic>
        <p:nvPicPr>
          <p:cNvPr id="3" name="Afbeelding 2"/>
          <p:cNvPicPr>
            <a:picLocks noChangeAspect="1"/>
          </p:cNvPicPr>
          <p:nvPr/>
        </p:nvPicPr>
        <p:blipFill>
          <a:blip r:embed="rId21"/>
          <a:stretch>
            <a:fillRect/>
          </a:stretch>
        </p:blipFill>
        <p:spPr>
          <a:xfrm>
            <a:off x="3835768" y="1434429"/>
            <a:ext cx="1188823" cy="841321"/>
          </a:xfrm>
          <a:prstGeom prst="rect">
            <a:avLst/>
          </a:prstGeom>
        </p:spPr>
      </p:pic>
      <p:pic>
        <p:nvPicPr>
          <p:cNvPr id="44" name="Picture 6" descr="http://www.kindergeluk.be/sites/www.kindergeluk.be/files/styles/partner_small/public/partner/logos/logo_bizon.png?itok=uM4UbT2y"/>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22158" y="1239162"/>
            <a:ext cx="1384288" cy="1384288"/>
          </a:xfrm>
          <a:prstGeom prst="rect">
            <a:avLst/>
          </a:prstGeom>
          <a:noFill/>
          <a:extLst>
            <a:ext uri="{909E8E84-426E-40DD-AFC4-6F175D3DCCD1}">
              <a14:hiddenFill xmlns:a14="http://schemas.microsoft.com/office/drawing/2010/main">
                <a:solidFill>
                  <a:srgbClr val="FFFFFF"/>
                </a:solidFill>
              </a14:hiddenFill>
            </a:ext>
          </a:extLst>
        </p:spPr>
      </p:pic>
      <p:pic>
        <p:nvPicPr>
          <p:cNvPr id="45" name="Afbeelding 4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81229" y="2343483"/>
            <a:ext cx="1438656" cy="1286256"/>
          </a:xfrm>
          <a:prstGeom prst="rect">
            <a:avLst/>
          </a:prstGeom>
        </p:spPr>
      </p:pic>
      <p:pic>
        <p:nvPicPr>
          <p:cNvPr id="46" name="Afbeelding 45"/>
          <p:cNvPicPr>
            <a:picLocks noChangeAspect="1"/>
          </p:cNvPicPr>
          <p:nvPr/>
        </p:nvPicPr>
        <p:blipFill>
          <a:blip r:embed="rId24"/>
          <a:stretch>
            <a:fillRect/>
          </a:stretch>
        </p:blipFill>
        <p:spPr>
          <a:xfrm>
            <a:off x="9440980" y="4447944"/>
            <a:ext cx="1566731" cy="1566731"/>
          </a:xfrm>
          <a:prstGeom prst="rect">
            <a:avLst/>
          </a:prstGeom>
        </p:spPr>
      </p:pic>
      <p:pic>
        <p:nvPicPr>
          <p:cNvPr id="47" name="Picture 2" descr="http://www.opek.be/sites/default/files/images/partner/logo/unnamed_0.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070857" y="5065798"/>
            <a:ext cx="986970" cy="9930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koningkevin.be.77-73-98-86.server86.jnet.be/sites/all/themes/koningkevin/images/logo.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6021" y="5501001"/>
            <a:ext cx="1206532" cy="1206532"/>
          </a:xfrm>
          <a:prstGeom prst="rect">
            <a:avLst/>
          </a:prstGeom>
          <a:noFill/>
          <a:extLst>
            <a:ext uri="{909E8E84-426E-40DD-AFC4-6F175D3DCCD1}">
              <a14:hiddenFill xmlns:a14="http://schemas.microsoft.com/office/drawing/2010/main">
                <a:solidFill>
                  <a:srgbClr val="FFFFFF"/>
                </a:solidFill>
              </a14:hiddenFill>
            </a:ext>
          </a:extLst>
        </p:spPr>
      </p:pic>
      <p:pic>
        <p:nvPicPr>
          <p:cNvPr id="49" name="Afbeelding 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47539" y="4380988"/>
            <a:ext cx="852565" cy="994659"/>
          </a:xfrm>
          <a:prstGeom prst="rect">
            <a:avLst/>
          </a:prstGeom>
        </p:spPr>
      </p:pic>
      <p:pic>
        <p:nvPicPr>
          <p:cNvPr id="1026" name="Picture 2" descr="Chirojeugd Vlaanderen vzw"/>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38200" y="825325"/>
            <a:ext cx="1035152" cy="96705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29"/>
          <a:stretch>
            <a:fillRect/>
          </a:stretch>
        </p:blipFill>
        <p:spPr>
          <a:xfrm>
            <a:off x="6872843" y="5420230"/>
            <a:ext cx="1160194" cy="1160194"/>
          </a:xfrm>
          <a:prstGeom prst="rect">
            <a:avLst/>
          </a:prstGeom>
        </p:spPr>
      </p:pic>
      <p:pic>
        <p:nvPicPr>
          <p:cNvPr id="7" name="Afbeelding 6"/>
          <p:cNvPicPr>
            <a:picLocks noChangeAspect="1"/>
          </p:cNvPicPr>
          <p:nvPr/>
        </p:nvPicPr>
        <p:blipFill>
          <a:blip r:embed="rId30"/>
          <a:stretch>
            <a:fillRect/>
          </a:stretch>
        </p:blipFill>
        <p:spPr>
          <a:xfrm>
            <a:off x="8237358" y="3869585"/>
            <a:ext cx="1676400" cy="762000"/>
          </a:xfrm>
          <a:prstGeom prst="rect">
            <a:avLst/>
          </a:prstGeom>
        </p:spPr>
      </p:pic>
      <p:pic>
        <p:nvPicPr>
          <p:cNvPr id="9" name="Afbeelding 8"/>
          <p:cNvPicPr>
            <a:picLocks noChangeAspect="1"/>
          </p:cNvPicPr>
          <p:nvPr/>
        </p:nvPicPr>
        <p:blipFill rotWithShape="1">
          <a:blip r:embed="rId31"/>
          <a:srcRect l="11107" t="21592" r="10960" b="20939"/>
          <a:stretch/>
        </p:blipFill>
        <p:spPr>
          <a:xfrm>
            <a:off x="8308597" y="5839143"/>
            <a:ext cx="1670181" cy="821094"/>
          </a:xfrm>
          <a:prstGeom prst="rect">
            <a:avLst/>
          </a:prstGeom>
        </p:spPr>
      </p:pic>
      <p:pic>
        <p:nvPicPr>
          <p:cNvPr id="10" name="Afbeelding 9"/>
          <p:cNvPicPr>
            <a:picLocks noChangeAspect="1"/>
          </p:cNvPicPr>
          <p:nvPr/>
        </p:nvPicPr>
        <p:blipFill>
          <a:blip r:embed="rId32"/>
          <a:stretch>
            <a:fillRect/>
          </a:stretch>
        </p:blipFill>
        <p:spPr>
          <a:xfrm>
            <a:off x="5057827" y="4524024"/>
            <a:ext cx="1892308" cy="684903"/>
          </a:xfrm>
          <a:prstGeom prst="rect">
            <a:avLst/>
          </a:prstGeom>
        </p:spPr>
      </p:pic>
      <p:pic>
        <p:nvPicPr>
          <p:cNvPr id="5" name="Afbeelding 4"/>
          <p:cNvPicPr>
            <a:picLocks noChangeAspect="1"/>
          </p:cNvPicPr>
          <p:nvPr/>
        </p:nvPicPr>
        <p:blipFill>
          <a:blip r:embed="rId33"/>
          <a:stretch>
            <a:fillRect/>
          </a:stretch>
        </p:blipFill>
        <p:spPr>
          <a:xfrm>
            <a:off x="594718" y="3053127"/>
            <a:ext cx="1482669" cy="995661"/>
          </a:xfrm>
          <a:prstGeom prst="rect">
            <a:avLst/>
          </a:prstGeom>
        </p:spPr>
      </p:pic>
    </p:spTree>
    <p:extLst>
      <p:ext uri="{BB962C8B-B14F-4D97-AF65-F5344CB8AC3E}">
        <p14:creationId xmlns:p14="http://schemas.microsoft.com/office/powerpoint/2010/main" val="2459761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1664" y="5297424"/>
            <a:ext cx="2328672" cy="1420368"/>
          </a:xfrm>
          <a:prstGeom prst="rect">
            <a:avLst/>
          </a:prstGeom>
        </p:spPr>
      </p:pic>
      <p:sp>
        <p:nvSpPr>
          <p:cNvPr id="3" name="Titel 2"/>
          <p:cNvSpPr>
            <a:spLocks noGrp="1"/>
          </p:cNvSpPr>
          <p:nvPr>
            <p:ph type="title"/>
          </p:nvPr>
        </p:nvSpPr>
        <p:spPr/>
        <p:txBody>
          <a:bodyPr/>
          <a:lstStyle/>
          <a:p>
            <a:pPr algn="ctr"/>
            <a:r>
              <a:rPr lang="nl-BE" dirty="0" smtClean="0">
                <a:solidFill>
                  <a:srgbClr val="0070C0"/>
                </a:solidFill>
                <a:latin typeface="Trebuchet MS" panose="020B0603020202020204" pitchFamily="34" charset="0"/>
              </a:rPr>
              <a:t>Een verhaal met 2 hoofdstukken</a:t>
            </a:r>
            <a:endParaRPr lang="nl-BE" dirty="0">
              <a:solidFill>
                <a:srgbClr val="0070C0"/>
              </a:solidFill>
              <a:latin typeface="Trebuchet MS" panose="020B0603020202020204" pitchFamily="34" charset="0"/>
            </a:endParaRPr>
          </a:p>
        </p:txBody>
      </p:sp>
      <p:sp>
        <p:nvSpPr>
          <p:cNvPr id="9" name="Tijdelijke aanduiding voor inhoud 8"/>
          <p:cNvSpPr>
            <a:spLocks noGrp="1"/>
          </p:cNvSpPr>
          <p:nvPr>
            <p:ph sz="half" idx="2"/>
          </p:nvPr>
        </p:nvSpPr>
        <p:spPr/>
        <p:txBody>
          <a:bodyPr>
            <a:normAutofit/>
          </a:bodyPr>
          <a:lstStyle/>
          <a:p>
            <a:r>
              <a:rPr lang="nl-BE" dirty="0" smtClean="0">
                <a:solidFill>
                  <a:schemeClr val="bg2">
                    <a:lumMod val="50000"/>
                  </a:schemeClr>
                </a:solidFill>
              </a:rPr>
              <a:t>Hoofdstuk 1: jeugdwerkweekends in twee opvangcentra</a:t>
            </a:r>
          </a:p>
          <a:p>
            <a:r>
              <a:rPr lang="nl-BE" dirty="0" smtClean="0">
                <a:solidFill>
                  <a:schemeClr val="bg2">
                    <a:lumMod val="50000"/>
                  </a:schemeClr>
                </a:solidFill>
              </a:rPr>
              <a:t>Hoofdstuk 2: sterke linken tussen jeugdwerk en jonge vluchtelingen</a:t>
            </a:r>
          </a:p>
        </p:txBody>
      </p:sp>
      <p:pic>
        <p:nvPicPr>
          <p:cNvPr id="10" name="Tijdelijke aanduiding voor inhoud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70332" y="1770343"/>
            <a:ext cx="5181600" cy="3447426"/>
          </a:xfrm>
          <a:prstGeom prst="rect">
            <a:avLst/>
          </a:prstGeom>
        </p:spPr>
      </p:pic>
    </p:spTree>
    <p:extLst>
      <p:ext uri="{BB962C8B-B14F-4D97-AF65-F5344CB8AC3E}">
        <p14:creationId xmlns:p14="http://schemas.microsoft.com/office/powerpoint/2010/main" val="1935130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64" y="5297424"/>
            <a:ext cx="2328672" cy="1420368"/>
          </a:xfrm>
          <a:prstGeom prst="rect">
            <a:avLst/>
          </a:prstGeom>
        </p:spPr>
      </p:pic>
      <p:sp>
        <p:nvSpPr>
          <p:cNvPr id="3" name="Titel 2"/>
          <p:cNvSpPr>
            <a:spLocks noGrp="1"/>
          </p:cNvSpPr>
          <p:nvPr>
            <p:ph type="title"/>
          </p:nvPr>
        </p:nvSpPr>
        <p:spPr/>
        <p:txBody>
          <a:bodyPr/>
          <a:lstStyle/>
          <a:p>
            <a:pPr algn="ctr"/>
            <a:r>
              <a:rPr lang="nl-BE" dirty="0" smtClean="0">
                <a:solidFill>
                  <a:srgbClr val="0070C0"/>
                </a:solidFill>
                <a:latin typeface="Trebuchet MS" panose="020B0603020202020204" pitchFamily="34" charset="0"/>
              </a:rPr>
              <a:t>Hoofdstuk 1: jeugdwerkweekends</a:t>
            </a:r>
            <a:br>
              <a:rPr lang="nl-BE" dirty="0" smtClean="0">
                <a:solidFill>
                  <a:srgbClr val="0070C0"/>
                </a:solidFill>
                <a:latin typeface="Trebuchet MS" panose="020B0603020202020204" pitchFamily="34" charset="0"/>
              </a:rPr>
            </a:br>
            <a:endParaRPr lang="nl-BE" u="sng" dirty="0"/>
          </a:p>
        </p:txBody>
      </p:sp>
      <p:sp>
        <p:nvSpPr>
          <p:cNvPr id="4" name="Tijdelijke aanduiding voor inhoud 3"/>
          <p:cNvSpPr>
            <a:spLocks noGrp="1"/>
          </p:cNvSpPr>
          <p:nvPr>
            <p:ph sz="half" idx="1"/>
          </p:nvPr>
        </p:nvSpPr>
        <p:spPr/>
        <p:txBody>
          <a:bodyPr>
            <a:normAutofit fontScale="92500" lnSpcReduction="10000"/>
          </a:bodyPr>
          <a:lstStyle/>
          <a:p>
            <a:r>
              <a:rPr lang="nl-BE" dirty="0" smtClean="0">
                <a:solidFill>
                  <a:schemeClr val="bg1">
                    <a:lumMod val="50000"/>
                  </a:schemeClr>
                </a:solidFill>
                <a:latin typeface="Trebuchet MS" panose="020B0603020202020204" pitchFamily="34" charset="0"/>
              </a:rPr>
              <a:t>Dendermonde: +/- 100 niet-begeleide minderjarige vluchtelingen</a:t>
            </a:r>
          </a:p>
          <a:p>
            <a:r>
              <a:rPr lang="nl-BE" dirty="0" smtClean="0">
                <a:solidFill>
                  <a:schemeClr val="bg1">
                    <a:lumMod val="50000"/>
                  </a:schemeClr>
                </a:solidFill>
                <a:latin typeface="Trebuchet MS" panose="020B0603020202020204" pitchFamily="34" charset="0"/>
              </a:rPr>
              <a:t>Lint: +/- 20 kleine kinderen met hun ouders</a:t>
            </a:r>
          </a:p>
          <a:p>
            <a:r>
              <a:rPr lang="nl-BE" dirty="0" smtClean="0">
                <a:solidFill>
                  <a:schemeClr val="bg1">
                    <a:lumMod val="50000"/>
                  </a:schemeClr>
                </a:solidFill>
                <a:latin typeface="Trebuchet MS" panose="020B0603020202020204" pitchFamily="34" charset="0"/>
              </a:rPr>
              <a:t>Maart 2016-april 2017</a:t>
            </a:r>
          </a:p>
          <a:p>
            <a:r>
              <a:rPr lang="nl-BE" dirty="0" smtClean="0">
                <a:solidFill>
                  <a:schemeClr val="bg1">
                    <a:lumMod val="50000"/>
                  </a:schemeClr>
                </a:solidFill>
                <a:latin typeface="Trebuchet MS" panose="020B0603020202020204" pitchFamily="34" charset="0"/>
              </a:rPr>
              <a:t>2 weekends per maand</a:t>
            </a:r>
          </a:p>
          <a:p>
            <a:r>
              <a:rPr lang="nl-BE" dirty="0" smtClean="0">
                <a:solidFill>
                  <a:schemeClr val="bg1">
                    <a:lumMod val="50000"/>
                  </a:schemeClr>
                </a:solidFill>
                <a:latin typeface="Trebuchet MS" panose="020B0603020202020204" pitchFamily="34" charset="0"/>
              </a:rPr>
              <a:t>Capaciteitsopbouw: 400 jeugdwerkvrijwilligers en coaches van 12 grote jeugdwerkorganisaties</a:t>
            </a:r>
            <a:endParaRPr lang="nl-BE" dirty="0">
              <a:solidFill>
                <a:schemeClr val="bg1">
                  <a:lumMod val="50000"/>
                </a:schemeClr>
              </a:solidFill>
              <a:latin typeface="Trebuchet MS" panose="020B0603020202020204" pitchFamily="34" charset="0"/>
            </a:endParaRPr>
          </a:p>
        </p:txBody>
      </p:sp>
      <p:pic>
        <p:nvPicPr>
          <p:cNvPr id="8" name="Tijdelijke aanduiding voor inhoud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3585" y="2272246"/>
            <a:ext cx="5178829" cy="3458095"/>
          </a:xfrm>
        </p:spPr>
      </p:pic>
    </p:spTree>
    <p:extLst>
      <p:ext uri="{BB962C8B-B14F-4D97-AF65-F5344CB8AC3E}">
        <p14:creationId xmlns:p14="http://schemas.microsoft.com/office/powerpoint/2010/main" val="383409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solidFill>
                  <a:srgbClr val="0070C0"/>
                </a:solidFill>
                <a:latin typeface="Trebuchet MS" panose="020B0603020202020204" pitchFamily="34" charset="0"/>
              </a:rPr>
              <a:t>Een verhaal van jongeren</a:t>
            </a:r>
            <a:endParaRPr lang="nl-BE" dirty="0"/>
          </a:p>
        </p:txBody>
      </p:sp>
      <p:sp>
        <p:nvSpPr>
          <p:cNvPr id="3" name="Tijdelijke aanduiding voor inhoud 2"/>
          <p:cNvSpPr>
            <a:spLocks noGrp="1"/>
          </p:cNvSpPr>
          <p:nvPr>
            <p:ph idx="1"/>
          </p:nvPr>
        </p:nvSpPr>
        <p:spPr/>
        <p:txBody>
          <a:bodyPr/>
          <a:lstStyle/>
          <a:p>
            <a:r>
              <a:rPr lang="nl-BE" dirty="0">
                <a:solidFill>
                  <a:schemeClr val="bg1">
                    <a:lumMod val="50000"/>
                  </a:schemeClr>
                </a:solidFill>
              </a:rPr>
              <a:t>‘Wat we zelf bijleerden? Dat jongeren gewoon jongeren zijn, waar ze ook van komen en hoe vol hun rugzak ook zit</a:t>
            </a:r>
            <a:r>
              <a:rPr lang="nl-BE" dirty="0" smtClean="0">
                <a:solidFill>
                  <a:schemeClr val="bg1">
                    <a:lumMod val="50000"/>
                  </a:schemeClr>
                </a:solidFill>
              </a:rPr>
              <a:t>.’</a:t>
            </a:r>
          </a:p>
          <a:p>
            <a:r>
              <a:rPr lang="nl-BE" dirty="0" smtClean="0">
                <a:solidFill>
                  <a:schemeClr val="bg1">
                    <a:lumMod val="50000"/>
                  </a:schemeClr>
                </a:solidFill>
              </a:rPr>
              <a:t>‘Geniet </a:t>
            </a:r>
            <a:r>
              <a:rPr lang="nl-BE" dirty="0">
                <a:solidFill>
                  <a:schemeClr val="bg1">
                    <a:lumMod val="50000"/>
                  </a:schemeClr>
                </a:solidFill>
              </a:rPr>
              <a:t>ervan! Neem muziek mee! En heb geen schrik voor de taalbarrière, het spel is een universele taal</a:t>
            </a:r>
            <a:r>
              <a:rPr lang="nl-BE" dirty="0" smtClean="0">
                <a:solidFill>
                  <a:schemeClr val="bg1">
                    <a:lumMod val="50000"/>
                  </a:schemeClr>
                </a:solidFill>
              </a:rPr>
              <a:t>!’</a:t>
            </a:r>
          </a:p>
          <a:p>
            <a:r>
              <a:rPr lang="nl-BE" dirty="0" smtClean="0">
                <a:solidFill>
                  <a:schemeClr val="bg1">
                    <a:lumMod val="50000"/>
                  </a:schemeClr>
                </a:solidFill>
              </a:rPr>
              <a:t>‘Het </a:t>
            </a:r>
            <a:r>
              <a:rPr lang="nl-BE" dirty="0">
                <a:solidFill>
                  <a:schemeClr val="bg1">
                    <a:lumMod val="50000"/>
                  </a:schemeClr>
                </a:solidFill>
              </a:rPr>
              <a:t>was mooi om te zien hoeveel deze ervaring mezelf en de andere vrijwilligers geraakt heeft, en hoeveel iedereen persoonlijk bijgeleerd heeft. Het laat je stilstaan bij de kwetsbare positie van deze jongeren en hoe waardevol de babbeltjes met hen en de aandacht die je aan hen geeft, voor hen kunnen zijn</a:t>
            </a:r>
            <a:r>
              <a:rPr lang="nl-BE" dirty="0" smtClean="0">
                <a:solidFill>
                  <a:schemeClr val="bg1">
                    <a:lumMod val="50000"/>
                  </a:schemeClr>
                </a:solidFill>
              </a:rPr>
              <a:t>.’</a:t>
            </a:r>
            <a:endParaRPr lang="nl-BE" dirty="0">
              <a:solidFill>
                <a:schemeClr val="bg1">
                  <a:lumMod val="50000"/>
                </a:schemeClr>
              </a:solidFill>
            </a:endParaRPr>
          </a:p>
        </p:txBody>
      </p:sp>
    </p:spTree>
    <p:extLst>
      <p:ext uri="{BB962C8B-B14F-4D97-AF65-F5344CB8AC3E}">
        <p14:creationId xmlns:p14="http://schemas.microsoft.com/office/powerpoint/2010/main" val="99914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dirty="0" smtClean="0">
                <a:solidFill>
                  <a:srgbClr val="0070C0"/>
                </a:solidFill>
                <a:latin typeface="Trebuchet MS" panose="020B0603020202020204" pitchFamily="34" charset="0"/>
              </a:rPr>
              <a:t>Hoofdstuk 2: een lokaal verhaal</a:t>
            </a:r>
            <a:br>
              <a:rPr lang="nl-BE" dirty="0" smtClean="0">
                <a:solidFill>
                  <a:srgbClr val="0070C0"/>
                </a:solidFill>
                <a:latin typeface="Trebuchet MS" panose="020B0603020202020204" pitchFamily="34" charset="0"/>
              </a:rPr>
            </a:br>
            <a:endParaRPr lang="nl-BE" u="sng" dirty="0">
              <a:solidFill>
                <a:srgbClr val="0070C0"/>
              </a:solidFill>
              <a:latin typeface="Trebuchet MS" panose="020B0603020202020204" pitchFamily="34" charset="0"/>
            </a:endParaRPr>
          </a:p>
        </p:txBody>
      </p:sp>
      <p:sp>
        <p:nvSpPr>
          <p:cNvPr id="3" name="Tijdelijke aanduiding voor inhoud 2"/>
          <p:cNvSpPr>
            <a:spLocks noGrp="1"/>
          </p:cNvSpPr>
          <p:nvPr>
            <p:ph sz="half" idx="1"/>
          </p:nvPr>
        </p:nvSpPr>
        <p:spPr/>
        <p:txBody>
          <a:bodyPr>
            <a:normAutofit/>
          </a:bodyPr>
          <a:lstStyle/>
          <a:p>
            <a:r>
              <a:rPr lang="nl-BE" dirty="0" smtClean="0">
                <a:solidFill>
                  <a:schemeClr val="bg2">
                    <a:lumMod val="50000"/>
                  </a:schemeClr>
                </a:solidFill>
              </a:rPr>
              <a:t>Gecoördineerde duurzame samenwerking realiseren tussen lokaal jeugdwerk en lokale opvangplaatsen voor jonge vluchtelingen</a:t>
            </a:r>
          </a:p>
          <a:p>
            <a:r>
              <a:rPr lang="nl-BE" dirty="0" smtClean="0">
                <a:solidFill>
                  <a:schemeClr val="bg2">
                    <a:lumMod val="50000"/>
                  </a:schemeClr>
                </a:solidFill>
              </a:rPr>
              <a:t>Sterke lokale voorbeelden in kaart brengen</a:t>
            </a:r>
          </a:p>
          <a:p>
            <a:pPr marL="457200" lvl="1" indent="0">
              <a:buNone/>
            </a:pPr>
            <a:endParaRPr lang="nl-BE" dirty="0" smtClean="0">
              <a:solidFill>
                <a:schemeClr val="bg2">
                  <a:lumMod val="50000"/>
                </a:schemeClr>
              </a:solidFill>
            </a:endParaRPr>
          </a:p>
          <a:p>
            <a:pPr marL="914400" lvl="2" indent="0">
              <a:buNone/>
            </a:pPr>
            <a:endParaRPr lang="nl-BE" dirty="0" smtClean="0">
              <a:solidFill>
                <a:schemeClr val="bg2">
                  <a:lumMod val="50000"/>
                </a:schemeClr>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64" y="5437632"/>
            <a:ext cx="2328672" cy="1420368"/>
          </a:xfrm>
          <a:prstGeom prst="rect">
            <a:avLst/>
          </a:prstGeom>
        </p:spPr>
      </p:pic>
      <p:pic>
        <p:nvPicPr>
          <p:cNvPr id="8" name="Tijdelijke aanduiding voor inhoud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96000" y="1921203"/>
            <a:ext cx="5128727" cy="3411520"/>
          </a:xfrm>
          <a:prstGeom prst="rect">
            <a:avLst/>
          </a:prstGeom>
        </p:spPr>
      </p:pic>
    </p:spTree>
    <p:extLst>
      <p:ext uri="{BB962C8B-B14F-4D97-AF65-F5344CB8AC3E}">
        <p14:creationId xmlns:p14="http://schemas.microsoft.com/office/powerpoint/2010/main" val="237142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sz="half" idx="1"/>
          </p:nvPr>
        </p:nvSpPr>
        <p:spPr/>
        <p:txBody>
          <a:bodyPr/>
          <a:lstStyle/>
          <a:p>
            <a:endParaRPr lang="nl-BE"/>
          </a:p>
        </p:txBody>
      </p:sp>
      <p:sp>
        <p:nvSpPr>
          <p:cNvPr id="4" name="Tijdelijke aanduiding voor inhoud 3"/>
          <p:cNvSpPr>
            <a:spLocks noGrp="1"/>
          </p:cNvSpPr>
          <p:nvPr>
            <p:ph sz="half" idx="2"/>
          </p:nvPr>
        </p:nvSpPr>
        <p:spPr/>
        <p:txBody>
          <a:bodyPr/>
          <a:lstStyle/>
          <a:p>
            <a:endParaRPr lang="nl-BE"/>
          </a:p>
        </p:txBody>
      </p:sp>
      <p:sp>
        <p:nvSpPr>
          <p:cNvPr id="7" name="Rechthoek 6"/>
          <p:cNvSpPr/>
          <p:nvPr/>
        </p:nvSpPr>
        <p:spPr>
          <a:xfrm>
            <a:off x="3296269" y="5653743"/>
            <a:ext cx="6031262" cy="1046440"/>
          </a:xfrm>
          <a:prstGeom prst="rect">
            <a:avLst/>
          </a:prstGeom>
          <a:solidFill>
            <a:schemeClr val="bg2"/>
          </a:solidFill>
        </p:spPr>
        <p:txBody>
          <a:bodyPr wrap="square">
            <a:spAutoFit/>
          </a:bodyPr>
          <a:lstStyle/>
          <a:p>
            <a:r>
              <a:rPr lang="nl-BE" sz="4400" dirty="0" smtClean="0">
                <a:solidFill>
                  <a:srgbClr val="0070C0"/>
                </a:solidFill>
                <a:latin typeface="Trebuchet MS" panose="020B0603020202020204" pitchFamily="34" charset="0"/>
              </a:rPr>
              <a:t>www.wereldspelers.be</a:t>
            </a:r>
          </a:p>
          <a:p>
            <a:endParaRPr lang="nl-BE" dirty="0">
              <a:solidFill>
                <a:prstClr val="black"/>
              </a:solidFill>
            </a:endParaRPr>
          </a:p>
        </p:txBody>
      </p:sp>
      <p:pic>
        <p:nvPicPr>
          <p:cNvPr id="8" name="Afbeelding 7"/>
          <p:cNvPicPr>
            <a:picLocks noChangeAspect="1"/>
          </p:cNvPicPr>
          <p:nvPr/>
        </p:nvPicPr>
        <p:blipFill rotWithShape="1">
          <a:blip r:embed="rId3"/>
          <a:srcRect t="15350" r="1737" b="5967"/>
          <a:stretch/>
        </p:blipFill>
        <p:spPr>
          <a:xfrm>
            <a:off x="29705" y="365125"/>
            <a:ext cx="11980190" cy="5393410"/>
          </a:xfrm>
          <a:prstGeom prst="rect">
            <a:avLst/>
          </a:prstGeom>
        </p:spPr>
      </p:pic>
    </p:spTree>
    <p:extLst>
      <p:ext uri="{BB962C8B-B14F-4D97-AF65-F5344CB8AC3E}">
        <p14:creationId xmlns:p14="http://schemas.microsoft.com/office/powerpoint/2010/main" val="1132667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417</Words>
  <Application>Microsoft Office PowerPoint</Application>
  <PresentationFormat>Breedbeeld</PresentationFormat>
  <Paragraphs>53</Paragraphs>
  <Slides>14</Slides>
  <Notes>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vt:lpstr>
      <vt:lpstr>Calibri</vt:lpstr>
      <vt:lpstr>Calibri Light</vt:lpstr>
      <vt:lpstr>Trebuchet MS</vt:lpstr>
      <vt:lpstr>Kantoorthema</vt:lpstr>
      <vt:lpstr>  </vt:lpstr>
      <vt:lpstr>Wereldspelers: een verhaal</vt:lpstr>
      <vt:lpstr>Wereldspelers?</vt:lpstr>
      <vt:lpstr>Wereldspelers zijn…</vt:lpstr>
      <vt:lpstr>Een verhaal met 2 hoofdstukken</vt:lpstr>
      <vt:lpstr>Hoofdstuk 1: jeugdwerkweekends </vt:lpstr>
      <vt:lpstr>Een verhaal van jongeren</vt:lpstr>
      <vt:lpstr>Hoofdstuk 2: een lokaal verhaal </vt:lpstr>
      <vt:lpstr>PowerPoint-presentatie</vt:lpstr>
      <vt:lpstr>Een verhaal met een toekomst</vt:lpstr>
      <vt:lpstr>Een verhaal over de meerwaarde van het jeugdwerk</vt:lpstr>
      <vt:lpstr>Een verhaal over diversiteit in/en het jeugdwerk</vt:lpstr>
      <vt:lpstr>Van dromen doelen maken </vt:lpstr>
      <vt:lpstr>Wereldspelers: ons verhaal</vt:lpstr>
    </vt:vector>
  </TitlesOfParts>
  <Company>De Ambrassade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Wereldspelers</dc:title>
  <dc:creator>Dalilla Hermans</dc:creator>
  <cp:lastModifiedBy>Sien Wollaert</cp:lastModifiedBy>
  <cp:revision>78</cp:revision>
  <dcterms:created xsi:type="dcterms:W3CDTF">2016-02-17T11:04:59Z</dcterms:created>
  <dcterms:modified xsi:type="dcterms:W3CDTF">2017-11-30T10:22:36Z</dcterms:modified>
</cp:coreProperties>
</file>