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brine Ingabire" initials="SI" lastIdx="2" clrIdx="0">
    <p:extLst>
      <p:ext uri="{19B8F6BF-5375-455C-9EA6-DF929625EA0E}">
        <p15:presenceInfo xmlns:p15="http://schemas.microsoft.com/office/powerpoint/2012/main" userId="38337e274238df3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46" d="100"/>
          <a:sy n="46" d="100"/>
        </p:scale>
        <p:origin x="780"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9492C83-AA6A-45D0-B2C0-01381C70E691}" type="datetimeFigureOut">
              <a:rPr lang="fr-BE" smtClean="0"/>
              <a:t>23-01-19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7CE31D3-38CD-42A8-9A61-30BAB6C9A63A}" type="slidenum">
              <a:rPr lang="fr-BE" smtClean="0"/>
              <a:t>‹nr.›</a:t>
            </a:fld>
            <a:endParaRPr lang="fr-B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72705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9492C83-AA6A-45D0-B2C0-01381C70E691}" type="datetimeFigureOut">
              <a:rPr lang="fr-BE" smtClean="0"/>
              <a:t>23-01-19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4020632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9492C83-AA6A-45D0-B2C0-01381C70E691}" type="datetimeFigureOut">
              <a:rPr lang="fr-BE" smtClean="0"/>
              <a:t>23-01-19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306932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79492C83-AA6A-45D0-B2C0-01381C70E691}" type="datetimeFigureOut">
              <a:rPr lang="fr-BE" smtClean="0"/>
              <a:t>23-01-19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305507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79492C83-AA6A-45D0-B2C0-01381C70E691}" type="datetimeFigureOut">
              <a:rPr lang="fr-BE" smtClean="0"/>
              <a:t>23-01-19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B7CE31D3-38CD-42A8-9A61-30BAB6C9A63A}" type="slidenum">
              <a:rPr lang="fr-BE" smtClean="0"/>
              <a:t>‹nr.›</a:t>
            </a:fld>
            <a:endParaRPr lang="fr-B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37507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79492C83-AA6A-45D0-B2C0-01381C70E691}" type="datetimeFigureOut">
              <a:rPr lang="fr-BE" smtClean="0"/>
              <a:t>23-01-19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1933436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9728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17920" y="2582334"/>
            <a:ext cx="4937760" cy="3378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79492C83-AA6A-45D0-B2C0-01381C70E691}" type="datetimeFigureOut">
              <a:rPr lang="fr-BE" smtClean="0"/>
              <a:t>23-01-19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1957592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79492C83-AA6A-45D0-B2C0-01381C70E691}" type="datetimeFigureOut">
              <a:rPr lang="fr-BE" smtClean="0"/>
              <a:t>23-01-19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218436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9492C83-AA6A-45D0-B2C0-01381C70E691}" type="datetimeFigureOut">
              <a:rPr lang="fr-BE" smtClean="0"/>
              <a:t>23-01-19</a:t>
            </a:fld>
            <a:endParaRPr lang="fr-B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fr-BE"/>
          </a:p>
        </p:txBody>
      </p:sp>
      <p:sp>
        <p:nvSpPr>
          <p:cNvPr id="9" name="Slide Number Placeholder 8"/>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2890479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fr-FR" smtClean="0"/>
              <a:t>Modifiez le style du titre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79492C83-AA6A-45D0-B2C0-01381C70E691}" type="datetimeFigureOut">
              <a:rPr lang="fr-BE" smtClean="0"/>
              <a:t>23-01-19</a:t>
            </a:fld>
            <a:endParaRPr lang="fr-B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fr-B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CE31D3-38CD-42A8-9A61-30BAB6C9A63A}" type="slidenum">
              <a:rPr lang="fr-BE" smtClean="0"/>
              <a:t>‹nr.›</a:t>
            </a:fld>
            <a:endParaRPr lang="fr-BE"/>
          </a:p>
        </p:txBody>
      </p:sp>
    </p:spTree>
    <p:extLst>
      <p:ext uri="{BB962C8B-B14F-4D97-AF65-F5344CB8AC3E}">
        <p14:creationId xmlns:p14="http://schemas.microsoft.com/office/powerpoint/2010/main" val="1174187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79492C83-AA6A-45D0-B2C0-01381C70E691}" type="datetimeFigureOut">
              <a:rPr lang="fr-BE" smtClean="0"/>
              <a:t>23-01-19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B7CE31D3-38CD-42A8-9A61-30BAB6C9A63A}" type="slidenum">
              <a:rPr lang="fr-BE" smtClean="0"/>
              <a:t>‹nr.›</a:t>
            </a:fld>
            <a:endParaRPr lang="fr-BE"/>
          </a:p>
        </p:txBody>
      </p:sp>
    </p:spTree>
    <p:extLst>
      <p:ext uri="{BB962C8B-B14F-4D97-AF65-F5344CB8AC3E}">
        <p14:creationId xmlns:p14="http://schemas.microsoft.com/office/powerpoint/2010/main" val="1624130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79492C83-AA6A-45D0-B2C0-01381C70E691}" type="datetimeFigureOut">
              <a:rPr lang="fr-BE" smtClean="0"/>
              <a:t>23-01-19</a:t>
            </a:fld>
            <a:endParaRPr lang="fr-B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fr-B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7CE31D3-38CD-42A8-9A61-30BAB6C9A63A}" type="slidenum">
              <a:rPr lang="fr-BE" smtClean="0"/>
              <a:t>‹nr.›</a:t>
            </a:fld>
            <a:endParaRPr lang="fr-B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406850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en-US" dirty="0" smtClean="0"/>
              <a:t>#</a:t>
            </a:r>
            <a:r>
              <a:rPr lang="en-US" dirty="0" err="1" smtClean="0"/>
              <a:t>KrachtVanDiversiteit</a:t>
            </a:r>
            <a:endParaRPr lang="fr-BE" dirty="0"/>
          </a:p>
        </p:txBody>
      </p:sp>
      <p:sp>
        <p:nvSpPr>
          <p:cNvPr id="3" name="Sous-titre 2"/>
          <p:cNvSpPr>
            <a:spLocks noGrp="1"/>
          </p:cNvSpPr>
          <p:nvPr>
            <p:ph type="subTitle" idx="1"/>
          </p:nvPr>
        </p:nvSpPr>
        <p:spPr/>
        <p:txBody>
          <a:bodyPr/>
          <a:lstStyle/>
          <a:p>
            <a:pPr algn="r"/>
            <a:r>
              <a:rPr lang="en-US" dirty="0" smtClean="0"/>
              <a:t>Sabrine </a:t>
            </a:r>
            <a:r>
              <a:rPr lang="en-US" dirty="0" err="1" smtClean="0"/>
              <a:t>ingabire</a:t>
            </a:r>
            <a:endParaRPr lang="fr-BE" dirty="0"/>
          </a:p>
        </p:txBody>
      </p:sp>
    </p:spTree>
    <p:extLst>
      <p:ext uri="{BB962C8B-B14F-4D97-AF65-F5344CB8AC3E}">
        <p14:creationId xmlns:p14="http://schemas.microsoft.com/office/powerpoint/2010/main" val="1634283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endParaRPr lang="nl-BE"/>
          </a:p>
        </p:txBody>
      </p:sp>
      <p:sp>
        <p:nvSpPr>
          <p:cNvPr id="8" name="Espace réservé du contenu 7"/>
          <p:cNvSpPr>
            <a:spLocks noGrp="1"/>
          </p:cNvSpPr>
          <p:nvPr>
            <p:ph idx="1"/>
          </p:nvPr>
        </p:nvSpPr>
        <p:spPr/>
        <p:txBody>
          <a:bodyPr/>
          <a:lstStyle/>
          <a:p>
            <a:pPr>
              <a:buFont typeface="Arial" panose="020B0604020202020204" pitchFamily="34" charset="0"/>
              <a:buChar char="•"/>
            </a:pPr>
            <a:r>
              <a:rPr lang="nl-BE" dirty="0"/>
              <a:t>Bondgenootschap is een wisselwerking, het is </a:t>
            </a:r>
            <a:r>
              <a:rPr lang="nl-BE" i="1" dirty="0"/>
              <a:t>elkaar helpen</a:t>
            </a:r>
            <a:r>
              <a:rPr lang="nl-BE" dirty="0"/>
              <a:t>.</a:t>
            </a:r>
            <a:endParaRPr lang="nl-BE" dirty="0" smtClean="0"/>
          </a:p>
          <a:p>
            <a:pPr>
              <a:buFont typeface="Arial" panose="020B0604020202020204" pitchFamily="34" charset="0"/>
              <a:buChar char="•"/>
            </a:pPr>
            <a:r>
              <a:rPr lang="nl-BE" dirty="0" err="1" smtClean="0"/>
              <a:t>Audre</a:t>
            </a:r>
            <a:r>
              <a:rPr lang="nl-BE" dirty="0" smtClean="0"/>
              <a:t> Lorde: </a:t>
            </a:r>
            <a:r>
              <a:rPr lang="en-US" dirty="0"/>
              <a:t>‘I am not free while any woman is unfree, even when her shackles are very different from my own</a:t>
            </a:r>
            <a:r>
              <a:rPr lang="en-US" dirty="0" smtClean="0"/>
              <a:t>.’</a:t>
            </a:r>
          </a:p>
          <a:p>
            <a:pPr>
              <a:buFont typeface="Arial" panose="020B0604020202020204" pitchFamily="34" charset="0"/>
              <a:buChar char="•"/>
            </a:pPr>
            <a:r>
              <a:rPr lang="en-US" dirty="0" smtClean="0"/>
              <a:t>De </a:t>
            </a:r>
            <a:r>
              <a:rPr lang="en-US" dirty="0" err="1" smtClean="0"/>
              <a:t>strijd</a:t>
            </a:r>
            <a:r>
              <a:rPr lang="en-US" dirty="0" smtClean="0"/>
              <a:t> </a:t>
            </a:r>
            <a:r>
              <a:rPr lang="en-US" dirty="0" err="1" smtClean="0"/>
              <a:t>naar</a:t>
            </a:r>
            <a:r>
              <a:rPr lang="en-US" dirty="0" smtClean="0"/>
              <a:t> </a:t>
            </a:r>
            <a:r>
              <a:rPr lang="en-US" dirty="0" err="1" smtClean="0"/>
              <a:t>gelijkheid</a:t>
            </a:r>
            <a:r>
              <a:rPr lang="en-US" dirty="0" smtClean="0"/>
              <a:t> is </a:t>
            </a:r>
            <a:r>
              <a:rPr lang="en-US" dirty="0" err="1" smtClean="0"/>
              <a:t>een</a:t>
            </a:r>
            <a:r>
              <a:rPr lang="en-US" dirty="0" smtClean="0"/>
              <a:t> </a:t>
            </a:r>
            <a:r>
              <a:rPr lang="en-US" dirty="0" err="1" smtClean="0"/>
              <a:t>gezamenlijke</a:t>
            </a:r>
            <a:r>
              <a:rPr lang="en-US" dirty="0" smtClean="0"/>
              <a:t> </a:t>
            </a:r>
            <a:r>
              <a:rPr lang="en-US" dirty="0" err="1" smtClean="0"/>
              <a:t>strijd</a:t>
            </a:r>
            <a:endParaRPr lang="en-US" dirty="0" smtClean="0"/>
          </a:p>
          <a:p>
            <a:pPr>
              <a:buFont typeface="Arial" panose="020B0604020202020204" pitchFamily="34" charset="0"/>
              <a:buChar char="•"/>
            </a:pPr>
            <a:r>
              <a:rPr lang="en-US" dirty="0" err="1" smtClean="0"/>
              <a:t>Wanneer</a:t>
            </a:r>
            <a:r>
              <a:rPr lang="en-US" dirty="0" smtClean="0"/>
              <a:t> je </a:t>
            </a:r>
            <a:r>
              <a:rPr lang="en-US" dirty="0" err="1" smtClean="0"/>
              <a:t>je</a:t>
            </a:r>
            <a:r>
              <a:rPr lang="en-US" dirty="0" smtClean="0"/>
              <a:t> in </a:t>
            </a:r>
            <a:r>
              <a:rPr lang="en-US" dirty="0" err="1" smtClean="0"/>
              <a:t>een</a:t>
            </a:r>
            <a:r>
              <a:rPr lang="en-US" dirty="0" smtClean="0"/>
              <a:t> </a:t>
            </a:r>
            <a:r>
              <a:rPr lang="en-US" dirty="0" err="1" smtClean="0"/>
              <a:t>bepaalde</a:t>
            </a:r>
            <a:r>
              <a:rPr lang="en-US" dirty="0" smtClean="0"/>
              <a:t> </a:t>
            </a:r>
            <a:r>
              <a:rPr lang="en-US" dirty="0" err="1" smtClean="0"/>
              <a:t>machtspositie</a:t>
            </a:r>
            <a:r>
              <a:rPr lang="en-US" dirty="0" smtClean="0"/>
              <a:t> </a:t>
            </a:r>
            <a:r>
              <a:rPr lang="en-US" dirty="0" err="1" smtClean="0"/>
              <a:t>bevindt</a:t>
            </a:r>
            <a:r>
              <a:rPr lang="en-US" dirty="0" smtClean="0"/>
              <a:t> </a:t>
            </a:r>
            <a:r>
              <a:rPr lang="en-US" dirty="0" err="1" smtClean="0"/>
              <a:t>omwille</a:t>
            </a:r>
            <a:r>
              <a:rPr lang="en-US" dirty="0" smtClean="0"/>
              <a:t> van </a:t>
            </a:r>
            <a:r>
              <a:rPr lang="en-US" dirty="0" err="1" smtClean="0"/>
              <a:t>een</a:t>
            </a:r>
            <a:r>
              <a:rPr lang="en-US" dirty="0" smtClean="0"/>
              <a:t> privilege, </a:t>
            </a:r>
            <a:r>
              <a:rPr lang="en-US" dirty="0" err="1" smtClean="0"/>
              <a:t>heb</a:t>
            </a:r>
            <a:r>
              <a:rPr lang="en-US" dirty="0" smtClean="0"/>
              <a:t> je </a:t>
            </a:r>
            <a:r>
              <a:rPr lang="en-US" dirty="0" err="1" smtClean="0"/>
              <a:t>een</a:t>
            </a:r>
            <a:r>
              <a:rPr lang="en-US" dirty="0" smtClean="0"/>
              <a:t> </a:t>
            </a:r>
            <a:r>
              <a:rPr lang="en-US" dirty="0" err="1" smtClean="0"/>
              <a:t>morele</a:t>
            </a:r>
            <a:r>
              <a:rPr lang="en-US" dirty="0" smtClean="0"/>
              <a:t> </a:t>
            </a:r>
            <a:r>
              <a:rPr lang="en-US" dirty="0" err="1" smtClean="0"/>
              <a:t>verplichting</a:t>
            </a:r>
            <a:r>
              <a:rPr lang="en-US" dirty="0" smtClean="0"/>
              <a:t> om </a:t>
            </a:r>
            <a:r>
              <a:rPr lang="en-US" dirty="0" err="1" smtClean="0"/>
              <a:t>diegenen</a:t>
            </a:r>
            <a:r>
              <a:rPr lang="en-US" dirty="0" smtClean="0"/>
              <a:t> </a:t>
            </a:r>
            <a:r>
              <a:rPr lang="en-US" dirty="0" err="1" smtClean="0"/>
              <a:t>te</a:t>
            </a:r>
            <a:r>
              <a:rPr lang="en-US" dirty="0" smtClean="0"/>
              <a:t> </a:t>
            </a:r>
            <a:r>
              <a:rPr lang="en-US" dirty="0" err="1" smtClean="0"/>
              <a:t>helpen</a:t>
            </a:r>
            <a:r>
              <a:rPr lang="en-US" dirty="0" smtClean="0"/>
              <a:t> die </a:t>
            </a:r>
            <a:r>
              <a:rPr lang="en-US" dirty="0" err="1" smtClean="0"/>
              <a:t>dat</a:t>
            </a:r>
            <a:r>
              <a:rPr lang="en-US" dirty="0" smtClean="0"/>
              <a:t> privilege </a:t>
            </a:r>
            <a:r>
              <a:rPr lang="en-US" dirty="0" err="1" smtClean="0"/>
              <a:t>niet</a:t>
            </a:r>
            <a:r>
              <a:rPr lang="en-US" dirty="0" smtClean="0"/>
              <a:t> </a:t>
            </a:r>
            <a:r>
              <a:rPr lang="en-US" dirty="0" err="1" smtClean="0"/>
              <a:t>hebben</a:t>
            </a:r>
            <a:endParaRPr lang="en-US" dirty="0" smtClean="0"/>
          </a:p>
          <a:p>
            <a:pPr>
              <a:buFont typeface="Arial" panose="020B0604020202020204" pitchFamily="34" charset="0"/>
              <a:buChar char="•"/>
            </a:pPr>
            <a:r>
              <a:rPr lang="nl-NL" dirty="0"/>
              <a:t>Als machtshebber draag je de last om de minder geprivilegieerde persoon naar je toe te trekken, en niet omgekeerd.</a:t>
            </a:r>
            <a:endParaRPr lang="nl-BE" dirty="0"/>
          </a:p>
        </p:txBody>
      </p:sp>
    </p:spTree>
    <p:extLst>
      <p:ext uri="{BB962C8B-B14F-4D97-AF65-F5344CB8AC3E}">
        <p14:creationId xmlns:p14="http://schemas.microsoft.com/office/powerpoint/2010/main" val="2460586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nl-BE"/>
          </a:p>
        </p:txBody>
      </p:sp>
      <p:sp>
        <p:nvSpPr>
          <p:cNvPr id="3" name="Espace réservé du contenu 2"/>
          <p:cNvSpPr>
            <a:spLocks noGrp="1"/>
          </p:cNvSpPr>
          <p:nvPr>
            <p:ph idx="1"/>
          </p:nvPr>
        </p:nvSpPr>
        <p:spPr/>
        <p:txBody>
          <a:bodyPr/>
          <a:lstStyle/>
          <a:p>
            <a:pPr>
              <a:buFont typeface="Arial" panose="020B0604020202020204" pitchFamily="34" charset="0"/>
              <a:buChar char="•"/>
            </a:pPr>
            <a:r>
              <a:rPr lang="en-US" sz="3200" dirty="0"/>
              <a:t>Angela Davis: “In a racist society it is not enough to be non-racist, we must be anti-racist.”</a:t>
            </a:r>
            <a:endParaRPr lang="fr-BE" sz="3200" dirty="0"/>
          </a:p>
          <a:p>
            <a:pPr>
              <a:buFont typeface="Arial" panose="020B0604020202020204" pitchFamily="34" charset="0"/>
              <a:buChar char="•"/>
            </a:pPr>
            <a:r>
              <a:rPr lang="en-US" sz="3200" dirty="0"/>
              <a:t>Desmond Tutu: “If you are neutral in a situation of oppression, you have chosen the side of the oppressor</a:t>
            </a:r>
            <a:r>
              <a:rPr lang="en-US" sz="3200" dirty="0" smtClean="0"/>
              <a:t>.”</a:t>
            </a:r>
          </a:p>
          <a:p>
            <a:pPr>
              <a:buFont typeface="Wingdings" panose="05000000000000000000" pitchFamily="2" charset="2"/>
              <a:buChar char="Ø"/>
            </a:pPr>
            <a:endParaRPr lang="fr-BE" sz="2000" dirty="0"/>
          </a:p>
          <a:p>
            <a:pPr>
              <a:buFont typeface="Wingdings" panose="05000000000000000000" pitchFamily="2" charset="2"/>
              <a:buChar char="Ø"/>
            </a:pPr>
            <a:r>
              <a:rPr lang="nl-BE" dirty="0" smtClean="0"/>
              <a:t>Door </a:t>
            </a:r>
            <a:r>
              <a:rPr lang="nl-BE" dirty="0"/>
              <a:t>niets te doen, bevorder je sociale ongelijkheid door die in stand te houden. </a:t>
            </a:r>
          </a:p>
        </p:txBody>
      </p:sp>
    </p:spTree>
    <p:extLst>
      <p:ext uri="{BB962C8B-B14F-4D97-AF65-F5344CB8AC3E}">
        <p14:creationId xmlns:p14="http://schemas.microsoft.com/office/powerpoint/2010/main" val="2677581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nl-BE"/>
          </a:p>
        </p:txBody>
      </p:sp>
      <p:sp>
        <p:nvSpPr>
          <p:cNvPr id="3" name="Espace réservé du contenu 2"/>
          <p:cNvSpPr>
            <a:spLocks noGrp="1"/>
          </p:cNvSpPr>
          <p:nvPr>
            <p:ph idx="1"/>
          </p:nvPr>
        </p:nvSpPr>
        <p:spPr/>
        <p:txBody>
          <a:bodyPr/>
          <a:lstStyle/>
          <a:p>
            <a:pPr>
              <a:buFont typeface="Arial" panose="020B0604020202020204" pitchFamily="34" charset="0"/>
              <a:buChar char="•"/>
            </a:pPr>
            <a:r>
              <a:rPr lang="nl-BE" dirty="0" smtClean="0"/>
              <a:t>STAP 1: </a:t>
            </a:r>
            <a:r>
              <a:rPr lang="nl-BE" dirty="0"/>
              <a:t>jezelf </a:t>
            </a:r>
            <a:r>
              <a:rPr lang="nl-BE" dirty="0" smtClean="0"/>
              <a:t>en je organisatie deconstrueren </a:t>
            </a:r>
            <a:r>
              <a:rPr lang="nl-BE" dirty="0"/>
              <a:t>en </a:t>
            </a:r>
            <a:r>
              <a:rPr lang="nl-BE" dirty="0" smtClean="0"/>
              <a:t>dekoloniseren</a:t>
            </a:r>
          </a:p>
          <a:p>
            <a:pPr>
              <a:buFont typeface="Arial" panose="020B0604020202020204" pitchFamily="34" charset="0"/>
              <a:buChar char="•"/>
            </a:pPr>
            <a:r>
              <a:rPr lang="nl-BE" dirty="0" smtClean="0"/>
              <a:t>STAP 2: ervoor zorgen dat je organisatie de multiculturele en diverse samenleving weerspiegelt</a:t>
            </a:r>
          </a:p>
          <a:p>
            <a:pPr>
              <a:buFont typeface="Arial" panose="020B0604020202020204" pitchFamily="34" charset="0"/>
              <a:buChar char="•"/>
            </a:pPr>
            <a:r>
              <a:rPr lang="nl-BE" dirty="0" smtClean="0"/>
              <a:t>STAP 3: Naar jongeren stappen om de struikelblokken weg te werken</a:t>
            </a:r>
            <a:endParaRPr lang="nl-BE" dirty="0"/>
          </a:p>
        </p:txBody>
      </p:sp>
    </p:spTree>
    <p:extLst>
      <p:ext uri="{BB962C8B-B14F-4D97-AF65-F5344CB8AC3E}">
        <p14:creationId xmlns:p14="http://schemas.microsoft.com/office/powerpoint/2010/main" val="317831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nl-BE"/>
          </a:p>
        </p:txBody>
      </p:sp>
      <p:sp>
        <p:nvSpPr>
          <p:cNvPr id="3" name="Espace réservé du contenu 2"/>
          <p:cNvSpPr>
            <a:spLocks noGrp="1"/>
          </p:cNvSpPr>
          <p:nvPr>
            <p:ph idx="1"/>
          </p:nvPr>
        </p:nvSpPr>
        <p:spPr/>
        <p:txBody>
          <a:bodyPr/>
          <a:lstStyle/>
          <a:p>
            <a:r>
              <a:rPr lang="nl-BE" sz="2800" dirty="0" smtClean="0"/>
              <a:t>Gloria Wekker: ‘Als </a:t>
            </a:r>
            <a:r>
              <a:rPr lang="nl-BE" sz="2800" dirty="0"/>
              <a:t>je je daardoor schuldig gaat voelen, moet je je afvragen: wat ga ik daarmee doen? Wat is de volgende stap? Denk daar eens over na, in plaats van vast te zitten in die schuld’</a:t>
            </a:r>
            <a:endParaRPr lang="nl-BE" sz="2800" dirty="0" smtClean="0"/>
          </a:p>
          <a:p>
            <a:endParaRPr lang="nl-BE" dirty="0"/>
          </a:p>
        </p:txBody>
      </p:sp>
    </p:spTree>
    <p:extLst>
      <p:ext uri="{BB962C8B-B14F-4D97-AF65-F5344CB8AC3E}">
        <p14:creationId xmlns:p14="http://schemas.microsoft.com/office/powerpoint/2010/main" val="3633307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sz="6000" dirty="0" smtClean="0"/>
              <a:t>DEEL I. </a:t>
            </a:r>
            <a:br>
              <a:rPr lang="en-US" sz="6000" dirty="0" smtClean="0"/>
            </a:br>
            <a:r>
              <a:rPr lang="en-US" sz="6000" dirty="0" err="1" smtClean="0"/>
              <a:t>Woordkeuzes</a:t>
            </a:r>
            <a:r>
              <a:rPr lang="en-US" sz="6000" dirty="0" smtClean="0"/>
              <a:t> en </a:t>
            </a:r>
            <a:r>
              <a:rPr lang="en-US" sz="6000" dirty="0" err="1" smtClean="0"/>
              <a:t>definities</a:t>
            </a:r>
            <a:endParaRPr lang="fr-BE" sz="6000" dirty="0"/>
          </a:p>
        </p:txBody>
      </p:sp>
      <p:sp>
        <p:nvSpPr>
          <p:cNvPr id="4" name="Espace réservé du texte 3"/>
          <p:cNvSpPr>
            <a:spLocks noGrp="1"/>
          </p:cNvSpPr>
          <p:nvPr>
            <p:ph type="body" idx="1"/>
          </p:nvPr>
        </p:nvSpPr>
        <p:spPr/>
        <p:txBody>
          <a:bodyPr/>
          <a:lstStyle/>
          <a:p>
            <a:endParaRPr lang="fr-BE"/>
          </a:p>
        </p:txBody>
      </p:sp>
    </p:spTree>
    <p:extLst>
      <p:ext uri="{BB962C8B-B14F-4D97-AF65-F5344CB8AC3E}">
        <p14:creationId xmlns:p14="http://schemas.microsoft.com/office/powerpoint/2010/main" val="441998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p:cNvSpPr>
            <a:spLocks noGrp="1"/>
          </p:cNvSpPr>
          <p:nvPr>
            <p:ph type="title"/>
          </p:nvPr>
        </p:nvSpPr>
        <p:spPr/>
        <p:txBody>
          <a:bodyPr/>
          <a:lstStyle/>
          <a:p>
            <a:r>
              <a:rPr lang="en-US" dirty="0" smtClean="0"/>
              <a:t>RACISME</a:t>
            </a:r>
            <a:endParaRPr lang="fr-BE" dirty="0"/>
          </a:p>
        </p:txBody>
      </p:sp>
      <p:sp>
        <p:nvSpPr>
          <p:cNvPr id="7" name="Espace réservé du contenu 6"/>
          <p:cNvSpPr>
            <a:spLocks noGrp="1"/>
          </p:cNvSpPr>
          <p:nvPr>
            <p:ph idx="1"/>
          </p:nvPr>
        </p:nvSpPr>
        <p:spPr/>
        <p:txBody>
          <a:bodyPr/>
          <a:lstStyle/>
          <a:p>
            <a:pPr>
              <a:buFont typeface="Arial" panose="020B0604020202020204" pitchFamily="34" charset="0"/>
              <a:buChar char="•"/>
            </a:pPr>
            <a:r>
              <a:rPr lang="en-US" sz="2400" dirty="0" smtClean="0"/>
              <a:t> </a:t>
            </a:r>
            <a:r>
              <a:rPr lang="en-US" sz="2400" dirty="0" err="1" smtClean="0"/>
              <a:t>Sociologische</a:t>
            </a:r>
            <a:r>
              <a:rPr lang="en-US" sz="2400" dirty="0" smtClean="0"/>
              <a:t> </a:t>
            </a:r>
            <a:r>
              <a:rPr lang="en-US" sz="2400" dirty="0" err="1" smtClean="0"/>
              <a:t>definitie</a:t>
            </a:r>
            <a:r>
              <a:rPr lang="en-US" sz="2400" dirty="0" smtClean="0"/>
              <a:t> </a:t>
            </a:r>
          </a:p>
          <a:p>
            <a:pPr marL="1008560" lvl="5" indent="0">
              <a:buNone/>
            </a:pPr>
            <a:r>
              <a:rPr lang="en-US" sz="2400" dirty="0" err="1" smtClean="0"/>
              <a:t>vooroordeel</a:t>
            </a:r>
            <a:r>
              <a:rPr lang="en-US" sz="2400" dirty="0" smtClean="0"/>
              <a:t> + </a:t>
            </a:r>
            <a:r>
              <a:rPr lang="en-US" sz="2400" dirty="0" err="1" smtClean="0"/>
              <a:t>institutionele</a:t>
            </a:r>
            <a:r>
              <a:rPr lang="en-US" sz="2400" dirty="0" smtClean="0"/>
              <a:t>/</a:t>
            </a:r>
            <a:r>
              <a:rPr lang="en-US" sz="2400" dirty="0" err="1" smtClean="0"/>
              <a:t>structurele</a:t>
            </a:r>
            <a:r>
              <a:rPr lang="en-US" sz="2400" dirty="0" smtClean="0"/>
              <a:t> </a:t>
            </a:r>
            <a:r>
              <a:rPr lang="en-US" sz="2400" dirty="0" err="1" smtClean="0"/>
              <a:t>macht</a:t>
            </a:r>
            <a:endParaRPr lang="en-US" sz="2400" dirty="0" smtClean="0"/>
          </a:p>
          <a:p>
            <a:pPr lvl="8">
              <a:buFont typeface="Wingdings" panose="05000000000000000000" pitchFamily="2" charset="2"/>
              <a:buChar char="Ø"/>
            </a:pPr>
            <a:r>
              <a:rPr lang="en-US" sz="2400" dirty="0" smtClean="0"/>
              <a:t>‘Reverse racism’ </a:t>
            </a:r>
            <a:r>
              <a:rPr lang="en-US" sz="2400" dirty="0" err="1" smtClean="0"/>
              <a:t>bestaat</a:t>
            </a:r>
            <a:r>
              <a:rPr lang="en-US" sz="2400" dirty="0" smtClean="0"/>
              <a:t> </a:t>
            </a:r>
            <a:r>
              <a:rPr lang="en-US" sz="2400" dirty="0" err="1" smtClean="0"/>
              <a:t>niet</a:t>
            </a:r>
            <a:endParaRPr lang="en-US" sz="2400" dirty="0" smtClean="0"/>
          </a:p>
          <a:p>
            <a:endParaRPr lang="fr-BE" dirty="0"/>
          </a:p>
        </p:txBody>
      </p:sp>
    </p:spTree>
    <p:extLst>
      <p:ext uri="{BB962C8B-B14F-4D97-AF65-F5344CB8AC3E}">
        <p14:creationId xmlns:p14="http://schemas.microsoft.com/office/powerpoint/2010/main" val="947173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smtClean="0"/>
              <a:t>‘BLANK’</a:t>
            </a:r>
            <a:endParaRPr lang="nl-BE" dirty="0"/>
          </a:p>
        </p:txBody>
      </p:sp>
      <p:pic>
        <p:nvPicPr>
          <p:cNvPr id="4" name="Espace réservé du contenu 3"/>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414314" y="2528888"/>
            <a:ext cx="5155533" cy="2173331"/>
          </a:xfrm>
        </p:spPr>
      </p:pic>
      <p:sp>
        <p:nvSpPr>
          <p:cNvPr id="8" name="Espace réservé du contenu 7"/>
          <p:cNvSpPr>
            <a:spLocks noGrp="1"/>
          </p:cNvSpPr>
          <p:nvPr>
            <p:ph sz="half" idx="2"/>
          </p:nvPr>
        </p:nvSpPr>
        <p:spPr/>
        <p:txBody>
          <a:bodyPr>
            <a:noAutofit/>
          </a:bodyPr>
          <a:lstStyle/>
          <a:p>
            <a:pPr marL="0" indent="0" algn="just">
              <a:buNone/>
            </a:pPr>
            <a:r>
              <a:rPr lang="nl-BE" sz="2200" dirty="0" smtClean="0"/>
              <a:t>Emma-Lee Amponsah en Hannelore Van </a:t>
            </a:r>
            <a:r>
              <a:rPr lang="nl-BE" sz="2200" dirty="0" err="1" smtClean="0"/>
              <a:t>Bavel</a:t>
            </a:r>
            <a:r>
              <a:rPr lang="nl-BE" sz="2200" dirty="0" smtClean="0"/>
              <a:t>: “Witheid </a:t>
            </a:r>
            <a:r>
              <a:rPr lang="nl-BE" sz="2200" dirty="0"/>
              <a:t>is de norm, niet omwille van haar neutraliteit, maar omdat witheid door middel van het koloniale project werd opgedrongen aan de hele wereld. Witte mensen die vandaag leven treffen uiteraard geen schuld aan dat koloniale project. Maar de effecten van kolonialisme leven verder in onze huidige samenleving in de manieren waarop men denkt en spreekt over 'het onbevlekte Zelf' tegenover 'de gekleurde Ander'.”</a:t>
            </a:r>
          </a:p>
        </p:txBody>
      </p:sp>
    </p:spTree>
    <p:extLst>
      <p:ext uri="{BB962C8B-B14F-4D97-AF65-F5344CB8AC3E}">
        <p14:creationId xmlns:p14="http://schemas.microsoft.com/office/powerpoint/2010/main" val="1915334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endParaRPr lang="nl-BE" dirty="0"/>
          </a:p>
        </p:txBody>
      </p:sp>
      <p:sp>
        <p:nvSpPr>
          <p:cNvPr id="6" name="Espace réservé du contenu 5"/>
          <p:cNvSpPr>
            <a:spLocks noGrp="1"/>
          </p:cNvSpPr>
          <p:nvPr>
            <p:ph idx="1"/>
          </p:nvPr>
        </p:nvSpPr>
        <p:spPr/>
        <p:txBody>
          <a:bodyPr>
            <a:normAutofit/>
          </a:bodyPr>
          <a:lstStyle/>
          <a:p>
            <a:pPr>
              <a:buFont typeface="Arial" panose="020B0604020202020204" pitchFamily="34" charset="0"/>
              <a:buChar char="•"/>
            </a:pPr>
            <a:r>
              <a:rPr lang="nl-BE" sz="2400" dirty="0"/>
              <a:t>De juiste woorden gebruiken – geen </a:t>
            </a:r>
            <a:r>
              <a:rPr lang="nl-BE" sz="2400" dirty="0" smtClean="0"/>
              <a:t>koloniale of onderdrukkende termen –, </a:t>
            </a:r>
            <a:r>
              <a:rPr lang="nl-BE" sz="2400" dirty="0"/>
              <a:t>zorgt er dus voor dat kinderen en jongeren weten dat ze in die ruimte welkom zijn omdat men expliciet de moeite heeft gedaan om hen veilig te doen voelen.</a:t>
            </a:r>
          </a:p>
        </p:txBody>
      </p:sp>
    </p:spTree>
    <p:extLst>
      <p:ext uri="{BB962C8B-B14F-4D97-AF65-F5344CB8AC3E}">
        <p14:creationId xmlns:p14="http://schemas.microsoft.com/office/powerpoint/2010/main" val="811909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smtClean="0"/>
              <a:t>WHITE SUPREMACY</a:t>
            </a:r>
            <a:endParaRPr lang="nl-BE" dirty="0"/>
          </a:p>
        </p:txBody>
      </p:sp>
      <p:sp>
        <p:nvSpPr>
          <p:cNvPr id="3" name="Espace réservé du contenu 2"/>
          <p:cNvSpPr>
            <a:spLocks noGrp="1"/>
          </p:cNvSpPr>
          <p:nvPr>
            <p:ph idx="1"/>
          </p:nvPr>
        </p:nvSpPr>
        <p:spPr/>
        <p:txBody>
          <a:bodyPr/>
          <a:lstStyle/>
          <a:p>
            <a:r>
              <a:rPr lang="nl-BE" dirty="0" smtClean="0"/>
              <a:t>3 definities:</a:t>
            </a:r>
          </a:p>
          <a:p>
            <a:pPr marL="457200" lvl="0" indent="-457200">
              <a:buFont typeface="+mj-lt"/>
              <a:buAutoNum type="arabicPeriod"/>
            </a:pPr>
            <a:r>
              <a:rPr lang="nl-BE" dirty="0" smtClean="0"/>
              <a:t>het racistisch geloof dat witte mensen een 'superieure ras' zijn, dat wortels heeft in wetenschappelijk racisme (het pseudowetenschappelijk geloof dat er biologische redenen zijn waarom witte mensen superieur zijn) dat erg aanwezig was in het Verlichtingsdenken</a:t>
            </a:r>
            <a:endParaRPr lang="fr-BE" sz="1600" dirty="0" smtClean="0"/>
          </a:p>
          <a:p>
            <a:pPr marL="1460020" lvl="6" indent="-342900">
              <a:buFont typeface="Wingdings" panose="05000000000000000000" pitchFamily="2" charset="2"/>
              <a:buChar char="Ø"/>
            </a:pPr>
            <a:r>
              <a:rPr lang="nl-BE" dirty="0" smtClean="0"/>
              <a:t>dit heeft geleid tot: kolonisatie, slavernij, segregatie</a:t>
            </a:r>
            <a:endParaRPr lang="fr-BE" sz="1000" dirty="0" smtClean="0"/>
          </a:p>
          <a:p>
            <a:pPr marL="457200" lvl="0" indent="-457200">
              <a:buFont typeface="+mj-lt"/>
              <a:buAutoNum type="arabicPeriod"/>
            </a:pPr>
            <a:r>
              <a:rPr lang="nl-BE" dirty="0" smtClean="0"/>
              <a:t>een politieke ideologie die een systeem voortzet en behoudt waardoor witte mensen op sociaal, politiek, historisch en institutioneel vlak de dominante etnische groep zijn en blijven</a:t>
            </a:r>
            <a:endParaRPr lang="fr-BE" sz="1600" dirty="0" smtClean="0"/>
          </a:p>
          <a:p>
            <a:pPr marL="457200" lvl="0" indent="-457200">
              <a:buFont typeface="+mj-lt"/>
              <a:buAutoNum type="arabicPeriod"/>
            </a:pPr>
            <a:r>
              <a:rPr lang="nl-BE" dirty="0" smtClean="0"/>
              <a:t>Op </a:t>
            </a:r>
            <a:r>
              <a:rPr lang="nl-BE" dirty="0"/>
              <a:t>academisch vlak en intersectioneel </a:t>
            </a:r>
            <a:r>
              <a:rPr lang="nl-BE" dirty="0" smtClean="0"/>
              <a:t>vlak, is </a:t>
            </a:r>
            <a:r>
              <a:rPr lang="nl-BE" i="1" dirty="0" err="1"/>
              <a:t>white</a:t>
            </a:r>
            <a:r>
              <a:rPr lang="nl-BE" i="1" dirty="0"/>
              <a:t> </a:t>
            </a:r>
            <a:r>
              <a:rPr lang="nl-BE" i="1" dirty="0" err="1"/>
              <a:t>supremacy</a:t>
            </a:r>
            <a:r>
              <a:rPr lang="nl-BE" dirty="0"/>
              <a:t> een politiek of socio-economisch systeem te beschrijven waarin witte mensen een structureel privilege hebben op andere etnische groepen</a:t>
            </a:r>
            <a:endParaRPr lang="fr-BE" sz="1600" dirty="0"/>
          </a:p>
          <a:p>
            <a:pPr marL="457200" indent="-457200">
              <a:buFont typeface="+mj-lt"/>
              <a:buAutoNum type="arabicPeriod"/>
            </a:pPr>
            <a:endParaRPr lang="nl-BE" dirty="0"/>
          </a:p>
        </p:txBody>
      </p:sp>
    </p:spTree>
    <p:extLst>
      <p:ext uri="{BB962C8B-B14F-4D97-AF65-F5344CB8AC3E}">
        <p14:creationId xmlns:p14="http://schemas.microsoft.com/office/powerpoint/2010/main" val="4169335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smtClean="0"/>
              <a:t>PRIVILEGES</a:t>
            </a:r>
            <a:endParaRPr lang="nl-BE" dirty="0"/>
          </a:p>
        </p:txBody>
      </p:sp>
      <p:pic>
        <p:nvPicPr>
          <p:cNvPr id="4" name="Espace réservé du conten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97279" y="1888346"/>
            <a:ext cx="6875145" cy="4165136"/>
          </a:xfrm>
        </p:spPr>
      </p:pic>
    </p:spTree>
    <p:extLst>
      <p:ext uri="{BB962C8B-B14F-4D97-AF65-F5344CB8AC3E}">
        <p14:creationId xmlns:p14="http://schemas.microsoft.com/office/powerpoint/2010/main" val="1889742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nl-BE" dirty="0" smtClean="0"/>
              <a:t>INTERSECTIONALITEIT</a:t>
            </a:r>
            <a:endParaRPr lang="nl-BE" dirty="0"/>
          </a:p>
        </p:txBody>
      </p:sp>
      <p:sp>
        <p:nvSpPr>
          <p:cNvPr id="3" name="Espace réservé du contenu 2"/>
          <p:cNvSpPr>
            <a:spLocks noGrp="1"/>
          </p:cNvSpPr>
          <p:nvPr>
            <p:ph idx="1"/>
          </p:nvPr>
        </p:nvSpPr>
        <p:spPr/>
        <p:txBody>
          <a:bodyPr>
            <a:normAutofit fontScale="92500" lnSpcReduction="20000"/>
          </a:bodyPr>
          <a:lstStyle/>
          <a:p>
            <a:pPr>
              <a:buFont typeface="Arial" panose="020B0604020202020204" pitchFamily="34" charset="0"/>
              <a:buChar char="•"/>
            </a:pPr>
            <a:r>
              <a:rPr lang="nl-NL" sz="2800" dirty="0"/>
              <a:t>“Ik geloof dat mensen door verschillende factoren onderdrukt kunnen worden (bijvoorbeeld: etniciteit, socio-economische achtergrond, geaardheid, beperking…) en dat die factoren niet van elkaar te onderscheiden zijn</a:t>
            </a:r>
            <a:r>
              <a:rPr lang="nl-NL" sz="2800" dirty="0" smtClean="0"/>
              <a:t>.”</a:t>
            </a:r>
          </a:p>
          <a:p>
            <a:pPr lvl="4">
              <a:buFont typeface="Wingdings" panose="05000000000000000000" pitchFamily="2" charset="2"/>
              <a:buChar char="Ø"/>
            </a:pPr>
            <a:r>
              <a:rPr lang="nl-BE" sz="2400" dirty="0"/>
              <a:t>Onderdrukkingsmechanismen kruisen elkaar dus en vormen een hele nieuwe </a:t>
            </a:r>
            <a:r>
              <a:rPr lang="nl-BE" sz="2400" dirty="0" smtClean="0"/>
              <a:t>onderdrukkingsvorm die eigen is aan die kruising</a:t>
            </a:r>
          </a:p>
          <a:p>
            <a:pPr>
              <a:buFont typeface="Arial" panose="020B0604020202020204" pitchFamily="34" charset="0"/>
              <a:buChar char="•"/>
            </a:pPr>
            <a:r>
              <a:rPr lang="nl-NL" sz="2800" dirty="0" smtClean="0"/>
              <a:t>“</a:t>
            </a:r>
            <a:r>
              <a:rPr lang="nl-NL" sz="2800" dirty="0"/>
              <a:t>Of ze het nu zo zien of niet, mensen zijn wel degelijk een optelsom van hun verschillende ‘lagen’ in de maatschappij, van hun ‘onderdrukkingen’ en privileges. Ik geloof juist daarom dat het mogelijk is om verbintenis te vinden: een zwarte moslima kan heel veel gemeen hebben met een witte christelijke man als ze allebei uit de lagere klasse komen, of dezelfde beperking hebben, of aseksueel zijn. Door je positie te bekennen, kan je elkaar weer terugvinden in de ‘lagen’ die je gemeenschappelijk hebt.”</a:t>
            </a:r>
            <a:endParaRPr lang="fr-BE" sz="2800" dirty="0"/>
          </a:p>
        </p:txBody>
      </p:sp>
    </p:spTree>
    <p:extLst>
      <p:ext uri="{BB962C8B-B14F-4D97-AF65-F5344CB8AC3E}">
        <p14:creationId xmlns:p14="http://schemas.microsoft.com/office/powerpoint/2010/main" val="3440311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title"/>
          </p:nvPr>
        </p:nvSpPr>
        <p:spPr/>
        <p:txBody>
          <a:bodyPr/>
          <a:lstStyle/>
          <a:p>
            <a:r>
              <a:rPr lang="nl-BE" dirty="0" smtClean="0"/>
              <a:t>DEEL II.</a:t>
            </a:r>
            <a:br>
              <a:rPr lang="nl-BE" dirty="0" smtClean="0"/>
            </a:br>
            <a:r>
              <a:rPr lang="nl-BE" dirty="0" smtClean="0"/>
              <a:t>BONDGENOOTSCHAP EN INCLUSIVITEIT</a:t>
            </a:r>
            <a:endParaRPr lang="nl-BE" dirty="0"/>
          </a:p>
        </p:txBody>
      </p:sp>
      <p:sp>
        <p:nvSpPr>
          <p:cNvPr id="5" name="Espace réservé du texte 4"/>
          <p:cNvSpPr>
            <a:spLocks noGrp="1"/>
          </p:cNvSpPr>
          <p:nvPr>
            <p:ph type="body" idx="1"/>
          </p:nvPr>
        </p:nvSpPr>
        <p:spPr/>
        <p:txBody>
          <a:bodyPr/>
          <a:lstStyle/>
          <a:p>
            <a:endParaRPr lang="nl-BE" dirty="0"/>
          </a:p>
        </p:txBody>
      </p:sp>
    </p:spTree>
    <p:extLst>
      <p:ext uri="{BB962C8B-B14F-4D97-AF65-F5344CB8AC3E}">
        <p14:creationId xmlns:p14="http://schemas.microsoft.com/office/powerpoint/2010/main" val="3448978691"/>
      </p:ext>
    </p:extLst>
  </p:cSld>
  <p:clrMapOvr>
    <a:masterClrMapping/>
  </p:clrMapOvr>
</p:sld>
</file>

<file path=ppt/theme/theme1.xml><?xml version="1.0" encoding="utf-8"?>
<a:theme xmlns:a="http://schemas.openxmlformats.org/drawingml/2006/main" name="Rétrospective">
  <a:themeElements>
    <a:clrScheme name="Rétrospectiv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étrospectiv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étrospective">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39</TotalTime>
  <Words>640</Words>
  <Application>Microsoft Office PowerPoint</Application>
  <PresentationFormat>Breedbeeld</PresentationFormat>
  <Paragraphs>35</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Calibri Light</vt:lpstr>
      <vt:lpstr>Wingdings</vt:lpstr>
      <vt:lpstr>Rétrospective</vt:lpstr>
      <vt:lpstr>#KrachtVanDiversiteit</vt:lpstr>
      <vt:lpstr>DEEL I.  Woordkeuzes en definities</vt:lpstr>
      <vt:lpstr>RACISME</vt:lpstr>
      <vt:lpstr>‘BLANK’</vt:lpstr>
      <vt:lpstr>PowerPoint-presentatie</vt:lpstr>
      <vt:lpstr>WHITE SUPREMACY</vt:lpstr>
      <vt:lpstr>PRIVILEGES</vt:lpstr>
      <vt:lpstr>INTERSECTIONALITEIT</vt:lpstr>
      <vt:lpstr>DEEL II. BONDGENOOTSCHAP EN INCLUSIVITEIT</vt:lpstr>
      <vt:lpstr>PowerPoint-presentatie</vt:lpstr>
      <vt:lpstr>PowerPoint-presentatie</vt:lpstr>
      <vt:lpstr>PowerPoint-presentatie</vt:lpstr>
      <vt:lpstr>PowerPoint-presentatie</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#KrachtVanDiversiteit</dc:title>
  <dc:creator>Sabrine Ingabire</dc:creator>
  <cp:lastModifiedBy>Don Pandzou</cp:lastModifiedBy>
  <cp:revision>5</cp:revision>
  <dcterms:created xsi:type="dcterms:W3CDTF">2019-01-17T00:48:41Z</dcterms:created>
  <dcterms:modified xsi:type="dcterms:W3CDTF">2019-01-23T08:44:30Z</dcterms:modified>
</cp:coreProperties>
</file>