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93" r:id="rId3"/>
    <p:sldId id="292" r:id="rId4"/>
    <p:sldId id="282" r:id="rId5"/>
    <p:sldId id="283" r:id="rId6"/>
    <p:sldId id="285" r:id="rId7"/>
    <p:sldId id="284" r:id="rId8"/>
    <p:sldId id="286" r:id="rId9"/>
    <p:sldId id="287" r:id="rId10"/>
    <p:sldId id="288" r:id="rId11"/>
    <p:sldId id="289" r:id="rId12"/>
    <p:sldId id="290" r:id="rId13"/>
    <p:sldId id="294" r:id="rId14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>
      <p:cViewPr varScale="1">
        <p:scale>
          <a:sx n="112" d="100"/>
          <a:sy n="112" d="100"/>
        </p:scale>
        <p:origin x="8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4BB46-C426-4B94-89BE-A5BCE6BE22B5}" type="datetimeFigureOut">
              <a:rPr lang="nl-BE" smtClean="0"/>
              <a:t>23/11/2017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A9092-8BA5-40E7-9D22-0195925C21F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66229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 err="1" smtClean="0"/>
              <a:t>Staffers</a:t>
            </a:r>
            <a:r>
              <a:rPr lang="nl-BE" sz="1200" dirty="0" smtClean="0"/>
              <a:t> gebruiken allemaal zelfde sjabloon met min of meer dezelfde opbouw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 smtClean="0"/>
              <a:t>Aandachtspunten: max 10 slides!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 smtClean="0"/>
              <a:t>Korte kernboodschappen, geen lange zinnen!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 smtClean="0"/>
              <a:t>Opbouw volgens inleiding-midden-slot: van waar komt het (bondige historiek), stand van zaken nu en inhoudelijke toelichting, vragen aan vergadering en beslissing!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dirty="0" smtClean="0"/>
              <a:t>Stel aan de hand van vragen je </a:t>
            </a:r>
            <a:r>
              <a:rPr lang="nl-BE" dirty="0" err="1" smtClean="0"/>
              <a:t>ppt</a:t>
            </a:r>
            <a:r>
              <a:rPr lang="nl-BE" dirty="0" smtClean="0"/>
              <a:t> op.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dirty="0" smtClean="0"/>
              <a:t>Vraag</a:t>
            </a:r>
            <a:r>
              <a:rPr lang="nl-BE" baseline="0" dirty="0" smtClean="0"/>
              <a:t> je op voorhand af wat je wil bereiken en geef dit aan in je </a:t>
            </a:r>
            <a:r>
              <a:rPr lang="nl-BE" baseline="0" dirty="0" err="1" smtClean="0"/>
              <a:t>ppt</a:t>
            </a:r>
            <a:r>
              <a:rPr lang="nl-BE" baseline="0" dirty="0" smtClean="0"/>
              <a:t>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BE" dirty="0" smtClean="0"/>
              <a:t>Goedkeuring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BE" dirty="0" smtClean="0"/>
              <a:t>Discussie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BE" dirty="0" smtClean="0"/>
              <a:t>input.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dirty="0" smtClean="0"/>
              <a:t>Presentator komt naast voorzitter zitten/staan!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dirty="0" smtClean="0"/>
              <a:t>Voorzitter modereert de discussie! 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3B67C-8F44-4248-B66B-3A2EBF8B4BFC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89750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885D-ACB4-40E0-A574-4CA938A39986}" type="datetimeFigureOut">
              <a:rPr lang="nl-BE" smtClean="0"/>
              <a:t>23/11/2017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ECC7-D8AD-4115-B5FE-9F32973CA37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91776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885D-ACB4-40E0-A574-4CA938A39986}" type="datetimeFigureOut">
              <a:rPr lang="nl-BE" smtClean="0"/>
              <a:t>23/11/2017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ECC7-D8AD-4115-B5FE-9F32973CA37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07999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885D-ACB4-40E0-A574-4CA938A39986}" type="datetimeFigureOut">
              <a:rPr lang="nl-BE" smtClean="0"/>
              <a:t>23/11/2017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ECC7-D8AD-4115-B5FE-9F32973CA37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36896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885D-ACB4-40E0-A574-4CA938A39986}" type="datetimeFigureOut">
              <a:rPr lang="nl-BE" smtClean="0"/>
              <a:t>23/11/2017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ECC7-D8AD-4115-B5FE-9F32973CA37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60745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885D-ACB4-40E0-A574-4CA938A39986}" type="datetimeFigureOut">
              <a:rPr lang="nl-BE" smtClean="0"/>
              <a:t>23/11/2017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ECC7-D8AD-4115-B5FE-9F32973CA37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9238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885D-ACB4-40E0-A574-4CA938A39986}" type="datetimeFigureOut">
              <a:rPr lang="nl-BE" smtClean="0"/>
              <a:t>23/11/2017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ECC7-D8AD-4115-B5FE-9F32973CA37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5996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885D-ACB4-40E0-A574-4CA938A39986}" type="datetimeFigureOut">
              <a:rPr lang="nl-BE" smtClean="0"/>
              <a:t>23/11/2017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ECC7-D8AD-4115-B5FE-9F32973CA37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37338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885D-ACB4-40E0-A574-4CA938A39986}" type="datetimeFigureOut">
              <a:rPr lang="nl-BE" smtClean="0"/>
              <a:t>23/11/2017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ECC7-D8AD-4115-B5FE-9F32973CA37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80288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885D-ACB4-40E0-A574-4CA938A39986}" type="datetimeFigureOut">
              <a:rPr lang="nl-BE" smtClean="0"/>
              <a:t>23/11/2017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ECC7-D8AD-4115-B5FE-9F32973CA37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08511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885D-ACB4-40E0-A574-4CA938A39986}" type="datetimeFigureOut">
              <a:rPr lang="nl-BE" smtClean="0"/>
              <a:t>23/11/2017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ECC7-D8AD-4115-B5FE-9F32973CA37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22319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885D-ACB4-40E0-A574-4CA938A39986}" type="datetimeFigureOut">
              <a:rPr lang="nl-BE" smtClean="0"/>
              <a:t>23/11/2017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ECC7-D8AD-4115-B5FE-9F32973CA37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9487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8885D-ACB4-40E0-A574-4CA938A39986}" type="datetimeFigureOut">
              <a:rPr lang="nl-BE" smtClean="0"/>
              <a:t>23/11/2017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5ECC7-D8AD-4115-B5FE-9F32973CA37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140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068960"/>
            <a:ext cx="7772400" cy="590997"/>
          </a:xfrm>
        </p:spPr>
        <p:txBody>
          <a:bodyPr>
            <a:noAutofit/>
          </a:bodyPr>
          <a:lstStyle/>
          <a:p>
            <a:r>
              <a:rPr lang="nl-BE" sz="24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BELEIDSAANBEVELINGEN VOOR MEER VRIJETIJDSKANSEN VOOR JONGE NIEUWKOMERS</a:t>
            </a:r>
            <a:br>
              <a:rPr lang="nl-BE" sz="24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</a:br>
            <a:r>
              <a:rPr lang="nl-BE" sz="24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/>
            </a:r>
            <a:br>
              <a:rPr lang="nl-BE" sz="24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</a:br>
            <a:r>
              <a:rPr lang="nl-BE" sz="14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10 geleerde lessen uit het project </a:t>
            </a:r>
            <a:r>
              <a:rPr lang="nl-BE" sz="14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W</a:t>
            </a:r>
            <a:r>
              <a:rPr lang="nl-BE" sz="1400" b="1" i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ereldspelers</a:t>
            </a:r>
            <a:r>
              <a:rPr lang="nl-BE" sz="14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/>
            </a:r>
            <a:br>
              <a:rPr lang="nl-BE" sz="14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</a:br>
            <a:endParaRPr lang="nl-BE" sz="2400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038" y="1681942"/>
            <a:ext cx="357923" cy="397773"/>
          </a:xfrm>
          <a:prstGeom prst="rect">
            <a:avLst/>
          </a:prstGeom>
        </p:spPr>
      </p:pic>
      <p:cxnSp>
        <p:nvCxnSpPr>
          <p:cNvPr id="7" name="Rechte verbindingslijn 6"/>
          <p:cNvCxnSpPr/>
          <p:nvPr/>
        </p:nvCxnSpPr>
        <p:spPr>
          <a:xfrm>
            <a:off x="2411760" y="4149080"/>
            <a:ext cx="4320480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" name="Rechte verbindingslijn 5"/>
          <p:cNvCxnSpPr/>
          <p:nvPr/>
        </p:nvCxnSpPr>
        <p:spPr>
          <a:xfrm>
            <a:off x="2411760" y="2276872"/>
            <a:ext cx="4320480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962" y="4509120"/>
            <a:ext cx="2096073" cy="204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97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chte verbindingslijn 4"/>
          <p:cNvCxnSpPr/>
          <p:nvPr/>
        </p:nvCxnSpPr>
        <p:spPr>
          <a:xfrm>
            <a:off x="2407157" y="764704"/>
            <a:ext cx="4320480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" name="Rechte verbindingslijn 5"/>
          <p:cNvCxnSpPr/>
          <p:nvPr/>
        </p:nvCxnSpPr>
        <p:spPr>
          <a:xfrm>
            <a:off x="2407157" y="1268760"/>
            <a:ext cx="4320480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436" y="165626"/>
            <a:ext cx="357923" cy="397773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1739357" y="807010"/>
            <a:ext cx="5656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BE" sz="20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ONDERSTEUN LOKALE VRIJETIJDSINITIATIEVEN </a:t>
            </a:r>
          </a:p>
          <a:p>
            <a:pPr algn="ctr"/>
            <a:endParaRPr lang="nl-BE" sz="2000" dirty="0" smtClean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251520" y="2348880"/>
            <a:ext cx="39045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BE" sz="1600" dirty="0">
                <a:solidFill>
                  <a:schemeClr val="accent4"/>
                </a:solidFill>
                <a:latin typeface="Trebuchet MS" panose="020B0603020202020204" pitchFamily="34" charset="0"/>
              </a:rPr>
              <a:t>Ondersteun lokale vrijetijdsinitiatieven om te werken met jonge nieuwkomers binnen de aanwezige </a:t>
            </a:r>
            <a:r>
              <a:rPr lang="nl-BE" sz="1600" dirty="0" smtClean="0">
                <a:solidFill>
                  <a:schemeClr val="accent4"/>
                </a:solidFill>
                <a:latin typeface="Trebuchet MS" panose="020B0603020202020204" pitchFamily="34" charset="0"/>
              </a:rPr>
              <a:t>draagkracht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l-BE" sz="1600" dirty="0" smtClean="0">
              <a:solidFill>
                <a:schemeClr val="accent4"/>
              </a:solidFill>
              <a:latin typeface="Trebuchet MS" panose="020B0603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BE" sz="1600" dirty="0" smtClean="0">
                <a:solidFill>
                  <a:schemeClr val="accent4"/>
                </a:solidFill>
                <a:latin typeface="Trebuchet MS" panose="020B0603020202020204" pitchFamily="34" charset="0"/>
              </a:rPr>
              <a:t>Voorzie </a:t>
            </a:r>
            <a:r>
              <a:rPr lang="nl-BE" sz="1600" dirty="0">
                <a:solidFill>
                  <a:schemeClr val="accent4"/>
                </a:solidFill>
                <a:latin typeface="Trebuchet MS" panose="020B0603020202020204" pitchFamily="34" charset="0"/>
              </a:rPr>
              <a:t>structurele financiering voor een gedifferentieerd </a:t>
            </a:r>
            <a:r>
              <a:rPr lang="nl-BE" sz="1600" dirty="0" smtClean="0">
                <a:solidFill>
                  <a:schemeClr val="accent4"/>
                </a:solidFill>
                <a:latin typeface="Trebuchet MS" panose="020B0603020202020204" pitchFamily="34" charset="0"/>
              </a:rPr>
              <a:t>vrijetijdsbeleid</a:t>
            </a:r>
            <a:endParaRPr lang="nl-BE" sz="1600" dirty="0">
              <a:solidFill>
                <a:schemeClr val="accent4"/>
              </a:solidFill>
              <a:latin typeface="Trebuchet MS" panose="020B0603020202020204" pitchFamily="34" charset="0"/>
            </a:endParaRPr>
          </a:p>
          <a:p>
            <a:pPr algn="ctr"/>
            <a:endParaRPr lang="nl-BE" sz="800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694" y="2132856"/>
            <a:ext cx="4109604" cy="2838367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039" y="5517232"/>
            <a:ext cx="1060715" cy="103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1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chte verbindingslijn 4"/>
          <p:cNvCxnSpPr/>
          <p:nvPr/>
        </p:nvCxnSpPr>
        <p:spPr>
          <a:xfrm>
            <a:off x="2407157" y="764704"/>
            <a:ext cx="4320480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" name="Rechte verbindingslijn 5"/>
          <p:cNvCxnSpPr/>
          <p:nvPr/>
        </p:nvCxnSpPr>
        <p:spPr>
          <a:xfrm>
            <a:off x="2407157" y="1268760"/>
            <a:ext cx="4320480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436" y="165626"/>
            <a:ext cx="357923" cy="397773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1739357" y="807010"/>
            <a:ext cx="5656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BE" sz="20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BETERE COÖRDINATIE</a:t>
            </a:r>
          </a:p>
          <a:p>
            <a:pPr algn="ctr"/>
            <a:endParaRPr lang="nl-BE" sz="2000" dirty="0" smtClean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4499992" y="2272323"/>
            <a:ext cx="4264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BE" sz="1600" dirty="0">
                <a:solidFill>
                  <a:schemeClr val="accent4"/>
                </a:solidFill>
                <a:latin typeface="Trebuchet MS" panose="020B0603020202020204" pitchFamily="34" charset="0"/>
              </a:rPr>
              <a:t>Een betere coördinatie op Federaal, Vlaams en lokaal niveau over alle bevoegdheden die inzetten op de integratie van jonge nieuwkomers </a:t>
            </a:r>
            <a:r>
              <a:rPr lang="nl-BE" sz="1600" dirty="0" smtClean="0">
                <a:solidFill>
                  <a:schemeClr val="accent4"/>
                </a:solidFill>
                <a:latin typeface="Trebuchet MS" panose="020B0603020202020204" pitchFamily="34" charset="0"/>
              </a:rPr>
              <a:t>heen</a:t>
            </a:r>
            <a:endParaRPr lang="nl-BE" sz="1600" dirty="0">
              <a:solidFill>
                <a:schemeClr val="accent4"/>
              </a:solidFill>
              <a:latin typeface="Trebuchet MS" panose="020B0603020202020204" pitchFamily="34" charset="0"/>
            </a:endParaRPr>
          </a:p>
          <a:p>
            <a:pPr algn="ctr"/>
            <a:endParaRPr lang="nl-BE" sz="800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487" y="1976646"/>
            <a:ext cx="2019167" cy="3034455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039" y="5517232"/>
            <a:ext cx="1060715" cy="103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17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chte verbindingslijn 4"/>
          <p:cNvCxnSpPr/>
          <p:nvPr/>
        </p:nvCxnSpPr>
        <p:spPr>
          <a:xfrm>
            <a:off x="2407157" y="764704"/>
            <a:ext cx="4320480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" name="Rechte verbindingslijn 5"/>
          <p:cNvCxnSpPr/>
          <p:nvPr/>
        </p:nvCxnSpPr>
        <p:spPr>
          <a:xfrm>
            <a:off x="2407157" y="1268760"/>
            <a:ext cx="4320480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436" y="165626"/>
            <a:ext cx="357923" cy="397773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1739357" y="807010"/>
            <a:ext cx="5656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BE" sz="20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SAMENWERKING OP LOKAAL NIVEAU</a:t>
            </a:r>
          </a:p>
          <a:p>
            <a:pPr algn="ctr"/>
            <a:endParaRPr lang="nl-BE" sz="2000" dirty="0" smtClean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451473" y="2035853"/>
            <a:ext cx="361511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BE" sz="1600" dirty="0">
                <a:solidFill>
                  <a:schemeClr val="accent4"/>
                </a:solidFill>
                <a:latin typeface="Trebuchet MS" panose="020B0603020202020204" pitchFamily="34" charset="0"/>
              </a:rPr>
              <a:t>Maak werk van samenwerkingen op lokaal niveau ter promotie en ondersteuning van vrijetijdsbesteding voor jonge </a:t>
            </a:r>
            <a:r>
              <a:rPr lang="nl-BE" sz="1600" dirty="0" smtClean="0">
                <a:solidFill>
                  <a:schemeClr val="accent4"/>
                </a:solidFill>
                <a:latin typeface="Trebuchet MS" panose="020B0603020202020204" pitchFamily="34" charset="0"/>
              </a:rPr>
              <a:t>nieuwkomers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l-BE" sz="1600" dirty="0">
              <a:solidFill>
                <a:schemeClr val="accent4"/>
              </a:solidFill>
              <a:latin typeface="Trebuchet MS" panose="020B0603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BE" sz="1600" dirty="0" smtClean="0">
                <a:solidFill>
                  <a:schemeClr val="accent4"/>
                </a:solidFill>
                <a:latin typeface="Trebuchet MS" panose="020B0603020202020204" pitchFamily="34" charset="0"/>
              </a:rPr>
              <a:t>Zorg </a:t>
            </a:r>
            <a:r>
              <a:rPr lang="nl-BE" sz="1600" dirty="0">
                <a:solidFill>
                  <a:schemeClr val="accent4"/>
                </a:solidFill>
                <a:latin typeface="Trebuchet MS" panose="020B0603020202020204" pitchFamily="34" charset="0"/>
              </a:rPr>
              <a:t>voor een goede afstemming met de jeugddiensten, die een belangrijke rol kunnen spelen bij de lokale zoektocht naar een aanbod op maat.</a:t>
            </a:r>
          </a:p>
          <a:p>
            <a:pPr algn="ctr"/>
            <a:endParaRPr lang="nl-BE" sz="800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436" y="1976646"/>
            <a:ext cx="4297225" cy="286862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039" y="5517232"/>
            <a:ext cx="1060715" cy="103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8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000" dirty="0">
                <a:solidFill>
                  <a:srgbClr val="0070C0"/>
                </a:solidFill>
                <a:latin typeface="Trebuchet MS" panose="020B0603020202020204" pitchFamily="34" charset="0"/>
              </a:rPr>
              <a:t/>
            </a:r>
            <a:br>
              <a:rPr lang="nl-BE" sz="2000" dirty="0">
                <a:solidFill>
                  <a:srgbClr val="0070C0"/>
                </a:solidFill>
                <a:latin typeface="Trebuchet MS" panose="020B0603020202020204" pitchFamily="34" charset="0"/>
              </a:rPr>
            </a:br>
            <a:r>
              <a:rPr lang="nl-BE" sz="20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BEDANKT VOOR JULLIE AANDACHT!</a:t>
            </a:r>
            <a:endParaRPr lang="nl-BE" sz="2000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399" y="2276872"/>
            <a:ext cx="3501201" cy="3409066"/>
          </a:xfrm>
          <a:prstGeom prst="rect">
            <a:avLst/>
          </a:prstGeom>
        </p:spPr>
      </p:pic>
      <p:cxnSp>
        <p:nvCxnSpPr>
          <p:cNvPr id="6" name="Rechte verbindingslijn 5"/>
          <p:cNvCxnSpPr/>
          <p:nvPr/>
        </p:nvCxnSpPr>
        <p:spPr>
          <a:xfrm>
            <a:off x="2407157" y="764704"/>
            <a:ext cx="4320480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436" y="165626"/>
            <a:ext cx="357923" cy="397773"/>
          </a:xfrm>
          <a:prstGeom prst="rect">
            <a:avLst/>
          </a:prstGeom>
        </p:spPr>
      </p:pic>
      <p:cxnSp>
        <p:nvCxnSpPr>
          <p:cNvPr id="8" name="Rechte verbindingslijn 7"/>
          <p:cNvCxnSpPr/>
          <p:nvPr/>
        </p:nvCxnSpPr>
        <p:spPr>
          <a:xfrm>
            <a:off x="2407157" y="1268760"/>
            <a:ext cx="4320480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386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88414" y="871581"/>
            <a:ext cx="7772400" cy="590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8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HET PROJECT WERELDSPELERS</a:t>
            </a:r>
            <a:endParaRPr lang="nl-BE" sz="2800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>
            <a:off x="2429451" y="1484784"/>
            <a:ext cx="4320480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2429451" y="908720"/>
            <a:ext cx="4320480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Rechthoek 1"/>
          <p:cNvSpPr/>
          <p:nvPr/>
        </p:nvSpPr>
        <p:spPr>
          <a:xfrm>
            <a:off x="5004048" y="2214291"/>
            <a:ext cx="3456766" cy="3693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Rechthoek 9"/>
          <p:cNvSpPr/>
          <p:nvPr/>
        </p:nvSpPr>
        <p:spPr>
          <a:xfrm>
            <a:off x="688414" y="2214291"/>
            <a:ext cx="3456000" cy="3693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ekstvak 4"/>
          <p:cNvSpPr txBox="1"/>
          <p:nvPr/>
        </p:nvSpPr>
        <p:spPr>
          <a:xfrm>
            <a:off x="688414" y="2636912"/>
            <a:ext cx="345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Gezinnen én NMBV</a:t>
            </a:r>
            <a:br>
              <a:rPr lang="nl-BE" sz="1600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</a:br>
            <a:r>
              <a:rPr lang="nl-BE" sz="1600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kwaliteitsvolle integratie is nodig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5002310" y="2636912"/>
            <a:ext cx="345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Sociaal netwerk opbouwen</a:t>
            </a:r>
          </a:p>
          <a:p>
            <a:r>
              <a:rPr lang="nl-BE" sz="1600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Jongeren jong laten zijn</a:t>
            </a:r>
          </a:p>
          <a:p>
            <a:r>
              <a:rPr lang="nl-BE" sz="1600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Kansen bieden</a:t>
            </a:r>
            <a:endParaRPr lang="nl-BE" sz="1600" dirty="0">
              <a:solidFill>
                <a:schemeClr val="accent4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792217" y="2214291"/>
            <a:ext cx="3244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 smtClean="0">
                <a:solidFill>
                  <a:schemeClr val="bg1"/>
                </a:solidFill>
              </a:rPr>
              <a:t>MAATSCHAPPELIJKE CONTEXT</a:t>
            </a:r>
            <a:endParaRPr lang="nl-BE" b="1" dirty="0">
              <a:solidFill>
                <a:schemeClr val="bg1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5218142" y="2214291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 smtClean="0">
                <a:solidFill>
                  <a:schemeClr val="bg1"/>
                </a:solidFill>
              </a:rPr>
              <a:t>RECHT OP VRIJE TIJD</a:t>
            </a:r>
            <a:endParaRPr lang="nl-BE" b="1" dirty="0">
              <a:solidFill>
                <a:schemeClr val="bg1"/>
              </a:solidFill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4933778" y="4014491"/>
            <a:ext cx="3456766" cy="3693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/>
              <a:t>NAAR BELEIDSAANBEVELINGEN</a:t>
            </a:r>
            <a:endParaRPr lang="nl-BE" b="1" dirty="0"/>
          </a:p>
        </p:txBody>
      </p:sp>
      <p:sp>
        <p:nvSpPr>
          <p:cNvPr id="14" name="Rechthoek 13"/>
          <p:cNvSpPr/>
          <p:nvPr/>
        </p:nvSpPr>
        <p:spPr>
          <a:xfrm>
            <a:off x="618144" y="4014491"/>
            <a:ext cx="3456000" cy="3693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Tekstvak 14"/>
          <p:cNvSpPr txBox="1"/>
          <p:nvPr/>
        </p:nvSpPr>
        <p:spPr>
          <a:xfrm>
            <a:off x="618144" y="4437112"/>
            <a:ext cx="345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Weekends &amp; lokale verankering</a:t>
            </a:r>
          </a:p>
          <a:p>
            <a:r>
              <a:rPr lang="nl-BE" sz="1600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Leren uit ervaringen</a:t>
            </a:r>
          </a:p>
          <a:p>
            <a:r>
              <a:rPr lang="nl-BE" sz="1600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Toolkit </a:t>
            </a:r>
            <a:endParaRPr lang="nl-BE" sz="1600" dirty="0">
              <a:solidFill>
                <a:schemeClr val="accent4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4932040" y="4437112"/>
            <a:ext cx="345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Randvoorwaarden</a:t>
            </a:r>
          </a:p>
          <a:p>
            <a:r>
              <a:rPr lang="nl-BE" sz="1600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Rechten zijn complementair</a:t>
            </a:r>
            <a:endParaRPr lang="nl-BE" sz="1600" dirty="0">
              <a:solidFill>
                <a:schemeClr val="accent4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712243" y="4003323"/>
            <a:ext cx="3244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 smtClean="0">
                <a:solidFill>
                  <a:schemeClr val="bg1"/>
                </a:solidFill>
              </a:rPr>
              <a:t>VAN HET PROJECT</a:t>
            </a:r>
            <a:endParaRPr lang="nl-BE" b="1" dirty="0">
              <a:solidFill>
                <a:schemeClr val="bg1"/>
              </a:solidFill>
            </a:endParaRPr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039" y="5517232"/>
            <a:ext cx="1060715" cy="1032802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436" y="165626"/>
            <a:ext cx="357923" cy="39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10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/>
          <p:cNvSpPr txBox="1"/>
          <p:nvPr/>
        </p:nvSpPr>
        <p:spPr>
          <a:xfrm>
            <a:off x="5364088" y="2506114"/>
            <a:ext cx="367240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BE" sz="1600" dirty="0" smtClean="0">
                <a:solidFill>
                  <a:schemeClr val="accent4"/>
                </a:solidFill>
                <a:latin typeface="Trebuchet MS" panose="020B0603020202020204" pitchFamily="34" charset="0"/>
              </a:rPr>
              <a:t>Op maat van jonge nieuwkomers en hun gezinnen</a:t>
            </a:r>
          </a:p>
          <a:p>
            <a:pPr lvl="0"/>
            <a:r>
              <a:rPr lang="nl-BE" sz="1600" dirty="0" smtClean="0">
                <a:solidFill>
                  <a:schemeClr val="accent4"/>
                </a:solidFill>
                <a:latin typeface="Trebuchet MS" panose="020B0603020202020204" pitchFamily="34" charset="0"/>
              </a:rPr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BE" sz="1600" dirty="0" smtClean="0">
                <a:solidFill>
                  <a:schemeClr val="accent4"/>
                </a:solidFill>
                <a:latin typeface="Trebuchet MS" panose="020B0603020202020204" pitchFamily="34" charset="0"/>
              </a:rPr>
              <a:t>Over het belang van vrijetijdsbesteding, het aanbod in de buurt en hoe ze hieraan kunnen deelnemen</a:t>
            </a:r>
          </a:p>
          <a:p>
            <a:pPr lvl="0"/>
            <a:endParaRPr lang="nl-BE" sz="2000" dirty="0" smtClean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 algn="ctr"/>
            <a:endParaRPr lang="nl-BE" sz="2000" dirty="0" smtClean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46" y="1988591"/>
            <a:ext cx="4450232" cy="2961388"/>
          </a:xfrm>
          <a:prstGeom prst="rect">
            <a:avLst/>
          </a:prstGeom>
        </p:spPr>
      </p:pic>
      <p:cxnSp>
        <p:nvCxnSpPr>
          <p:cNvPr id="5" name="Rechte verbindingslijn 4"/>
          <p:cNvCxnSpPr/>
          <p:nvPr/>
        </p:nvCxnSpPr>
        <p:spPr>
          <a:xfrm>
            <a:off x="2407157" y="764704"/>
            <a:ext cx="4320480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" name="Rechte verbindingslijn 5"/>
          <p:cNvCxnSpPr/>
          <p:nvPr/>
        </p:nvCxnSpPr>
        <p:spPr>
          <a:xfrm>
            <a:off x="2407157" y="1268760"/>
            <a:ext cx="4320480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436" y="165626"/>
            <a:ext cx="357923" cy="397773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2407157" y="830622"/>
            <a:ext cx="4234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BE" sz="20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TOEGANKELIJKE INFORMATIE</a:t>
            </a:r>
          </a:p>
          <a:p>
            <a:pPr algn="ctr"/>
            <a:endParaRPr lang="nl-BE" sz="2000" dirty="0" smtClean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039" y="5517232"/>
            <a:ext cx="1060715" cy="103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/>
          <p:cNvSpPr txBox="1"/>
          <p:nvPr/>
        </p:nvSpPr>
        <p:spPr>
          <a:xfrm>
            <a:off x="395536" y="2219584"/>
            <a:ext cx="35934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BE" sz="1600" dirty="0" smtClean="0">
                <a:solidFill>
                  <a:schemeClr val="accent4"/>
                </a:solidFill>
                <a:latin typeface="Trebuchet MS" panose="020B0603020202020204" pitchFamily="34" charset="0"/>
              </a:rPr>
              <a:t>Wat zijn de rollen en verantwoordelijkheden van brugfiguren en begeleiders?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l-BE" sz="1600" dirty="0" smtClean="0">
              <a:solidFill>
                <a:schemeClr val="accent4"/>
              </a:solidFill>
              <a:latin typeface="Trebuchet MS" panose="020B0603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BE" sz="1600" dirty="0" smtClean="0">
                <a:solidFill>
                  <a:schemeClr val="accent4"/>
                </a:solidFill>
                <a:latin typeface="Trebuchet MS" panose="020B0603020202020204" pitchFamily="34" charset="0"/>
              </a:rPr>
              <a:t>Tools zodat jonge nieuwkomers kennismaken met de brede waaier aan mogelijkheden</a:t>
            </a:r>
            <a:endParaRPr lang="nl-BE" sz="2000" dirty="0" smtClean="0">
              <a:solidFill>
                <a:schemeClr val="accent4"/>
              </a:solidFill>
              <a:latin typeface="Trebuchet MS" panose="020B0603020202020204" pitchFamily="34" charset="0"/>
            </a:endParaRPr>
          </a:p>
          <a:p>
            <a:pPr algn="ctr"/>
            <a:endParaRPr lang="nl-BE" sz="2000" dirty="0" smtClean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5" name="Rechte verbindingslijn 4"/>
          <p:cNvCxnSpPr/>
          <p:nvPr/>
        </p:nvCxnSpPr>
        <p:spPr>
          <a:xfrm>
            <a:off x="2407157" y="764704"/>
            <a:ext cx="4320480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" name="Rechte verbindingslijn 5"/>
          <p:cNvCxnSpPr/>
          <p:nvPr/>
        </p:nvCxnSpPr>
        <p:spPr>
          <a:xfrm>
            <a:off x="2407157" y="1268760"/>
            <a:ext cx="4320480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436" y="165626"/>
            <a:ext cx="357923" cy="397773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2332847" y="825609"/>
            <a:ext cx="4469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BE" sz="20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DUIDELIJKE TOEWIJZING VAN ROLLEN</a:t>
            </a:r>
          </a:p>
          <a:p>
            <a:pPr algn="ctr"/>
            <a:endParaRPr lang="nl-BE" sz="2000" dirty="0" smtClean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Tijdelijke aanduiding voor inhoud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590" y="1976646"/>
            <a:ext cx="4292300" cy="2855756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039" y="5517232"/>
            <a:ext cx="1060715" cy="103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58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/>
          <p:cNvSpPr txBox="1"/>
          <p:nvPr/>
        </p:nvSpPr>
        <p:spPr>
          <a:xfrm>
            <a:off x="4965742" y="2476687"/>
            <a:ext cx="367240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BE" sz="1600" dirty="0" smtClean="0">
                <a:solidFill>
                  <a:schemeClr val="accent4"/>
                </a:solidFill>
                <a:latin typeface="Trebuchet MS" panose="020B0603020202020204" pitchFamily="34" charset="0"/>
              </a:rPr>
              <a:t>Opleiding </a:t>
            </a:r>
            <a:r>
              <a:rPr lang="nl-BE" sz="1600" dirty="0">
                <a:solidFill>
                  <a:schemeClr val="accent4"/>
                </a:solidFill>
                <a:latin typeface="Trebuchet MS" panose="020B0603020202020204" pitchFamily="34" charset="0"/>
              </a:rPr>
              <a:t>en informatie voor aanbieders van (lokale) vrijetijdsinitiatieven over hoe ze jonge nieuwkomers kunnen </a:t>
            </a:r>
            <a:r>
              <a:rPr lang="nl-BE" sz="1600" dirty="0" smtClean="0">
                <a:solidFill>
                  <a:schemeClr val="accent4"/>
                </a:solidFill>
                <a:latin typeface="Trebuchet MS" panose="020B0603020202020204" pitchFamily="34" charset="0"/>
              </a:rPr>
              <a:t>verwelkomen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l-BE" sz="1600" dirty="0" smtClean="0">
              <a:solidFill>
                <a:schemeClr val="accent4"/>
              </a:solidFill>
              <a:latin typeface="Trebuchet MS" panose="020B0603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BE" sz="1600" dirty="0" smtClean="0">
                <a:solidFill>
                  <a:schemeClr val="accent4"/>
                </a:solidFill>
                <a:latin typeface="Trebuchet MS" panose="020B0603020202020204" pitchFamily="34" charset="0"/>
              </a:rPr>
              <a:t>Versterk </a:t>
            </a:r>
            <a:r>
              <a:rPr lang="nl-BE" sz="1600" dirty="0">
                <a:solidFill>
                  <a:schemeClr val="accent4"/>
                </a:solidFill>
                <a:latin typeface="Trebuchet MS" panose="020B0603020202020204" pitchFamily="34" charset="0"/>
              </a:rPr>
              <a:t>hen in het verwerven van interculturele </a:t>
            </a:r>
            <a:r>
              <a:rPr lang="nl-BE" sz="1600" dirty="0" smtClean="0">
                <a:solidFill>
                  <a:schemeClr val="accent4"/>
                </a:solidFill>
                <a:latin typeface="Trebuchet MS" panose="020B0603020202020204" pitchFamily="34" charset="0"/>
              </a:rPr>
              <a:t>competenties</a:t>
            </a:r>
            <a:endParaRPr lang="nl-BE" sz="1600" dirty="0">
              <a:solidFill>
                <a:schemeClr val="accent4"/>
              </a:solidFill>
              <a:latin typeface="Trebuchet MS" panose="020B0603020202020204" pitchFamily="34" charset="0"/>
            </a:endParaRPr>
          </a:p>
          <a:p>
            <a:pPr algn="ctr"/>
            <a:endParaRPr lang="nl-BE" sz="2000" dirty="0" smtClean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5" name="Rechte verbindingslijn 4"/>
          <p:cNvCxnSpPr/>
          <p:nvPr/>
        </p:nvCxnSpPr>
        <p:spPr>
          <a:xfrm>
            <a:off x="2407157" y="764704"/>
            <a:ext cx="4320480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" name="Rechte verbindingslijn 5"/>
          <p:cNvCxnSpPr/>
          <p:nvPr/>
        </p:nvCxnSpPr>
        <p:spPr>
          <a:xfrm>
            <a:off x="2407157" y="1268760"/>
            <a:ext cx="4320480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436" y="165626"/>
            <a:ext cx="357923" cy="397773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2332847" y="825609"/>
            <a:ext cx="4469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BE" sz="20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OPLEIDING EN INFORMATIE</a:t>
            </a:r>
          </a:p>
          <a:p>
            <a:pPr algn="ctr"/>
            <a:endParaRPr lang="nl-BE" sz="2000" dirty="0" smtClean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Tijdelijke aanduiding voor inhoud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63304"/>
            <a:ext cx="4211180" cy="281196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039" y="5517232"/>
            <a:ext cx="1060715" cy="103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23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/>
          <p:cNvSpPr txBox="1"/>
          <p:nvPr/>
        </p:nvSpPr>
        <p:spPr>
          <a:xfrm>
            <a:off x="323528" y="2520987"/>
            <a:ext cx="37430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BE" sz="1600" dirty="0">
                <a:solidFill>
                  <a:schemeClr val="accent4"/>
                </a:solidFill>
                <a:latin typeface="Trebuchet MS" panose="020B0603020202020204" pitchFamily="34" charset="0"/>
              </a:rPr>
              <a:t>Voorzie een sterke pedagogische visie en kader voor alle </a:t>
            </a:r>
            <a:r>
              <a:rPr lang="nl-BE" sz="1600" dirty="0" smtClean="0">
                <a:solidFill>
                  <a:schemeClr val="accent4"/>
                </a:solidFill>
                <a:latin typeface="Trebuchet MS" panose="020B0603020202020204" pitchFamily="34" charset="0"/>
              </a:rPr>
              <a:t>opvangstructuren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l-BE" sz="1600" dirty="0" smtClean="0">
              <a:solidFill>
                <a:schemeClr val="accent4"/>
              </a:solidFill>
              <a:latin typeface="Trebuchet MS" panose="020B0603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BE" sz="1600" dirty="0" smtClean="0">
                <a:solidFill>
                  <a:schemeClr val="accent4"/>
                </a:solidFill>
                <a:latin typeface="Trebuchet MS" panose="020B0603020202020204" pitchFamily="34" charset="0"/>
              </a:rPr>
              <a:t>Investeer </a:t>
            </a:r>
            <a:r>
              <a:rPr lang="nl-BE" sz="1600" dirty="0">
                <a:solidFill>
                  <a:schemeClr val="accent4"/>
                </a:solidFill>
                <a:latin typeface="Trebuchet MS" panose="020B0603020202020204" pitchFamily="34" charset="0"/>
              </a:rPr>
              <a:t>in voldoende en kwaliteitsvolle begeleiding die ook tijd en ruimte krijgt voor het aspect vrije tijd</a:t>
            </a:r>
            <a:endParaRPr lang="nl-BE" sz="2000" dirty="0" smtClean="0">
              <a:solidFill>
                <a:schemeClr val="accent4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5" name="Rechte verbindingslijn 4"/>
          <p:cNvCxnSpPr/>
          <p:nvPr/>
        </p:nvCxnSpPr>
        <p:spPr>
          <a:xfrm>
            <a:off x="2407157" y="764704"/>
            <a:ext cx="4320480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" name="Rechte verbindingslijn 5"/>
          <p:cNvCxnSpPr/>
          <p:nvPr/>
        </p:nvCxnSpPr>
        <p:spPr>
          <a:xfrm>
            <a:off x="2407157" y="1268760"/>
            <a:ext cx="4320480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436" y="165626"/>
            <a:ext cx="357923" cy="397773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2332847" y="825609"/>
            <a:ext cx="4469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BE" sz="20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KWALITEITSVOLLE BEGELEIDING</a:t>
            </a:r>
          </a:p>
          <a:p>
            <a:pPr algn="ctr"/>
            <a:endParaRPr lang="nl-BE" sz="2000" dirty="0" smtClean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436" y="2148419"/>
            <a:ext cx="4205264" cy="2807237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039" y="5517232"/>
            <a:ext cx="1060715" cy="103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63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/>
          <p:cNvSpPr txBox="1"/>
          <p:nvPr/>
        </p:nvSpPr>
        <p:spPr>
          <a:xfrm>
            <a:off x="3563888" y="2857168"/>
            <a:ext cx="44672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BE" sz="1600" dirty="0">
                <a:solidFill>
                  <a:schemeClr val="accent4"/>
                </a:solidFill>
                <a:latin typeface="Trebuchet MS" panose="020B0603020202020204" pitchFamily="34" charset="0"/>
              </a:rPr>
              <a:t>Vrijwaar het recht op kwalitatief wonen voor jonge nieuwkomers waarbij aandacht gaat naar continuïteit en het beperken van </a:t>
            </a:r>
            <a:r>
              <a:rPr lang="nl-BE" sz="1600" dirty="0" smtClean="0">
                <a:solidFill>
                  <a:schemeClr val="accent4"/>
                </a:solidFill>
                <a:latin typeface="Trebuchet MS" panose="020B0603020202020204" pitchFamily="34" charset="0"/>
              </a:rPr>
              <a:t>verhuizen</a:t>
            </a:r>
            <a:endParaRPr lang="nl-BE" sz="1600" dirty="0">
              <a:solidFill>
                <a:schemeClr val="accent4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5" name="Rechte verbindingslijn 4"/>
          <p:cNvCxnSpPr/>
          <p:nvPr/>
        </p:nvCxnSpPr>
        <p:spPr>
          <a:xfrm>
            <a:off x="2407157" y="764704"/>
            <a:ext cx="4320480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" name="Rechte verbindingslijn 5"/>
          <p:cNvCxnSpPr/>
          <p:nvPr/>
        </p:nvCxnSpPr>
        <p:spPr>
          <a:xfrm>
            <a:off x="2407157" y="1268760"/>
            <a:ext cx="4320480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436" y="165626"/>
            <a:ext cx="357923" cy="397773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2332847" y="825609"/>
            <a:ext cx="4469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BE" sz="20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KWALITATIEF WONEN</a:t>
            </a:r>
          </a:p>
          <a:p>
            <a:pPr algn="ctr"/>
            <a:endParaRPr lang="nl-BE" sz="2000" dirty="0" smtClean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pic>
        <p:nvPicPr>
          <p:cNvPr id="11" name="Tijdelijke aanduiding voor inhoud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76646"/>
            <a:ext cx="2259786" cy="3385178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039" y="5517232"/>
            <a:ext cx="1060715" cy="103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41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chte verbindingslijn 4"/>
          <p:cNvCxnSpPr/>
          <p:nvPr/>
        </p:nvCxnSpPr>
        <p:spPr>
          <a:xfrm>
            <a:off x="2407157" y="764704"/>
            <a:ext cx="4320480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" name="Rechte verbindingslijn 5"/>
          <p:cNvCxnSpPr/>
          <p:nvPr/>
        </p:nvCxnSpPr>
        <p:spPr>
          <a:xfrm>
            <a:off x="2407157" y="1268760"/>
            <a:ext cx="4320480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436" y="165626"/>
            <a:ext cx="357923" cy="397773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2228288" y="797884"/>
            <a:ext cx="4678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BE" sz="20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BETREK NIEUWKOMERS IN WAT JE DOET</a:t>
            </a:r>
          </a:p>
          <a:p>
            <a:pPr algn="ctr"/>
            <a:endParaRPr lang="nl-BE" sz="2000" dirty="0" smtClean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323528" y="2437972"/>
            <a:ext cx="377204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BE" sz="1600" dirty="0" smtClean="0">
                <a:solidFill>
                  <a:schemeClr val="accent4"/>
                </a:solidFill>
                <a:latin typeface="Trebuchet MS" panose="020B0603020202020204" pitchFamily="34" charset="0"/>
              </a:rPr>
              <a:t>Doe </a:t>
            </a:r>
            <a:r>
              <a:rPr lang="nl-BE" sz="1600" dirty="0">
                <a:solidFill>
                  <a:schemeClr val="accent4"/>
                </a:solidFill>
                <a:latin typeface="Trebuchet MS" panose="020B0603020202020204" pitchFamily="34" charset="0"/>
              </a:rPr>
              <a:t>niet enkel iets voor nieuwkomers, doe het mét </a:t>
            </a:r>
            <a:r>
              <a:rPr lang="nl-BE" sz="1600" dirty="0" smtClean="0">
                <a:solidFill>
                  <a:schemeClr val="accent4"/>
                </a:solidFill>
                <a:latin typeface="Trebuchet MS" panose="020B0603020202020204" pitchFamily="34" charset="0"/>
              </a:rPr>
              <a:t>hen</a:t>
            </a:r>
          </a:p>
          <a:p>
            <a:pPr lvl="0"/>
            <a:endParaRPr lang="nl-BE" sz="1600" dirty="0" smtClean="0">
              <a:solidFill>
                <a:schemeClr val="accent4"/>
              </a:solidFill>
              <a:latin typeface="Trebuchet MS" panose="020B0603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BE" sz="1600" dirty="0" smtClean="0">
                <a:solidFill>
                  <a:schemeClr val="accent4"/>
                </a:solidFill>
                <a:latin typeface="Trebuchet MS" panose="020B0603020202020204" pitchFamily="34" charset="0"/>
              </a:rPr>
              <a:t>Betrek </a:t>
            </a:r>
            <a:r>
              <a:rPr lang="nl-BE" sz="1600" dirty="0">
                <a:solidFill>
                  <a:schemeClr val="accent4"/>
                </a:solidFill>
                <a:latin typeface="Trebuchet MS" panose="020B0603020202020204" pitchFamily="34" charset="0"/>
              </a:rPr>
              <a:t>de stem van deze jongeren in het politiek en maatschappelijk </a:t>
            </a:r>
            <a:r>
              <a:rPr lang="nl-BE" sz="1600" dirty="0" smtClean="0">
                <a:solidFill>
                  <a:schemeClr val="accent4"/>
                </a:solidFill>
                <a:latin typeface="Trebuchet MS" panose="020B0603020202020204" pitchFamily="34" charset="0"/>
              </a:rPr>
              <a:t>debat</a:t>
            </a:r>
            <a:endParaRPr lang="nl-BE" sz="1600" dirty="0">
              <a:solidFill>
                <a:schemeClr val="accent4"/>
              </a:solidFill>
              <a:latin typeface="Trebuchet MS" panose="020B0603020202020204" pitchFamily="34" charset="0"/>
            </a:endParaRPr>
          </a:p>
          <a:p>
            <a:pPr algn="ctr"/>
            <a:endParaRPr lang="nl-BE" sz="800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1" name="Tijdelijke aanduiding voor inhoud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023" y="1930431"/>
            <a:ext cx="4316457" cy="2881574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039" y="5517232"/>
            <a:ext cx="1060715" cy="103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0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chte verbindingslijn 4"/>
          <p:cNvCxnSpPr/>
          <p:nvPr/>
        </p:nvCxnSpPr>
        <p:spPr>
          <a:xfrm>
            <a:off x="2407157" y="764704"/>
            <a:ext cx="4320480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" name="Rechte verbindingslijn 5"/>
          <p:cNvCxnSpPr/>
          <p:nvPr/>
        </p:nvCxnSpPr>
        <p:spPr>
          <a:xfrm>
            <a:off x="2407157" y="1268760"/>
            <a:ext cx="4320480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436" y="165626"/>
            <a:ext cx="357923" cy="397773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2228288" y="797884"/>
            <a:ext cx="4678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BE" sz="20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VOLDOENDE BUDGETTEN</a:t>
            </a:r>
          </a:p>
          <a:p>
            <a:pPr algn="ctr"/>
            <a:endParaRPr lang="nl-BE" sz="2000" dirty="0" smtClean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5220072" y="2542667"/>
            <a:ext cx="38324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BE" sz="1600" dirty="0">
                <a:solidFill>
                  <a:schemeClr val="accent4"/>
                </a:solidFill>
                <a:latin typeface="Trebuchet MS" panose="020B0603020202020204" pitchFamily="34" charset="0"/>
              </a:rPr>
              <a:t>Voorzie voldoende budgetten voor individuele vrijetijdsbesteding van alle jonge </a:t>
            </a:r>
            <a:r>
              <a:rPr lang="nl-BE" sz="1600" dirty="0" smtClean="0">
                <a:solidFill>
                  <a:schemeClr val="accent4"/>
                </a:solidFill>
                <a:latin typeface="Trebuchet MS" panose="020B0603020202020204" pitchFamily="34" charset="0"/>
              </a:rPr>
              <a:t>nieuwkomers</a:t>
            </a:r>
          </a:p>
          <a:p>
            <a:pPr lvl="0"/>
            <a:endParaRPr lang="nl-BE" sz="1600" dirty="0" smtClean="0">
              <a:solidFill>
                <a:schemeClr val="accent4"/>
              </a:solidFill>
              <a:latin typeface="Trebuchet MS" panose="020B0603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BE" sz="1600" dirty="0" smtClean="0">
                <a:solidFill>
                  <a:schemeClr val="accent4"/>
                </a:solidFill>
                <a:latin typeface="Trebuchet MS" panose="020B0603020202020204" pitchFamily="34" charset="0"/>
              </a:rPr>
              <a:t>zorg </a:t>
            </a:r>
            <a:r>
              <a:rPr lang="nl-BE" sz="1600" dirty="0">
                <a:solidFill>
                  <a:schemeClr val="accent4"/>
                </a:solidFill>
                <a:latin typeface="Trebuchet MS" panose="020B0603020202020204" pitchFamily="34" charset="0"/>
              </a:rPr>
              <a:t>voor uniformiteit in de besteding van de budgetten binnen de </a:t>
            </a:r>
            <a:r>
              <a:rPr lang="nl-BE" sz="1600" dirty="0" smtClean="0">
                <a:solidFill>
                  <a:schemeClr val="accent4"/>
                </a:solidFill>
                <a:latin typeface="Trebuchet MS" panose="020B0603020202020204" pitchFamily="34" charset="0"/>
              </a:rPr>
              <a:t>opvangstructuren</a:t>
            </a:r>
            <a:endParaRPr lang="nl-BE" sz="1600" dirty="0">
              <a:solidFill>
                <a:schemeClr val="accent4"/>
              </a:solidFill>
              <a:latin typeface="Trebuchet MS" panose="020B0603020202020204" pitchFamily="34" charset="0"/>
            </a:endParaRPr>
          </a:p>
          <a:p>
            <a:pPr algn="ctr"/>
            <a:endParaRPr lang="nl-BE" sz="800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16" y="2083758"/>
            <a:ext cx="4248394" cy="283602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039" y="5517232"/>
            <a:ext cx="1060715" cy="103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33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jabloon presentatie">
  <a:themeElements>
    <a:clrScheme name="Grijswaarden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Ambrassade - presentatie</Template>
  <TotalTime>188</TotalTime>
  <Words>415</Words>
  <Application>Microsoft Office PowerPoint</Application>
  <PresentationFormat>Diavoorstelling (4:3)</PresentationFormat>
  <Paragraphs>64</Paragraphs>
  <Slides>13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Trebuchet MS</vt:lpstr>
      <vt:lpstr>Sjabloon presentatie</vt:lpstr>
      <vt:lpstr>BELEIDSAANBEVELINGEN VOOR MEER VRIJETIJDSKANSEN VOOR JONGE NIEUWKOMERS  10 geleerde lessen uit het project Wereldspelers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 BEDANKT VOOR JULLIE AANDACHT!</vt:lpstr>
    </vt:vector>
  </TitlesOfParts>
  <Company>De Ambrassade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BELEIDSAANBEVELINGEN VOOR MEER VRIJETIJDSKANSEN VOOR JONGE NIEUWKOMERS  10 GELEERDE LESSEN UIT HET PROJECT WERELDSPELERS – JEUGDWERK ZONDER GRENZEN </dc:title>
  <dc:creator>Sien Wollaert</dc:creator>
  <cp:lastModifiedBy>Sien Wollaert</cp:lastModifiedBy>
  <cp:revision>10</cp:revision>
  <dcterms:created xsi:type="dcterms:W3CDTF">2017-11-16T10:57:41Z</dcterms:created>
  <dcterms:modified xsi:type="dcterms:W3CDTF">2017-11-23T11:24:03Z</dcterms:modified>
</cp:coreProperties>
</file>