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3" r:id="rId1"/>
    <p:sldMasterId id="2147484155" r:id="rId2"/>
    <p:sldMasterId id="2147484179" r:id="rId3"/>
    <p:sldMasterId id="2147484203" r:id="rId4"/>
    <p:sldMasterId id="2147484215" r:id="rId5"/>
    <p:sldMasterId id="2147484227" r:id="rId6"/>
    <p:sldMasterId id="2147484240" r:id="rId7"/>
    <p:sldMasterId id="2147484252" r:id="rId8"/>
    <p:sldMasterId id="2147484264" r:id="rId9"/>
  </p:sldMasterIdLst>
  <p:notesMasterIdLst>
    <p:notesMasterId r:id="rId46"/>
  </p:notesMasterIdLst>
  <p:sldIdLst>
    <p:sldId id="979" r:id="rId10"/>
    <p:sldId id="1003" r:id="rId11"/>
    <p:sldId id="1004" r:id="rId12"/>
    <p:sldId id="1005" r:id="rId13"/>
    <p:sldId id="1006" r:id="rId14"/>
    <p:sldId id="1007" r:id="rId15"/>
    <p:sldId id="1008" r:id="rId16"/>
    <p:sldId id="996" r:id="rId17"/>
    <p:sldId id="997" r:id="rId18"/>
    <p:sldId id="1000" r:id="rId19"/>
    <p:sldId id="943" r:id="rId20"/>
    <p:sldId id="1009" r:id="rId21"/>
    <p:sldId id="1011" r:id="rId22"/>
    <p:sldId id="1012" r:id="rId23"/>
    <p:sldId id="1013" r:id="rId24"/>
    <p:sldId id="1014" r:id="rId25"/>
    <p:sldId id="1015" r:id="rId26"/>
    <p:sldId id="1017" r:id="rId27"/>
    <p:sldId id="1018" r:id="rId28"/>
    <p:sldId id="1019" r:id="rId29"/>
    <p:sldId id="1020" r:id="rId30"/>
    <p:sldId id="1021" r:id="rId31"/>
    <p:sldId id="1022" r:id="rId32"/>
    <p:sldId id="1027" r:id="rId33"/>
    <p:sldId id="1025" r:id="rId34"/>
    <p:sldId id="1026" r:id="rId35"/>
    <p:sldId id="1028" r:id="rId36"/>
    <p:sldId id="1030" r:id="rId37"/>
    <p:sldId id="1031" r:id="rId38"/>
    <p:sldId id="1047" r:id="rId39"/>
    <p:sldId id="1048" r:id="rId40"/>
    <p:sldId id="1023" r:id="rId41"/>
    <p:sldId id="1024" r:id="rId42"/>
    <p:sldId id="1049" r:id="rId43"/>
    <p:sldId id="1043" r:id="rId44"/>
    <p:sldId id="965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5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6600"/>
    <a:srgbClr val="EAEAEA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5" autoAdjust="0"/>
    <p:restoredTop sz="86450" autoAdjust="0"/>
  </p:normalViewPr>
  <p:slideViewPr>
    <p:cSldViewPr>
      <p:cViewPr varScale="1">
        <p:scale>
          <a:sx n="69" d="100"/>
          <a:sy n="69" d="100"/>
        </p:scale>
        <p:origin x="2117" y="58"/>
      </p:cViewPr>
      <p:guideLst>
        <p:guide orient="horz" pos="3975"/>
        <p:guide orient="horz" pos="799"/>
        <p:guide pos="2880"/>
      </p:guideLst>
    </p:cSldViewPr>
  </p:slideViewPr>
  <p:outlineViewPr>
    <p:cViewPr>
      <p:scale>
        <a:sx n="33" d="100"/>
        <a:sy n="33" d="100"/>
      </p:scale>
      <p:origin x="0" y="-45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8ED2-A783-401D-9A36-3EA318EBB903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DDEC-C59D-4F48-85D3-45A8A8D1E341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435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CEB5A-D6F8-4BA7-BA8F-CFED8405B7B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3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4EBA3-035D-4FB6-B278-D1B70519DF89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5123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B4BC24-222A-44BC-BB19-75CBF9B2489C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0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20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725073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17E73-3FC2-4927-A865-9D9A24EAA3FA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246571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634BE2-0C55-4C0C-AAF4-03BA670EE7AE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609428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7487E-9CDF-4197-B071-726C6723E6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469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CEB5A-D6F8-4BA7-BA8F-CFED8405B7BD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82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6E36381-A442-4B8F-B6FF-1A10282CBA15}" type="slidenum">
              <a:rPr kumimoji="0" lang="en-US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US" altLang="fr-FR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4515" name="Rectangl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800" tIns="91800" rIns="9180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CB49C2DF-222A-4721-83FF-84972126EEBE}" type="slidenum">
              <a:rPr kumimoji="0" lang="en-US" altLang="fr-FR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</a:t>
            </a:fld>
            <a:endParaRPr kumimoji="0" lang="en-US" altLang="fr-F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0" y="-198438"/>
            <a:ext cx="1588" cy="39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fr-FR" sz="2000" smtClean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02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0AB9B-8490-4E9C-B5ED-81B5CF646B78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65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9939F-E14C-419D-926A-365E157DBBE9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71141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9A495-F519-4F6A-9E79-48AF14B6CA83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3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15437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5A4CF2-38C9-41A0-860E-2F4D4196C450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8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38956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E0F2E-FF24-4E9D-9A00-D21ADAD693F1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44361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C7FA7-C1E5-4E2B-847A-A7FC134FB8C9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81824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75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1A8E37-B527-48BD-9A77-6DC4F964DF75}" type="slidenum">
              <a:rPr kumimoji="0" lang="nl-NL" alt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75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altLang="nl-B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3288"/>
            <a:ext cx="5335588" cy="4468812"/>
          </a:xfrm>
        </p:spPr>
        <p:txBody>
          <a:bodyPr/>
          <a:lstStyle/>
          <a:p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85045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74462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77963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68105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5544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17220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62036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5262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552450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63386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097327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84922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62573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237708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49338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80950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160712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232476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48779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592477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402099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15825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322143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30622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245162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96039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475155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395846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374719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124D743E-9FC7-477C-9267-3E26C864C801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B5D321F-32A5-4695-81FC-FA39CE92A84E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780741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7D78A509-E9F4-4FC5-8B09-E397F995FDB8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0E14BFFB-721A-42A5-9BC7-3078E721FE32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33426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535D413-C309-4CB7-8287-96D64B46E95D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7A14D79F-FEDE-4BDF-A8C7-1DF310F36C8A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718375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5F8C694-BF33-4BD8-A0D2-3C269CFB2EDF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893A7461-F98A-4165-A3A9-C4088A8825F2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72409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EF77B55E-A7A6-4AFA-A43C-BC236753B86E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85BDB21D-4F6A-4971-908E-D2086502FC31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492170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CF9023E7-D3A8-4C45-8CE2-3BDE8250C38D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4009830F-1B26-46F6-A1F3-772E12A8AF27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61976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642619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F30AAF2A-DB54-4875-BC1A-572B6118F3EE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D79EE4A0-557E-43E7-B9B1-98703FC75E58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86527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FD9C1E8D-41D3-421F-916F-78732A588F2D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4A08EBE-B715-44E4-82F5-2FD482739A55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125508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87F80D54-94B2-4698-A32A-CB1E66FC5E5E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3A1F721-AF60-4F0D-921C-4C0CF42F621D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168024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8E03D3C-F919-4FE1-B468-BFF187EB68D3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CA4E2E71-BCED-4135-AD33-B29E156DB04B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300960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26C160EE-5208-49FB-9A42-2AF52057B897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672DE1B-DEC7-4001-ADCD-18C27C8F3700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992361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885692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579707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23664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7463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50636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6649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2029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539301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235112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21376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481131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94248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146B2-0E81-4530-8150-22F3BA059570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7832438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E536E-6838-422A-AFBD-7203DB3786E9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4282933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C8EB6-2149-48B6-A26C-076693932CF3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6741757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C00B0-9454-4362-A244-0D76468A615C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737842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350936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87D7B-A71A-4CB8-8C7E-7900B72B8922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6920497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C05C9-8CAC-4E3E-9A02-0D548398D428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1920439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ADE6-CA1D-4F3A-93A8-F4D2732F3C3A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8719616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11ACC-BD75-4759-8F35-8EA01F42D935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7598174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B639-C8E1-49EE-AF1B-4E6B5CA6E62F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0262004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FBBF-3E8C-4954-B865-E44E7BBBA81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579923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90634-9C59-4CB0-83E7-14B268706FFB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5334520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>
              <a:spcAft>
                <a:spcPts val="1417"/>
              </a:spcAft>
              <a:defRPr lang="fr-BE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endParaRPr lang="fr-BE"/>
          </a:p>
        </p:txBody>
      </p:sp>
      <p:sp>
        <p:nvSpPr>
          <p:cNvPr id="5" name="Espace réservé du numéro de diapositive 1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5132-47F3-4B54-B4C0-D48BF0017765}" type="slidenum">
              <a:rPr lang="fr-FR" altLang="fr-FR"/>
              <a:pPr>
                <a:defRPr/>
              </a:pPr>
              <a:t>‹nr.›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4103998"/>
      </p:ext>
    </p:extLst>
  </p:cSld>
  <p:clrMapOvr>
    <a:masterClrMapping/>
  </p:clrMapOvr>
  <p:transition>
    <p:fade/>
  </p:transition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C1B24-4886-4F8D-8447-EEF427FC5521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1812685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F9DB3-344D-475C-AD76-EC283B22B1C6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76610451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18741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8A12A-6B8F-414D-BFAC-EE698E1DD69B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54147280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29443-AAB7-47F0-8D0D-B88E0FBBE46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03633095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F3761-1FB3-41EC-B7D3-DD650E2C367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911211032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71957-E4B5-4828-ADFE-823E604C218E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2919031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FC44B-595E-45D3-BBB7-1D6439AE7299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36828653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948F5-958B-480F-AD3D-3CED8B6E52A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61917585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C4470-5AEA-4303-B293-F7133B4F0CAD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08174565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C652F-2B90-4448-A201-3CA35D478E96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9461808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71003-FAB1-4D72-9D14-03FE6079E1B2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26121860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819400"/>
            <a:ext cx="6934200" cy="121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nl-BE" noProof="0" smtClean="0"/>
              <a:t>Click to edit Master title style</a:t>
            </a:r>
          </a:p>
        </p:txBody>
      </p:sp>
      <p:sp>
        <p:nvSpPr>
          <p:cNvPr id="825347" name="Rectangle 3"/>
          <p:cNvSpPr>
            <a:spLocks noChangeArrowheads="1"/>
          </p:cNvSpPr>
          <p:nvPr userDrawn="1"/>
        </p:nvSpPr>
        <p:spPr bwMode="auto">
          <a:xfrm>
            <a:off x="1219200" y="2743200"/>
            <a:ext cx="7924800" cy="1371600"/>
          </a:xfrm>
          <a:prstGeom prst="rect">
            <a:avLst/>
          </a:prstGeom>
          <a:solidFill>
            <a:srgbClr val="F792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825348" name="Rectangle 4"/>
          <p:cNvSpPr>
            <a:spLocks noChangeArrowheads="1"/>
          </p:cNvSpPr>
          <p:nvPr/>
        </p:nvSpPr>
        <p:spPr bwMode="auto">
          <a:xfrm>
            <a:off x="1828800" y="2819400"/>
            <a:ext cx="6934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nl-BE" sz="2400">
                <a:solidFill>
                  <a:schemeClr val="tx1"/>
                </a:solidFill>
                <a:latin typeface="Times" panose="02020603050405020304" pitchFamily="18" charset="0"/>
              </a:rPr>
              <a:t>Click to edit Master title style</a:t>
            </a:r>
          </a:p>
        </p:txBody>
      </p:sp>
      <p:pic>
        <p:nvPicPr>
          <p:cNvPr id="82534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36683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15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9895889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AD4913-F261-475D-BED4-BDBAE83CFF8E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95705567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A719DE-9540-457A-B15A-8228D1C1FB99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48056005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" y="1676400"/>
            <a:ext cx="4267200" cy="4343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4267200" cy="4343400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FD6B2A-2BB3-4009-B764-9B4E702C6C95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78960195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0A22B8-4966-4373-82A9-AE8AEE51D7E1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477635602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CBBD1-C76C-496C-B6FA-F19994F665E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14414148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CA4197-7810-43AD-8A0B-B065D2D79EAF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10966542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57E9C2-A291-4926-AB42-3705C6B7F6C4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56520745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342D52-9D53-40DB-B0F0-3A505A5A6D11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1940140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C3C5E5-ADD9-49A5-AB19-D352121C614B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83150833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67500" y="228600"/>
            <a:ext cx="2171700" cy="5791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400" y="228600"/>
            <a:ext cx="6362700" cy="579120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411F9A-27BE-431E-AA67-44A9BCD9323B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54668903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001344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272999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605560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9407465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66625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302738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280393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678378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662524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192193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18834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68E1A-792D-4F19-A88D-B7CDA3BDBCA4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ED847-DA47-49CC-AB9B-894C9880F8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67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9FCBA-D852-4A27-B42B-E986E1811FBD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7F7EE-CDB7-44B7-B64C-CFC19BD58AE0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059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91CE6-7035-44D2-8442-0F02F92C88B9}" type="datetimeFigureOut">
              <a:rPr lang="nl-BE" smtClean="0"/>
              <a:t>24/10/2017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A46C-C981-4521-8124-B1511FF5C4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989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BE" altLang="fr-FR" smtClean="0"/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BE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9CF1049-8508-4C93-8902-ED3EB26DE3D9}" type="datetimeFigureOut">
              <a:rPr lang="fr-BE"/>
              <a:pPr>
                <a:defRPr/>
              </a:pPr>
              <a:t>24/10/2017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B56980D-A891-4D49-9330-0072DC1B06DF}" type="slidenum">
              <a:rPr lang="fr-BE"/>
              <a:pPr>
                <a:defRPr/>
              </a:pPr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477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C3D44-F15E-46EF-8449-811BB1BA4E8E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FCE1E-FFE3-4CA3-98EC-0BA120068943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278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BEDDD1-43B1-4984-BAA1-0B45436107B1}" type="slidenum">
              <a:rPr lang="en-US" altLang="fr-FR"/>
              <a:pPr>
                <a:defRPr/>
              </a:pPr>
              <a:t>‹nr.›</a:t>
            </a:fld>
            <a:endParaRPr lang="en-US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</p:spTree>
    <p:extLst>
      <p:ext uri="{BB962C8B-B14F-4D97-AF65-F5344CB8AC3E}">
        <p14:creationId xmlns:p14="http://schemas.microsoft.com/office/powerpoint/2010/main" val="408811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</p:sldLayoutIdLst>
  <p:transition>
    <p:fade/>
  </p:transition>
  <p:txStyles>
    <p:titleStyle>
      <a:lvl1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SimSun" charset="-122"/>
        </a:defRPr>
      </a:lvl2pPr>
      <a:lvl3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SimSun" charset="-122"/>
        </a:defRPr>
      </a:lvl3pPr>
      <a:lvl4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SimSun" charset="-122"/>
        </a:defRPr>
      </a:lvl4pPr>
      <a:lvl5pPr algn="l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SimSun" charset="-122"/>
        </a:defRPr>
      </a:lvl5pPr>
      <a:lvl6pPr marL="25146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6pPr>
      <a:lvl7pPr marL="29718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7pPr>
      <a:lvl8pPr marL="34290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8pPr>
      <a:lvl9pPr marL="3886200" indent="-228600" algn="l" defTabSz="457200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SimSun" charset="-122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het opmaakprofiel te bewerken</a:t>
            </a:r>
          </a:p>
        </p:txBody>
      </p:sp>
      <p:sp>
        <p:nvSpPr>
          <p:cNvPr id="104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opmaakprofielen van de modeltekst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</a:t>
            </a:r>
          </a:p>
        </p:txBody>
      </p:sp>
      <p:sp>
        <p:nvSpPr>
          <p:cNvPr id="104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endParaRPr lang="nl-NL" altLang="nl-BE"/>
          </a:p>
        </p:txBody>
      </p:sp>
      <p:sp>
        <p:nvSpPr>
          <p:cNvPr id="104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D3C45F02-89B9-41C9-81A2-A027EB972568}" type="slidenum">
              <a:rPr lang="nl-NL" altLang="nl-BE"/>
              <a:pPr/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97929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36513"/>
            <a:ext cx="1560513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3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701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title style</a:t>
            </a:r>
          </a:p>
        </p:txBody>
      </p:sp>
      <p:sp>
        <p:nvSpPr>
          <p:cNvPr id="8243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76400"/>
            <a:ext cx="8686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 smtClean="0"/>
              <a:t>Click to edit Master text styles</a:t>
            </a:r>
          </a:p>
          <a:p>
            <a:pPr lvl="1"/>
            <a:r>
              <a:rPr lang="en-US" altLang="nl-BE" smtClean="0"/>
              <a:t>Second level</a:t>
            </a:r>
          </a:p>
          <a:p>
            <a:pPr lvl="2"/>
            <a:r>
              <a:rPr lang="en-US" altLang="nl-BE" smtClean="0"/>
              <a:t>Third level</a:t>
            </a:r>
          </a:p>
          <a:p>
            <a:pPr lvl="3"/>
            <a:r>
              <a:rPr lang="en-US" altLang="nl-BE" smtClean="0"/>
              <a:t>Fourth level</a:t>
            </a:r>
          </a:p>
          <a:p>
            <a:pPr lvl="4"/>
            <a:r>
              <a:rPr lang="en-US" altLang="nl-BE" smtClean="0"/>
              <a:t>Fifth level</a:t>
            </a:r>
          </a:p>
        </p:txBody>
      </p:sp>
      <p:sp>
        <p:nvSpPr>
          <p:cNvPr id="82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248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E5FDFC7B-8D8A-406A-84A0-2F55C0D198A8}" type="slidenum">
              <a:rPr lang="nl-NL" altLang="nl-BE"/>
              <a:pPr/>
              <a:t>‹nr.›</a:t>
            </a:fld>
            <a:endParaRPr lang="nl-NL" altLang="nl-BE"/>
          </a:p>
        </p:txBody>
      </p:sp>
      <p:sp>
        <p:nvSpPr>
          <p:cNvPr id="824327" name="Rectangle 7"/>
          <p:cNvSpPr>
            <a:spLocks noChangeArrowheads="1"/>
          </p:cNvSpPr>
          <p:nvPr userDrawn="1"/>
        </p:nvSpPr>
        <p:spPr bwMode="auto">
          <a:xfrm>
            <a:off x="1524000" y="0"/>
            <a:ext cx="7620000" cy="1524000"/>
          </a:xfrm>
          <a:prstGeom prst="rect">
            <a:avLst/>
          </a:prstGeom>
          <a:solidFill>
            <a:srgbClr val="F792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824328" name="Rectangle 8"/>
          <p:cNvSpPr>
            <a:spLocks noChangeArrowheads="1"/>
          </p:cNvSpPr>
          <p:nvPr userDrawn="1"/>
        </p:nvSpPr>
        <p:spPr bwMode="auto">
          <a:xfrm>
            <a:off x="1763713" y="188913"/>
            <a:ext cx="701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1pPr>
            <a:lvl2pPr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2pPr>
            <a:lvl3pPr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3pPr>
            <a:lvl4pPr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4pPr>
            <a:lvl5pPr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BA122B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20363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BA122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A122B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-"/>
        <a:defRPr sz="2400" kern="1200">
          <a:solidFill>
            <a:srgbClr val="BA122B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-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A61DD-8289-4BBF-8BFA-5D3E0F097320}" type="datetimeFigureOut">
              <a:rPr lang="fr-BE" smtClean="0"/>
              <a:t>24/10/2017</a:t>
            </a:fld>
            <a:endParaRPr lang="fr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FE44-4FDA-4350-9578-35958B17E4D6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665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43" b="5951"/>
          <a:stretch/>
        </p:blipFill>
        <p:spPr>
          <a:xfrm>
            <a:off x="0" y="816307"/>
            <a:ext cx="9144000" cy="51844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4" y="857250"/>
            <a:ext cx="7272632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4" y="857250"/>
            <a:ext cx="72726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5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0963" y="6172200"/>
            <a:ext cx="9675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800" b="1" dirty="0" smtClean="0"/>
              <a:t>16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.000 m² </a:t>
            </a:r>
            <a:r>
              <a:rPr kumimoji="0" lang="en-GB" altLang="fr-FR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Urbicoon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- </a:t>
            </a:r>
            <a:r>
              <a:rPr kumimoji="0" lang="en-GB" altLang="fr-FR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Sainctelette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(TRANS,</a:t>
            </a:r>
            <a:r>
              <a:rPr kumimoji="0" lang="en-GB" altLang="fr-FR" sz="1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V+, MSA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5415156" cy="63796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12" y="0"/>
            <a:ext cx="5421597" cy="63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0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gallery.mailchimp.com/96ef2463fbdf0e91c4040ff76/images/26c4f464-cede-426d-b5cc-558777a415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03441"/>
            <a:ext cx="9180512" cy="72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6" name="TextBox 4"/>
          <p:cNvSpPr txBox="1"/>
          <p:nvPr/>
        </p:nvSpPr>
        <p:spPr>
          <a:xfrm>
            <a:off x="395536" y="433109"/>
            <a:ext cx="792088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d’orientation / </a:t>
            </a:r>
            <a:r>
              <a:rPr kumimoji="0" lang="fr-BE" altLang="fr-FR" sz="24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Bouwmeesternota</a:t>
            </a:r>
            <a:endParaRPr kumimoji="0" lang="fr-BE" altLang="fr-FR" sz="24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lang="fr-BE" altLang="fr-FR" sz="2400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endParaRPr lang="fr-BE" altLang="fr-FR" sz="2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endParaRPr lang="fr-BE" altLang="fr-FR" sz="2400" b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endParaRPr lang="fr-BE" altLang="fr-FR" sz="2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fr-BE" altLang="fr-FR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BE" altLang="fr-FR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Approved</a:t>
            </a:r>
            <a:r>
              <a:rPr lang="fr-BE" altLang="fr-FR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by the </a:t>
            </a:r>
            <a:r>
              <a:rPr lang="fr-BE" altLang="fr-FR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Government</a:t>
            </a:r>
            <a:r>
              <a:rPr lang="fr-BE" altLang="fr-FR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r-BE" altLang="fr-FR" sz="24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april</a:t>
            </a:r>
            <a:r>
              <a:rPr lang="fr-BE" altLang="fr-FR" sz="2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2016</a:t>
            </a:r>
            <a:endParaRPr lang="fr-BE" alt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fr-FR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53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2246313"/>
            <a:ext cx="7772400" cy="1470025"/>
          </a:xfrm>
        </p:spPr>
        <p:txBody>
          <a:bodyPr/>
          <a:lstStyle/>
          <a:p>
            <a:r>
              <a:rPr lang="nl-BE" altLang="nl-BE" sz="4000" b="1" dirty="0"/>
              <a:t/>
            </a:r>
            <a:br>
              <a:rPr lang="nl-BE" altLang="nl-BE" sz="4000" b="1" dirty="0"/>
            </a:br>
            <a:r>
              <a:rPr lang="nl-BE" altLang="nl-BE" sz="4000" b="1" dirty="0">
                <a:solidFill>
                  <a:schemeClr val="bg1"/>
                </a:solidFill>
              </a:rPr>
              <a:t>meer bevolking</a:t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meer </a:t>
            </a:r>
            <a:r>
              <a:rPr lang="nl-BE" altLang="nl-BE" sz="4000" b="1" dirty="0" smtClean="0">
                <a:solidFill>
                  <a:schemeClr val="bg1"/>
                </a:solidFill>
              </a:rPr>
              <a:t>woningen</a:t>
            </a:r>
            <a:r>
              <a:rPr lang="nl-BE" altLang="nl-BE" sz="4000" b="1" dirty="0">
                <a:solidFill>
                  <a:schemeClr val="bg1"/>
                </a:solidFill>
              </a:rPr>
              <a:t/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meer </a:t>
            </a:r>
            <a:r>
              <a:rPr lang="nl-BE" altLang="nl-BE" sz="4000" b="1" dirty="0" smtClean="0">
                <a:solidFill>
                  <a:schemeClr val="bg1"/>
                </a:solidFill>
              </a:rPr>
              <a:t>gebouwen</a:t>
            </a:r>
            <a:r>
              <a:rPr lang="nl-BE" altLang="nl-BE" sz="4000" b="1" dirty="0">
                <a:solidFill>
                  <a:schemeClr val="bg1"/>
                </a:solidFill>
              </a:rPr>
              <a:t/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meer </a:t>
            </a:r>
            <a:r>
              <a:rPr lang="nl-BE" altLang="nl-BE" sz="4000" b="1" dirty="0">
                <a:solidFill>
                  <a:schemeClr val="bg1"/>
                </a:solidFill>
              </a:rPr>
              <a:t>dichtheid</a:t>
            </a:r>
            <a:br>
              <a:rPr lang="nl-BE" altLang="nl-BE" sz="4000" b="1" dirty="0">
                <a:solidFill>
                  <a:schemeClr val="bg1"/>
                </a:solidFill>
              </a:rPr>
            </a:br>
            <a:r>
              <a:rPr lang="nl-BE" altLang="nl-BE" sz="4000" b="1" dirty="0">
                <a:solidFill>
                  <a:schemeClr val="bg1"/>
                </a:solidFill>
              </a:rPr>
              <a:t>meer stad</a:t>
            </a:r>
            <a:r>
              <a:rPr lang="nl-BE" altLang="nl-BE" sz="4000" b="1" dirty="0"/>
              <a:t/>
            </a:r>
            <a:br>
              <a:rPr lang="nl-BE" altLang="nl-BE" sz="4000" b="1" dirty="0"/>
            </a:br>
            <a:r>
              <a:rPr lang="nl-BE" altLang="nl-BE" sz="4000" b="1" dirty="0"/>
              <a:t/>
            </a:r>
            <a:br>
              <a:rPr lang="nl-BE" altLang="nl-BE" sz="4000" b="1" dirty="0"/>
            </a:br>
            <a:r>
              <a:rPr lang="nl-BE" altLang="nl-BE" sz="4000" b="1" dirty="0">
                <a:solidFill>
                  <a:srgbClr val="BA122B"/>
                </a:solidFill>
              </a:rPr>
              <a:t>meer kwaliteit?</a:t>
            </a:r>
            <a:endParaRPr lang="nl-NL" altLang="nl-BE" sz="4000" b="1" dirty="0">
              <a:solidFill>
                <a:srgbClr val="BA12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37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74650"/>
            <a:ext cx="9144000" cy="1470025"/>
          </a:xfrm>
        </p:spPr>
        <p:txBody>
          <a:bodyPr/>
          <a:lstStyle/>
          <a:p>
            <a:r>
              <a:rPr lang="nl-BE" altLang="nl-BE" sz="4000" b="1" dirty="0">
                <a:solidFill>
                  <a:srgbClr val="BA122B"/>
                </a:solidFill>
              </a:rPr>
              <a:t>dichtheid</a:t>
            </a:r>
            <a:br>
              <a:rPr lang="nl-BE" altLang="nl-BE" sz="4000" b="1" dirty="0">
                <a:solidFill>
                  <a:srgbClr val="BA122B"/>
                </a:solidFill>
              </a:rPr>
            </a:br>
            <a:r>
              <a:rPr lang="nl-BE" altLang="nl-BE" sz="4000" b="1" dirty="0">
                <a:solidFill>
                  <a:srgbClr val="BA122B"/>
                </a:solidFill>
              </a:rPr>
              <a:t> is meer dan een getal</a:t>
            </a:r>
            <a:endParaRPr lang="nl-NL" altLang="nl-BE" sz="4000" b="1" dirty="0">
              <a:solidFill>
                <a:srgbClr val="BA122B"/>
              </a:solidFill>
            </a:endParaRPr>
          </a:p>
        </p:txBody>
      </p:sp>
      <p:sp>
        <p:nvSpPr>
          <p:cNvPr id="1136644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2349500"/>
            <a:ext cx="7777163" cy="35052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/>
              <a:t> 	</a:t>
            </a:r>
            <a:r>
              <a:rPr lang="nl-BE" altLang="nl-BE" b="1" dirty="0"/>
              <a:t>B</a:t>
            </a:r>
            <a:r>
              <a:rPr lang="nl-BE" altLang="nl-BE" b="1" dirty="0" smtClean="0"/>
              <a:t>ouwhoogte, V/T</a:t>
            </a:r>
            <a:r>
              <a:rPr lang="nl-BE" altLang="nl-BE" b="1" dirty="0"/>
              <a:t>, FAR, B/T, </a:t>
            </a:r>
            <a:r>
              <a:rPr lang="nl-BE" altLang="nl-BE" b="1" dirty="0" smtClean="0"/>
              <a:t>	woningen/ha, bewoonbare 	kamers/ha, inwoners/ha</a:t>
            </a:r>
            <a:r>
              <a:rPr lang="nl-BE" altLang="nl-BE" b="1" dirty="0"/>
              <a:t>, …</a:t>
            </a:r>
          </a:p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/>
              <a:t>	</a:t>
            </a:r>
            <a:r>
              <a:rPr lang="nl-BE" altLang="nl-BE" b="1" dirty="0" smtClean="0"/>
              <a:t>Dichtheid </a:t>
            </a:r>
            <a:r>
              <a:rPr lang="nl-BE" altLang="nl-BE" b="1" dirty="0"/>
              <a:t>dient afgewogen te 	worden tegenover ruimtelijke 	kwaliteit, duurzame ontwikkeling 	en </a:t>
            </a:r>
            <a:r>
              <a:rPr lang="nl-BE" altLang="nl-BE" b="1" dirty="0" smtClean="0"/>
              <a:t>stedelijke </a:t>
            </a:r>
            <a:r>
              <a:rPr lang="nl-BE" altLang="nl-BE" b="1" dirty="0"/>
              <a:t>leefbaarheid</a:t>
            </a:r>
            <a:r>
              <a:rPr lang="nl-BE" altLang="nl-BE" b="1" dirty="0" smtClean="0"/>
              <a:t>.</a:t>
            </a:r>
          </a:p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 smtClean="0"/>
              <a:t> 	</a:t>
            </a:r>
            <a:r>
              <a:rPr lang="nl-BE" altLang="nl-BE" b="1" dirty="0" smtClean="0"/>
              <a:t>Integrale </a:t>
            </a:r>
            <a:r>
              <a:rPr lang="nl-BE" altLang="nl-BE" b="1" dirty="0"/>
              <a:t>beoordeling is vereist.</a:t>
            </a:r>
            <a:endParaRPr lang="nl-NL" altLang="nl-BE" b="1" dirty="0"/>
          </a:p>
        </p:txBody>
      </p:sp>
    </p:spTree>
    <p:extLst>
      <p:ext uri="{BB962C8B-B14F-4D97-AF65-F5344CB8AC3E}">
        <p14:creationId xmlns:p14="http://schemas.microsoft.com/office/powerpoint/2010/main" val="2269762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03438"/>
            <a:ext cx="9144000" cy="1470025"/>
          </a:xfrm>
        </p:spPr>
        <p:txBody>
          <a:bodyPr/>
          <a:lstStyle/>
          <a:p>
            <a:r>
              <a:rPr lang="nl-BE" altLang="nl-BE" sz="4000" b="1">
                <a:solidFill>
                  <a:schemeClr val="bg1"/>
                </a:solidFill>
              </a:rPr>
              <a:t/>
            </a:r>
            <a:br>
              <a:rPr lang="nl-BE" altLang="nl-BE" sz="4000" b="1">
                <a:solidFill>
                  <a:schemeClr val="bg1"/>
                </a:solidFill>
              </a:rPr>
            </a:br>
            <a:r>
              <a:rPr lang="nl-BE" altLang="nl-BE" sz="4000" b="1">
                <a:solidFill>
                  <a:schemeClr val="bg1"/>
                </a:solidFill>
              </a:rPr>
              <a:t>kwaliteitsvolle verdichting?</a:t>
            </a:r>
            <a:endParaRPr lang="nl-NL" altLang="nl-BE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46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04813"/>
            <a:ext cx="9144000" cy="1470025"/>
          </a:xfrm>
        </p:spPr>
        <p:txBody>
          <a:bodyPr/>
          <a:lstStyle/>
          <a:p>
            <a:r>
              <a:rPr lang="nl-BE" altLang="nl-BE" sz="4000" b="1" dirty="0">
                <a:solidFill>
                  <a:srgbClr val="BA122B"/>
                </a:solidFill>
              </a:rPr>
              <a:t>1. </a:t>
            </a:r>
            <a:r>
              <a:rPr lang="nl-BE" altLang="nl-BE" sz="4000" b="1" dirty="0">
                <a:solidFill>
                  <a:srgbClr val="BA122B"/>
                </a:solidFill>
              </a:rPr>
              <a:t>v</a:t>
            </a:r>
            <a:r>
              <a:rPr lang="nl-BE" altLang="nl-BE" sz="4000" b="1" dirty="0" smtClean="0">
                <a:solidFill>
                  <a:srgbClr val="BA122B"/>
                </a:solidFill>
              </a:rPr>
              <a:t>erdichting = verweving</a:t>
            </a:r>
            <a:endParaRPr lang="nl-NL" altLang="nl-BE" sz="4000" b="1" dirty="0">
              <a:solidFill>
                <a:srgbClr val="BA122B"/>
              </a:solidFill>
            </a:endParaRPr>
          </a:p>
        </p:txBody>
      </p:sp>
      <p:sp>
        <p:nvSpPr>
          <p:cNvPr id="11520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188" y="2349500"/>
            <a:ext cx="7777162" cy="35052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nl-BE" altLang="nl-BE" b="1" dirty="0"/>
              <a:t>-	Integreer </a:t>
            </a:r>
            <a:r>
              <a:rPr lang="nl-BE" altLang="nl-BE" b="1" dirty="0" smtClean="0"/>
              <a:t>voorzieningen </a:t>
            </a:r>
            <a:r>
              <a:rPr lang="nl-BE" altLang="nl-BE" b="1" dirty="0"/>
              <a:t>vroeg 	genoeg in stadsplanning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nl-BE" altLang="nl-BE" b="1" dirty="0"/>
              <a:t>- 	Afstemming van beleidssectoren 	bij bepaling van programma 	(wonen, groen, speelweefsel, 	sport, kinderopvang, scholen, 	zorg, …)</a:t>
            </a:r>
            <a:endParaRPr lang="nl-NL" altLang="nl-BE" b="1" dirty="0"/>
          </a:p>
        </p:txBody>
      </p:sp>
    </p:spTree>
    <p:extLst>
      <p:ext uri="{BB962C8B-B14F-4D97-AF65-F5344CB8AC3E}">
        <p14:creationId xmlns:p14="http://schemas.microsoft.com/office/powerpoint/2010/main" val="1998036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338" name="Picture 2" descr="MH_master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9589"/>
          <a:stretch>
            <a:fillRect/>
          </a:stretch>
        </p:blipFill>
        <p:spPr bwMode="auto">
          <a:xfrm>
            <a:off x="0" y="1557338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6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150" y="115888"/>
            <a:ext cx="7010400" cy="1143000"/>
          </a:xfrm>
        </p:spPr>
        <p:txBody>
          <a:bodyPr/>
          <a:lstStyle/>
          <a:p>
            <a:r>
              <a:rPr lang="nl-BE" altLang="nl-BE" sz="2400">
                <a:solidFill>
                  <a:schemeClr val="bg1"/>
                </a:solidFill>
              </a:rPr>
              <a:t>Strategische woningbouwprojecten:</a:t>
            </a:r>
            <a:br>
              <a:rPr lang="nl-BE" altLang="nl-BE" sz="2400">
                <a:solidFill>
                  <a:schemeClr val="bg1"/>
                </a:solidFill>
              </a:rPr>
            </a:br>
            <a:r>
              <a:rPr lang="nl-BE" altLang="nl-BE" sz="2400">
                <a:solidFill>
                  <a:schemeClr val="bg1"/>
                </a:solidFill>
              </a:rPr>
              <a:t>Militair Hospitaal (# 400 + 2 ha park)</a:t>
            </a:r>
            <a:endParaRPr lang="nl-NL" altLang="nl-BE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17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7010400" cy="1143000"/>
          </a:xfrm>
        </p:spPr>
        <p:txBody>
          <a:bodyPr/>
          <a:lstStyle/>
          <a:p>
            <a:r>
              <a:rPr lang="nl-BE" altLang="nl-BE" sz="2400">
                <a:solidFill>
                  <a:schemeClr val="bg1"/>
                </a:solidFill>
              </a:rPr>
              <a:t>Strategische woningbouwprojecten:</a:t>
            </a:r>
            <a:br>
              <a:rPr lang="nl-BE" altLang="nl-BE" sz="2400">
                <a:solidFill>
                  <a:schemeClr val="bg1"/>
                </a:solidFill>
              </a:rPr>
            </a:br>
            <a:r>
              <a:rPr lang="nl-BE" altLang="nl-BE" sz="2400">
                <a:solidFill>
                  <a:schemeClr val="bg1"/>
                </a:solidFill>
              </a:rPr>
              <a:t>Regatta (# 1500 + 13 ha park)</a:t>
            </a:r>
            <a:endParaRPr lang="nl-NL" altLang="nl-BE" sz="2400">
              <a:solidFill>
                <a:schemeClr val="bg1"/>
              </a:solidFill>
            </a:endParaRPr>
          </a:p>
        </p:txBody>
      </p:sp>
      <p:pic>
        <p:nvPicPr>
          <p:cNvPr id="1168398" name="Picture 14" descr="inrichtings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60513"/>
            <a:ext cx="7561262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476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7010400" cy="1143000"/>
          </a:xfrm>
        </p:spPr>
        <p:txBody>
          <a:bodyPr/>
          <a:lstStyle/>
          <a:p>
            <a:r>
              <a:rPr lang="nl-BE" altLang="nl-BE" sz="2400" dirty="0">
                <a:solidFill>
                  <a:schemeClr val="bg1"/>
                </a:solidFill>
              </a:rPr>
              <a:t>Strategische woningbouwprojecten</a:t>
            </a:r>
            <a:br>
              <a:rPr lang="nl-BE" altLang="nl-BE" sz="2400" dirty="0">
                <a:solidFill>
                  <a:schemeClr val="bg1"/>
                </a:solidFill>
              </a:rPr>
            </a:br>
            <a:r>
              <a:rPr lang="nl-BE" altLang="nl-BE" sz="2400" dirty="0">
                <a:solidFill>
                  <a:schemeClr val="bg1"/>
                </a:solidFill>
              </a:rPr>
              <a:t>Nieuw Zuid </a:t>
            </a:r>
            <a:r>
              <a:rPr lang="nl-BE" altLang="nl-BE" sz="2400" dirty="0" smtClean="0">
                <a:solidFill>
                  <a:schemeClr val="bg1"/>
                </a:solidFill>
              </a:rPr>
              <a:t>(</a:t>
            </a:r>
            <a:r>
              <a:rPr lang="nl-BE" altLang="nl-BE" sz="2400" dirty="0" smtClean="0">
                <a:solidFill>
                  <a:schemeClr val="bg1"/>
                </a:solidFill>
              </a:rPr>
              <a:t># 2000 + 12 ha park</a:t>
            </a:r>
            <a:r>
              <a:rPr lang="nl-BE" altLang="nl-BE" sz="2400" dirty="0" smtClean="0">
                <a:solidFill>
                  <a:schemeClr val="bg1"/>
                </a:solidFill>
              </a:rPr>
              <a:t>)</a:t>
            </a:r>
            <a:endParaRPr lang="nl-NL" altLang="nl-BE" sz="2400" dirty="0">
              <a:solidFill>
                <a:schemeClr val="bg1"/>
              </a:solidFill>
            </a:endParaRPr>
          </a:p>
        </p:txBody>
      </p:sp>
      <p:pic>
        <p:nvPicPr>
          <p:cNvPr id="1173507" name="Picture 2" descr="C:\Users\pc10.VIGANO\Desktop\_ALBUM_NZ_FINAL DRAFT_dutch\spaghetti ad ucc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0" y="1725613"/>
            <a:ext cx="1018857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248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46088"/>
            <a:ext cx="9144000" cy="1470025"/>
          </a:xfrm>
        </p:spPr>
        <p:txBody>
          <a:bodyPr/>
          <a:lstStyle/>
          <a:p>
            <a:r>
              <a:rPr lang="nl-BE" altLang="nl-BE" sz="4000" b="1" dirty="0">
                <a:solidFill>
                  <a:srgbClr val="BA122B"/>
                </a:solidFill>
              </a:rPr>
              <a:t>2. </a:t>
            </a:r>
            <a:r>
              <a:rPr lang="nl-BE" altLang="nl-BE" sz="4000" b="1" dirty="0">
                <a:solidFill>
                  <a:srgbClr val="BA122B"/>
                </a:solidFill>
              </a:rPr>
              <a:t>v</a:t>
            </a:r>
            <a:r>
              <a:rPr lang="nl-BE" altLang="nl-BE" sz="4000" b="1" dirty="0" smtClean="0">
                <a:solidFill>
                  <a:srgbClr val="BA122B"/>
                </a:solidFill>
              </a:rPr>
              <a:t>erdichting = meervoudig </a:t>
            </a:r>
            <a:r>
              <a:rPr lang="nl-BE" altLang="nl-BE" sz="4000" b="1" dirty="0">
                <a:solidFill>
                  <a:srgbClr val="BA122B"/>
                </a:solidFill>
              </a:rPr>
              <a:t>ruimtegebruik</a:t>
            </a:r>
            <a:endParaRPr lang="nl-NL" altLang="nl-BE" sz="4000" b="1" dirty="0">
              <a:solidFill>
                <a:srgbClr val="BA122B"/>
              </a:solidFill>
            </a:endParaRP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2349500"/>
            <a:ext cx="7777162" cy="3505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nl-BE" altLang="nl-BE" b="1" dirty="0" smtClean="0"/>
          </a:p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/>
              <a:t>	stapelen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nl-BE" altLang="nl-BE" b="1" dirty="0"/>
              <a:t>-	combineren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nl-BE" altLang="nl-BE" b="1" dirty="0"/>
              <a:t>-	delen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nl-NL" altLang="nl-BE" b="1" dirty="0"/>
          </a:p>
        </p:txBody>
      </p:sp>
    </p:spTree>
    <p:extLst>
      <p:ext uri="{BB962C8B-B14F-4D97-AF65-F5344CB8AC3E}">
        <p14:creationId xmlns:p14="http://schemas.microsoft.com/office/powerpoint/2010/main" val="1264744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89" y="0"/>
            <a:ext cx="9588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4595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Brussels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Hoofdstedelijk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Gewest</a:t>
            </a: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1.175.000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inwoners</a:t>
            </a: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160 km²</a:t>
            </a:r>
          </a:p>
        </p:txBody>
      </p:sp>
    </p:spTree>
    <p:extLst>
      <p:ext uri="{BB962C8B-B14F-4D97-AF65-F5344CB8AC3E}">
        <p14:creationId xmlns:p14="http://schemas.microsoft.com/office/powerpoint/2010/main" val="1812037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74650"/>
            <a:ext cx="9144000" cy="1470025"/>
          </a:xfrm>
        </p:spPr>
        <p:txBody>
          <a:bodyPr/>
          <a:lstStyle/>
          <a:p>
            <a:endParaRPr lang="nl-NL" altLang="nl-BE" sz="4000" b="1">
              <a:solidFill>
                <a:srgbClr val="BA122B"/>
              </a:solidFill>
            </a:endParaRPr>
          </a:p>
        </p:txBody>
      </p:sp>
      <p:pic>
        <p:nvPicPr>
          <p:cNvPr id="1156100" name="Picture 4" descr="schets_2_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"/>
          <a:stretch>
            <a:fillRect/>
          </a:stretch>
        </p:blipFill>
        <p:spPr bwMode="auto">
          <a:xfrm>
            <a:off x="1690688" y="1773238"/>
            <a:ext cx="5257800" cy="38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268413"/>
            <a:ext cx="5111750" cy="266382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nl-BE" altLang="nl-BE" sz="4000" b="1"/>
              <a:t>stapelen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nl-NL" altLang="nl-BE" b="1">
              <a:solidFill>
                <a:srgbClr val="BA12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43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7" name="Picture 5" descr="schets_3_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8" b="3726"/>
          <a:stretch>
            <a:fillRect/>
          </a:stretch>
        </p:blipFill>
        <p:spPr bwMode="auto">
          <a:xfrm>
            <a:off x="1970088" y="1928813"/>
            <a:ext cx="5265737" cy="37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62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341438"/>
            <a:ext cx="5111750" cy="266382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nl-BE" altLang="nl-BE" sz="4000" b="1"/>
              <a:t>combineren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nl-NL" altLang="nl-BE" b="1"/>
          </a:p>
        </p:txBody>
      </p:sp>
    </p:spTree>
    <p:extLst>
      <p:ext uri="{BB962C8B-B14F-4D97-AF65-F5344CB8AC3E}">
        <p14:creationId xmlns:p14="http://schemas.microsoft.com/office/powerpoint/2010/main" val="3447565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9" name="Picture 5" descr="schets_1_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 b="5244"/>
          <a:stretch>
            <a:fillRect/>
          </a:stretch>
        </p:blipFill>
        <p:spPr bwMode="auto">
          <a:xfrm>
            <a:off x="1835150" y="1557338"/>
            <a:ext cx="541020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4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46088"/>
            <a:ext cx="9144000" cy="1470025"/>
          </a:xfrm>
        </p:spPr>
        <p:txBody>
          <a:bodyPr/>
          <a:lstStyle/>
          <a:p>
            <a:endParaRPr lang="nl-NL" altLang="nl-BE" sz="4000" b="1">
              <a:solidFill>
                <a:srgbClr val="BA122B"/>
              </a:solidFill>
            </a:endParaRPr>
          </a:p>
        </p:txBody>
      </p:sp>
      <p:sp>
        <p:nvSpPr>
          <p:cNvPr id="1204228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1341438"/>
            <a:ext cx="5111750" cy="266382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nl-BE" altLang="nl-BE" sz="4000" b="1"/>
              <a:t>delen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nl-NL" altLang="nl-BE" b="1"/>
          </a:p>
        </p:txBody>
      </p:sp>
    </p:spTree>
    <p:extLst>
      <p:ext uri="{BB962C8B-B14F-4D97-AF65-F5344CB8AC3E}">
        <p14:creationId xmlns:p14="http://schemas.microsoft.com/office/powerpoint/2010/main" val="4232422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87313"/>
            <a:ext cx="9144000" cy="1470025"/>
          </a:xfrm>
        </p:spPr>
        <p:txBody>
          <a:bodyPr/>
          <a:lstStyle/>
          <a:p>
            <a:r>
              <a:rPr lang="nl-BE" altLang="nl-BE" sz="4000" b="1" dirty="0"/>
              <a:t/>
            </a:r>
            <a:br>
              <a:rPr lang="nl-BE" altLang="nl-BE" sz="4000" b="1" dirty="0"/>
            </a:br>
            <a:r>
              <a:rPr lang="nl-BE" altLang="nl-BE" sz="4000" b="1" dirty="0">
                <a:solidFill>
                  <a:srgbClr val="BA122B"/>
                </a:solidFill>
              </a:rPr>
              <a:t>3. </a:t>
            </a:r>
            <a:r>
              <a:rPr lang="nl-BE" altLang="nl-BE" sz="4000" b="1" dirty="0" smtClean="0">
                <a:solidFill>
                  <a:srgbClr val="BA122B"/>
                </a:solidFill>
              </a:rPr>
              <a:t>verdichting = tussentijd</a:t>
            </a:r>
            <a:endParaRPr lang="nl-NL" altLang="nl-BE" sz="4000" b="1" dirty="0">
              <a:solidFill>
                <a:srgbClr val="BA122B"/>
              </a:solidFill>
            </a:endParaRPr>
          </a:p>
        </p:txBody>
      </p:sp>
      <p:sp>
        <p:nvSpPr>
          <p:cNvPr id="1158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2349500"/>
            <a:ext cx="7777162" cy="3505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nl-BE" altLang="nl-BE" b="1" dirty="0" smtClean="0"/>
              <a:t>- meer ontwikkelingsprojecten</a:t>
            </a:r>
          </a:p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 smtClean="0"/>
              <a:t> meer complexe processen</a:t>
            </a:r>
          </a:p>
          <a:p>
            <a:pPr marL="0" indent="0">
              <a:lnSpc>
                <a:spcPct val="90000"/>
              </a:lnSpc>
              <a:buFontTx/>
              <a:buChar char="-"/>
            </a:pPr>
            <a:r>
              <a:rPr lang="nl-BE" altLang="nl-BE" b="1" dirty="0"/>
              <a:t> </a:t>
            </a:r>
            <a:r>
              <a:rPr lang="nl-BE" altLang="nl-BE" b="1" dirty="0" smtClean="0"/>
              <a:t>meer tussentijd</a:t>
            </a:r>
            <a:endParaRPr lang="nl-BE" altLang="nl-BE" b="1" dirty="0"/>
          </a:p>
          <a:p>
            <a:pPr marL="0" indent="0">
              <a:lnSpc>
                <a:spcPct val="90000"/>
              </a:lnSpc>
              <a:buFontTx/>
              <a:buNone/>
            </a:pPr>
            <a:endParaRPr lang="nl-NL" altLang="nl-BE" b="1" dirty="0"/>
          </a:p>
        </p:txBody>
      </p:sp>
    </p:spTree>
    <p:extLst>
      <p:ext uri="{BB962C8B-B14F-4D97-AF65-F5344CB8AC3E}">
        <p14:creationId xmlns:p14="http://schemas.microsoft.com/office/powerpoint/2010/main" val="1732547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42" y="1131094"/>
            <a:ext cx="6020117" cy="4517584"/>
          </a:xfrm>
        </p:spPr>
      </p:pic>
    </p:spTree>
    <p:extLst>
      <p:ext uri="{BB962C8B-B14F-4D97-AF65-F5344CB8AC3E}">
        <p14:creationId xmlns:p14="http://schemas.microsoft.com/office/powerpoint/2010/main" val="206110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66" y="1131094"/>
            <a:ext cx="6251668" cy="4338956"/>
          </a:xfrm>
        </p:spPr>
      </p:pic>
    </p:spTree>
    <p:extLst>
      <p:ext uri="{BB962C8B-B14F-4D97-AF65-F5344CB8AC3E}">
        <p14:creationId xmlns:p14="http://schemas.microsoft.com/office/powerpoint/2010/main" val="3450988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36" y="1131094"/>
            <a:ext cx="6145129" cy="439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06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6" y="1131094"/>
            <a:ext cx="6313148" cy="42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35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36" y="1131094"/>
            <a:ext cx="6235128" cy="4141746"/>
          </a:xfrm>
        </p:spPr>
      </p:pic>
    </p:spTree>
    <p:extLst>
      <p:ext uri="{BB962C8B-B14F-4D97-AF65-F5344CB8AC3E}">
        <p14:creationId xmlns:p14="http://schemas.microsoft.com/office/powerpoint/2010/main" val="748047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2611" t="15185" r="53190" b="16371"/>
          <a:stretch/>
        </p:blipFill>
        <p:spPr>
          <a:xfrm>
            <a:off x="1071992" y="1458885"/>
            <a:ext cx="7000016" cy="39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85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5863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964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ocdn.akamaized.net/Assets/Images_Upload/2017/09/27/62bb28ca-a2c2-11e7-af3b-dd538d7af2f9.jpg?width=768&amp;format=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8377"/>
          <a:stretch/>
        </p:blipFill>
        <p:spPr bwMode="auto">
          <a:xfrm>
            <a:off x="0" y="848569"/>
            <a:ext cx="9147616" cy="514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0" y="4754880"/>
            <a:ext cx="9144000" cy="97155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Planning of 3,2ha park takes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several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years</a:t>
            </a:r>
            <a:endParaRPr kumimoji="0" lang="nl-N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Temporary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use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 ‘Allée du Kaai’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since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 2014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Spontaneous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 action zone: skate, bike,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play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concerts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75310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estand.be/wp-content/uploads/2016/08/QDM_AVP_extrait-1-1-1700x5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6"/>
          <a:stretch/>
        </p:blipFill>
        <p:spPr bwMode="auto">
          <a:xfrm>
            <a:off x="11542" y="4072890"/>
            <a:ext cx="9144000" cy="12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5363394"/>
            <a:ext cx="9144000" cy="488767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Temporary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influences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concept: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sports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zones, skate park,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flexible</a:t>
            </a:r>
            <a:r>
              <a:rPr kumimoji="0" lang="nl-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open </a:t>
            </a:r>
            <a:r>
              <a:rPr kumimoji="0" lang="nl-N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space</a:t>
            </a:r>
            <a:endParaRPr kumimoji="0" lang="nl-N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1083" t="26741" r="51250" b="19333"/>
          <a:stretch/>
        </p:blipFill>
        <p:spPr>
          <a:xfrm>
            <a:off x="-4355" y="857250"/>
            <a:ext cx="9148355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0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6250"/>
            <a:ext cx="9144000" cy="1470025"/>
          </a:xfrm>
        </p:spPr>
        <p:txBody>
          <a:bodyPr/>
          <a:lstStyle/>
          <a:p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 smtClean="0"/>
              <a:t>verdichting =</a:t>
            </a:r>
            <a:br>
              <a:rPr lang="nl-BE" altLang="nl-BE" sz="3600" b="1" dirty="0" smtClean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>
                <a:solidFill>
                  <a:schemeClr val="bg1"/>
                </a:solidFill>
              </a:rPr>
              <a:t>1. verweving</a:t>
            </a:r>
            <a:br>
              <a:rPr lang="nl-BE" altLang="nl-BE" sz="3600" b="1" dirty="0">
                <a:solidFill>
                  <a:schemeClr val="bg1"/>
                </a:solidFill>
              </a:rPr>
            </a:br>
            <a:r>
              <a:rPr lang="nl-BE" altLang="nl-BE" sz="3600" b="1" dirty="0">
                <a:solidFill>
                  <a:schemeClr val="bg1"/>
                </a:solidFill>
              </a:rPr>
              <a:t> 2. meervoudig</a:t>
            </a:r>
            <a:r>
              <a:rPr lang="nl-BE" altLang="nl-BE" sz="4000" b="1" dirty="0">
                <a:solidFill>
                  <a:srgbClr val="BA122B"/>
                </a:solidFill>
              </a:rPr>
              <a:t> </a:t>
            </a:r>
            <a:r>
              <a:rPr lang="nl-BE" altLang="nl-BE" sz="3600" b="1" dirty="0">
                <a:solidFill>
                  <a:schemeClr val="bg1"/>
                </a:solidFill>
              </a:rPr>
              <a:t>ruimtegebruik</a:t>
            </a:r>
            <a:br>
              <a:rPr lang="nl-BE" altLang="nl-BE" sz="3600" b="1" dirty="0">
                <a:solidFill>
                  <a:schemeClr val="bg1"/>
                </a:solidFill>
              </a:rPr>
            </a:br>
            <a:r>
              <a:rPr lang="nl-BE" altLang="nl-BE" sz="3600" b="1" dirty="0">
                <a:solidFill>
                  <a:schemeClr val="bg1"/>
                </a:solidFill>
              </a:rPr>
              <a:t>3. </a:t>
            </a:r>
            <a:r>
              <a:rPr lang="nl-BE" altLang="nl-BE" sz="3600" b="1" dirty="0" smtClean="0">
                <a:solidFill>
                  <a:schemeClr val="bg1"/>
                </a:solidFill>
              </a:rPr>
              <a:t>tussentijd</a:t>
            </a: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/>
              <a:t/>
            </a:r>
            <a:br>
              <a:rPr lang="nl-BE" altLang="nl-BE" sz="3600" b="1" dirty="0"/>
            </a:br>
            <a:r>
              <a:rPr lang="nl-BE" altLang="nl-BE" sz="3600" b="1" dirty="0">
                <a:solidFill>
                  <a:srgbClr val="BA122B"/>
                </a:solidFill>
              </a:rPr>
              <a:t>= </a:t>
            </a:r>
            <a:r>
              <a:rPr lang="nl-BE" altLang="nl-BE" sz="3600" b="1" dirty="0" smtClean="0">
                <a:solidFill>
                  <a:srgbClr val="BA122B"/>
                </a:solidFill>
              </a:rPr>
              <a:t>exposure</a:t>
            </a:r>
            <a:endParaRPr lang="nl-NL" altLang="nl-BE" sz="3600" b="1" dirty="0">
              <a:solidFill>
                <a:srgbClr val="BA12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65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1182"/>
            <a:ext cx="9325843" cy="49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00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707904" y="0"/>
            <a:ext cx="2952328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123</a:t>
            </a:r>
          </a:p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WAW</a:t>
            </a: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Alive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 Architecture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Communa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Poissonnerie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Entrakt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</a:p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FMT </a:t>
            </a:r>
          </a:p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Interim 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Vastgoedbeheer 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algn="just" defTabSz="685800"/>
            <a:r>
              <a:rPr lang="nl-BE" sz="1400" dirty="0" smtClean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Lancelot 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Collectif Au Quai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Pyramide (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asbl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RapaNui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)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Allée du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Kaai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algn="just" defTabSz="685800"/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Biestebroeck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Carré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de Moscou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Compilothèque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Pool </a:t>
            </a:r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is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cool / Au bord de l’eau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Friche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Eggevoort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Parkfarm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Commons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Josaphat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Moutstraat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Etat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de lieu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Imagine Collignon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Periferia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Festival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Wolke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Vzw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Congres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Parckdesign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2012 / 2016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OTBRUX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Solidair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Mobiel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Wonen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ASBL Point Perdu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Leskiev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fr-FR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Bar Eliza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Guingette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de </a:t>
            </a:r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Forest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Walking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Madou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Centre </a:t>
            </a:r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d’ecologie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nl-BE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urbaine</a:t>
            </a:r>
            <a:r>
              <a:rPr lang="nl-BE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Periferia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asbl</a:t>
            </a:r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  <a:p>
            <a:pPr algn="just" defTabSz="685800"/>
            <a:r>
              <a:rPr lang="en-US" sz="140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Rumsteek</a:t>
            </a:r>
            <a:endParaRPr lang="en-US" sz="14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algn="just" defTabSz="685800"/>
            <a:endParaRPr lang="nl-BE" sz="1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21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beeldingsresultaat voor parckdesign 20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/>
          <a:stretch/>
        </p:blipFill>
        <p:spPr bwMode="auto">
          <a:xfrm>
            <a:off x="1133872" y="1495053"/>
            <a:ext cx="6876256" cy="3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183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5951"/>
          <a:stretch/>
        </p:blipFill>
        <p:spPr>
          <a:xfrm>
            <a:off x="0" y="816307"/>
            <a:ext cx="9144000" cy="5184443"/>
          </a:xfrm>
          <a:prstGeom prst="rect">
            <a:avLst/>
          </a:prstGeom>
        </p:spPr>
      </p:pic>
      <p:sp>
        <p:nvSpPr>
          <p:cNvPr id="5" name="Tekstvak 8"/>
          <p:cNvSpPr txBox="1"/>
          <p:nvPr/>
        </p:nvSpPr>
        <p:spPr>
          <a:xfrm>
            <a:off x="-72189" y="2967039"/>
            <a:ext cx="9312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BE" sz="4800" b="1" dirty="0">
                <a:solidFill>
                  <a:prstClr val="white"/>
                </a:solidFill>
                <a:latin typeface="Calibri" panose="020F0502020204030204" pitchFamily="34" charset="0"/>
              </a:rPr>
              <a:t>www.bma.brussels</a:t>
            </a:r>
          </a:p>
        </p:txBody>
      </p:sp>
    </p:spTree>
    <p:extLst>
      <p:ext uri="{BB962C8B-B14F-4D97-AF65-F5344CB8AC3E}">
        <p14:creationId xmlns:p14="http://schemas.microsoft.com/office/powerpoint/2010/main" val="4948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05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843077"/>
            <a:ext cx="9505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   	1.000.000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   	1.150.000 (+ 1,5% of 15.000/j)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  	1.250.000 (+1% of 10.000/j)</a:t>
            </a:r>
          </a:p>
        </p:txBody>
      </p:sp>
    </p:spTree>
    <p:extLst>
      <p:ext uri="{BB962C8B-B14F-4D97-AF65-F5344CB8AC3E}">
        <p14:creationId xmlns:p14="http://schemas.microsoft.com/office/powerpoint/2010/main" val="2335155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1400"/>
            <a:ext cx="9252520" cy="72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1843077"/>
            <a:ext cx="9505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33%  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geen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Belgische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nationaliteit</a:t>
            </a: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66%   niet of 1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ouder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niet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geboren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33%  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Belgisch-Belgische</a:t>
            </a: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afkomst</a:t>
            </a:r>
            <a:endParaRPr kumimoji="0" lang="fr-BE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82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24975" cy="68881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638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0963" y="6172200"/>
            <a:ext cx="9675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800" b="1" dirty="0" smtClean="0">
                <a:solidFill>
                  <a:srgbClr val="FFFFFF"/>
                </a:solidFill>
              </a:rPr>
              <a:t>80.000 m² </a:t>
            </a:r>
            <a:r>
              <a:rPr lang="en-GB" altLang="fr-FR" sz="1800" b="1" dirty="0" err="1" smtClean="0">
                <a:solidFill>
                  <a:srgbClr val="FFFFFF"/>
                </a:solidFill>
              </a:rPr>
              <a:t>Extensa</a:t>
            </a:r>
            <a:r>
              <a:rPr lang="en-GB" altLang="fr-FR" sz="1800" b="1" dirty="0" smtClean="0">
                <a:solidFill>
                  <a:srgbClr val="FFFFFF"/>
                </a:solidFill>
              </a:rPr>
              <a:t> - 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Tour &amp; Taxis (</a:t>
            </a:r>
            <a:r>
              <a:rPr kumimoji="0" lang="en-GB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Sergison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Bates, </a:t>
            </a:r>
            <a:r>
              <a:rPr kumimoji="0" lang="en-GB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noA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AWG)</a:t>
            </a:r>
          </a:p>
        </p:txBody>
      </p:sp>
    </p:spTree>
    <p:extLst>
      <p:ext uri="{BB962C8B-B14F-4D97-AF65-F5344CB8AC3E}">
        <p14:creationId xmlns:p14="http://schemas.microsoft.com/office/powerpoint/2010/main" val="1576769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0963" y="6172200"/>
            <a:ext cx="96758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800" b="1" dirty="0" smtClean="0"/>
              <a:t>28.000 m² </a:t>
            </a:r>
            <a:r>
              <a:rPr lang="en-GB" altLang="fr-FR" sz="1800" b="1" dirty="0" smtClean="0"/>
              <a:t>Triple Living - </a:t>
            </a:r>
            <a:r>
              <a:rPr lang="en-GB" altLang="fr-FR" sz="1800" b="1" dirty="0" err="1" smtClean="0"/>
              <a:t>Havenlaan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(</a:t>
            </a:r>
            <a:r>
              <a:rPr kumimoji="0" lang="en-GB" altLang="fr-FR" sz="1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Office</a:t>
            </a:r>
            <a:r>
              <a:rPr kumimoji="0" lang="en-GB" altLang="fr-FR" sz="1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KerstenGeersDavid</a:t>
            </a:r>
            <a:r>
              <a:rPr lang="en-GB" altLang="fr-FR" sz="1800" b="1" dirty="0" err="1" smtClean="0"/>
              <a:t>VanSeveren</a:t>
            </a:r>
            <a:r>
              <a:rPr lang="en-GB" altLang="fr-FR" sz="1800" b="1" dirty="0" smtClean="0"/>
              <a:t>, NFA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944"/>
            <a:ext cx="8568952" cy="60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8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BE" sz="3200" b="0" i="0" u="none" strike="noStrike" cap="none" normalizeH="0" baseline="0" smtClean="0">
            <a:ln>
              <a:noFill/>
            </a:ln>
            <a:solidFill>
              <a:srgbClr val="BA122B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BE" sz="3200" b="0" i="0" u="none" strike="noStrike" cap="none" normalizeH="0" baseline="0" smtClean="0">
            <a:ln>
              <a:noFill/>
            </a:ln>
            <a:solidFill>
              <a:srgbClr val="BA122B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sjabloon_stad_v3">
  <a:themeElements>
    <a:clrScheme name="5_sjabloon_stad_v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jabloon_stad_v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BE" sz="3200" b="0" i="0" u="none" strike="noStrike" cap="none" normalizeH="0" baseline="0" smtClean="0">
            <a:ln>
              <a:noFill/>
            </a:ln>
            <a:solidFill>
              <a:srgbClr val="BA122B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BE" sz="3200" b="0" i="0" u="none" strike="noStrike" cap="none" normalizeH="0" baseline="0" smtClean="0">
            <a:ln>
              <a:noFill/>
            </a:ln>
            <a:solidFill>
              <a:srgbClr val="BA122B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5_sjabloon_stad_v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jabloon_stad_v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jabloon_stad_v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jabloon_stad_v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jabloon_stad_v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jabloon_stad_v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jabloon_stad_v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247</Words>
  <Application>Microsoft Office PowerPoint</Application>
  <PresentationFormat>Diavoorstelling (4:3)</PresentationFormat>
  <Paragraphs>118</Paragraphs>
  <Slides>36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9</vt:i4>
      </vt:variant>
      <vt:variant>
        <vt:lpstr>Diatitels</vt:lpstr>
      </vt:variant>
      <vt:variant>
        <vt:i4>36</vt:i4>
      </vt:variant>
    </vt:vector>
  </HeadingPairs>
  <TitlesOfParts>
    <vt:vector size="54" baseType="lpstr">
      <vt:lpstr>SimSun</vt:lpstr>
      <vt:lpstr>Arial</vt:lpstr>
      <vt:lpstr>Calibri</vt:lpstr>
      <vt:lpstr>Calibri Light</vt:lpstr>
      <vt:lpstr>Tahoma</vt:lpstr>
      <vt:lpstr>Times</vt:lpstr>
      <vt:lpstr>Times New Roman</vt:lpstr>
      <vt:lpstr>Verdana</vt:lpstr>
      <vt:lpstr>Wingdings</vt:lpstr>
      <vt:lpstr>7_Office Theme</vt:lpstr>
      <vt:lpstr>2_Thème Office</vt:lpstr>
      <vt:lpstr>Kantoorthema</vt:lpstr>
      <vt:lpstr>1_Thème Office</vt:lpstr>
      <vt:lpstr>Office Theme</vt:lpstr>
      <vt:lpstr>8_Office Theme</vt:lpstr>
      <vt:lpstr>Standaardontwerp</vt:lpstr>
      <vt:lpstr>5_sjabloon_stad_v3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meer bevolking meer woningen meer gebouwen meer dichtheid meer stad  meer kwaliteit?</vt:lpstr>
      <vt:lpstr>dichtheid  is meer dan een getal</vt:lpstr>
      <vt:lpstr> kwaliteitsvolle verdichting?</vt:lpstr>
      <vt:lpstr>1. verdichting = verweving</vt:lpstr>
      <vt:lpstr>Strategische woningbouwprojecten: Militair Hospitaal (# 400 + 2 ha park)</vt:lpstr>
      <vt:lpstr>Strategische woningbouwprojecten: Regatta (# 1500 + 13 ha park)</vt:lpstr>
      <vt:lpstr>Strategische woningbouwprojecten Nieuw Zuid (# 2000 + 12 ha park)</vt:lpstr>
      <vt:lpstr>2. verdichting = meervoudig ruimtegebruik</vt:lpstr>
      <vt:lpstr>PowerPoint-presentatie</vt:lpstr>
      <vt:lpstr>PowerPoint-presentatie</vt:lpstr>
      <vt:lpstr>PowerPoint-presentatie</vt:lpstr>
      <vt:lpstr> 3. verdichting = tussentijd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verdichting =  1. verweving  2. meervoudig ruimtegebruik 3. tussentijd  = exposure</vt:lpstr>
      <vt:lpstr>PowerPoint-presentatie</vt:lpstr>
      <vt:lpstr>PowerPoint-presentatie</vt:lpstr>
      <vt:lpstr>PowerPoint-presentatie</vt:lpstr>
      <vt:lpstr>PowerPoint-presentatie</vt:lpstr>
    </vt:vector>
  </TitlesOfParts>
  <Company>MRBC-MBHG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Van Nuffelen</dc:creator>
  <cp:lastModifiedBy>Kristiaan Borret</cp:lastModifiedBy>
  <cp:revision>230</cp:revision>
  <dcterms:created xsi:type="dcterms:W3CDTF">2015-09-18T08:19:17Z</dcterms:created>
  <dcterms:modified xsi:type="dcterms:W3CDTF">2017-10-23T22:36:41Z</dcterms:modified>
</cp:coreProperties>
</file>