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23"/>
  </p:notesMasterIdLst>
  <p:handoutMasterIdLst>
    <p:handoutMasterId r:id="rId24"/>
  </p:handoutMasterIdLst>
  <p:sldIdLst>
    <p:sldId id="258" r:id="rId6"/>
    <p:sldId id="259" r:id="rId7"/>
    <p:sldId id="268" r:id="rId8"/>
    <p:sldId id="261" r:id="rId9"/>
    <p:sldId id="263" r:id="rId10"/>
    <p:sldId id="264" r:id="rId11"/>
    <p:sldId id="262" r:id="rId12"/>
    <p:sldId id="265" r:id="rId13"/>
    <p:sldId id="266" r:id="rId14"/>
    <p:sldId id="267" r:id="rId15"/>
    <p:sldId id="269" r:id="rId16"/>
    <p:sldId id="270" r:id="rId17"/>
    <p:sldId id="271" r:id="rId18"/>
    <p:sldId id="274" r:id="rId19"/>
    <p:sldId id="272" r:id="rId20"/>
    <p:sldId id="273" r:id="rId21"/>
    <p:sldId id="257" r:id="rId22"/>
  </p:sldIdLst>
  <p:sldSz cx="9144000" cy="6858000" type="screen4x3"/>
  <p:notesSz cx="6858000" cy="9144000"/>
  <p:embeddedFontLst>
    <p:embeddedFont>
      <p:font typeface="Flanders Art Sans" panose="020B0604020202020204" charset="0"/>
      <p:regular r:id="rId25"/>
      <p:bold r:id="rId26"/>
      <p:italic r:id="rId27"/>
      <p:boldItalic r:id="rId28"/>
    </p:embeddedFont>
    <p:embeddedFont>
      <p:font typeface="FlandersArtSans-Regular" panose="00000500000000000000" pitchFamily="2" charset="0"/>
      <p:regular r:id="rId29"/>
    </p:embeddedFont>
    <p:embeddedFont>
      <p:font typeface="FlandersArtSerif-Regular" panose="00000500000000000000" pitchFamily="2" charset="0"/>
      <p:regular r:id="rId30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F60489-BB0D-4E59-A50C-EDE5D1913BF8}" name="Devreese Charlotte" initials="CD" userId="S::charlotte.devreese@vlaanderen.be::6fed537c-574f-4d87-8825-c035707c49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E00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94" autoAdjust="0"/>
  </p:normalViewPr>
  <p:slideViewPr>
    <p:cSldViewPr snapToGrid="0" showGuides="1">
      <p:cViewPr varScale="1">
        <p:scale>
          <a:sx n="86" d="100"/>
          <a:sy n="86" d="100"/>
        </p:scale>
        <p:origin x="566" y="53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4-7-2024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4/07/2024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F6A903F-91E6-4885-8910-B06CD0F5F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1518" y="531554"/>
            <a:ext cx="7980481" cy="948111"/>
          </a:xfrm>
        </p:spPr>
        <p:txBody>
          <a:bodyPr anchor="t" anchorCtr="0"/>
          <a:lstStyle>
            <a:lvl1pPr>
              <a:defRPr sz="3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1518" y="1687483"/>
            <a:ext cx="7980482" cy="4064923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25C12E0-ACCB-40CF-A466-BA46592D95E4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288002" y="288001"/>
            <a:ext cx="6033505" cy="6265475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0902" y="2556001"/>
            <a:ext cx="4167098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48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0902" y="4650972"/>
            <a:ext cx="4168675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1E2443-051A-806B-59EE-D88378839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144" y="288001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6598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4800" b="1" i="0">
                <a:solidFill>
                  <a:schemeClr val="accent6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6598" y="4191329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>
            <a:spLocks/>
          </p:cNvSpPr>
          <p:nvPr userDrawn="1"/>
        </p:nvSpPr>
        <p:spPr>
          <a:xfrm>
            <a:off x="282011" y="286525"/>
            <a:ext cx="6107414" cy="62654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11" name="Rechthoekige driehoek 10"/>
          <p:cNvSpPr/>
          <p:nvPr userDrawn="1"/>
        </p:nvSpPr>
        <p:spPr>
          <a:xfrm>
            <a:off x="6389426" y="286525"/>
            <a:ext cx="1785506" cy="626400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7665A5A-64EB-469D-8D2D-B1EEDD8FAA24}"/>
              </a:ext>
            </a:extLst>
          </p:cNvPr>
          <p:cNvSpPr/>
          <p:nvPr userDrawn="1"/>
        </p:nvSpPr>
        <p:spPr>
          <a:xfrm>
            <a:off x="256374" y="5127477"/>
            <a:ext cx="8605615" cy="1460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675118" y="1400499"/>
            <a:ext cx="5868555" cy="1579711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000" b="0" i="0" cap="all" baseline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5118" y="3999433"/>
            <a:ext cx="5881079" cy="767504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E3B721-0467-64FD-118E-1291C2D95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144" y="288001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3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2" y="286526"/>
            <a:ext cx="7379999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6001" y="2104575"/>
            <a:ext cx="4779031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4800" b="1"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76001" y="4631623"/>
            <a:ext cx="4779031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E59ED9-E019-1899-4644-267072CF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999" y="305999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681644" y="756847"/>
            <a:ext cx="4106489" cy="1620593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6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681644" y="2643448"/>
            <a:ext cx="3763034" cy="3114100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8394F23-8122-94CB-7755-798A25FE8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144" y="288001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7DA1BDA-6638-42F6-2516-0CCA7722A3E1}"/>
              </a:ext>
            </a:extLst>
          </p:cNvPr>
          <p:cNvSpPr/>
          <p:nvPr userDrawn="1"/>
        </p:nvSpPr>
        <p:spPr>
          <a:xfrm>
            <a:off x="0" y="5286700"/>
            <a:ext cx="9144000" cy="1584000"/>
          </a:xfrm>
          <a:prstGeom prst="rect">
            <a:avLst/>
          </a:prstGeom>
          <a:solidFill>
            <a:srgbClr val="373636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 Art Sans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D717F6-8878-BFE4-83A6-A348B6D96D3B}"/>
              </a:ext>
            </a:extLst>
          </p:cNvPr>
          <p:cNvSpPr/>
          <p:nvPr userDrawn="1"/>
        </p:nvSpPr>
        <p:spPr>
          <a:xfrm>
            <a:off x="263696" y="252000"/>
            <a:ext cx="8640000" cy="6354000"/>
          </a:xfrm>
          <a:prstGeom prst="rect">
            <a:avLst/>
          </a:prstGeom>
          <a:solidFill>
            <a:srgbClr val="0F4C8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 Art Sans"/>
              <a:ea typeface="+mn-ea"/>
              <a:cs typeface="+mn-cs"/>
            </a:endParaRPr>
          </a:p>
        </p:txBody>
      </p:sp>
      <p:pic>
        <p:nvPicPr>
          <p:cNvPr id="11" name="Afbeelding 10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374B864D-A1E9-26B7-2EC2-972541198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6" y="252000"/>
            <a:ext cx="1623375" cy="702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58037957-35EA-0E0B-BE15-C7877337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26" y="1632784"/>
            <a:ext cx="8156348" cy="4355916"/>
          </a:xfrm>
        </p:spPr>
        <p:txBody>
          <a:bodyPr anchor="ctr"/>
          <a:lstStyle>
            <a:lvl1pPr algn="r">
              <a:lnSpc>
                <a:spcPts val="68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5897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828800"/>
            <a:ext cx="3579813" cy="226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49437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0C7CEAC-A86F-4E5D-BC11-8A0CE6A9A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6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F83E6BC3-CD50-402B-0BBA-1F9F4D1B9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75162AC-E41C-47F4-83EA-E8D32F001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D24C39-2B0E-95CB-F075-94E14B68C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258" y="4489388"/>
            <a:ext cx="6804000" cy="30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4953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619300"/>
            <a:ext cx="7416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F6A903F-91E6-4885-8910-B06CD0F5F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6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3C585312-98B2-55EC-D347-C169B6DC2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 rot="16200000">
            <a:off x="-985837" y="4264025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2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8307" y="1023512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3465249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D696C-AE55-45B8-B63E-E7883FA6CDB8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C82C926-B1AF-A25A-7E74-E5FE910E9EB8}"/>
              </a:ext>
            </a:extLst>
          </p:cNvPr>
          <p:cNvCxnSpPr>
            <a:cxnSpLocks/>
          </p:cNvCxnSpPr>
          <p:nvPr userDrawn="1"/>
        </p:nvCxnSpPr>
        <p:spPr>
          <a:xfrm flipV="1">
            <a:off x="282633" y="-14455"/>
            <a:ext cx="2318657" cy="124623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F44F564B-6C76-1559-454A-76DD1A140A1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2633" y="165601"/>
            <a:ext cx="8861367" cy="213702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8307" y="1023512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3465249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D696C-AE55-45B8-B63E-E7883FA6CDB8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196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8307" y="1023512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3465249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D696C-AE55-45B8-B63E-E7883FA6CDB8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950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2B4F0D69-26FB-5CE7-78BB-DA5A07D9DE76}"/>
              </a:ext>
            </a:extLst>
          </p:cNvPr>
          <p:cNvSpPr txBox="1">
            <a:spLocks/>
          </p:cNvSpPr>
          <p:nvPr userDrawn="1"/>
        </p:nvSpPr>
        <p:spPr>
          <a:xfrm>
            <a:off x="731519" y="531554"/>
            <a:ext cx="7988531" cy="948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200" b="0" i="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521" y="531554"/>
            <a:ext cx="7980738" cy="948110"/>
          </a:xfrm>
        </p:spPr>
        <p:txBody>
          <a:bodyPr anchor="t" anchorCtr="0"/>
          <a:lstStyle>
            <a:lvl1pPr>
              <a:defRPr sz="3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0189" y="1683556"/>
            <a:ext cx="4082069" cy="4085475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731520" y="1683557"/>
            <a:ext cx="3674225" cy="4085476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6B98A3-F9BE-4E96-A809-F855830925B6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519" y="531554"/>
            <a:ext cx="7988531" cy="948111"/>
          </a:xfrm>
        </p:spPr>
        <p:txBody>
          <a:bodyPr anchor="t" anchorCtr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1520" y="1683556"/>
            <a:ext cx="3840480" cy="4085475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5B0604-915F-4B9C-BE69-F41928EDEB07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3C97993-A57D-300F-4E24-9620914F04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79570" y="1683556"/>
            <a:ext cx="3840480" cy="4085475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520" y="531554"/>
            <a:ext cx="798048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BE" noProof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1520" y="1691694"/>
            <a:ext cx="7980480" cy="401915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BE" noProof="0"/>
              <a:t>KLIK OM DE MODELSTIJLEN TE BEWERKEN</a:t>
            </a:r>
          </a:p>
          <a:p>
            <a:pPr lvl="1"/>
            <a:r>
              <a:rPr lang="nl-BE" noProof="0"/>
              <a:t>Tweede niveau</a:t>
            </a:r>
          </a:p>
          <a:p>
            <a:pPr lvl="2"/>
            <a:r>
              <a:rPr lang="nl-BE" noProof="0"/>
              <a:t>Derde niveau</a:t>
            </a:r>
          </a:p>
          <a:p>
            <a:pPr lvl="3"/>
            <a:r>
              <a:rPr lang="nl-BE" noProof="0"/>
              <a:t>Vierde niveau</a:t>
            </a:r>
          </a:p>
          <a:p>
            <a:pPr lvl="4"/>
            <a:r>
              <a:rPr lang="nl-BE" noProof="0"/>
              <a:t>Vijfde niveau </a:t>
            </a:r>
          </a:p>
          <a:p>
            <a:pPr lvl="4"/>
            <a:endParaRPr lang="nl-BE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E68F39-D3A9-77E8-9F96-1AF761BEA59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5081" y="5991386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8" r:id="rId3"/>
    <p:sldLayoutId id="2147483683" r:id="rId4"/>
    <p:sldLayoutId id="2147483674" r:id="rId5"/>
    <p:sldLayoutId id="2147483686" r:id="rId6"/>
    <p:sldLayoutId id="2147483681" r:id="rId7"/>
    <p:sldLayoutId id="2147483650" r:id="rId8"/>
    <p:sldLayoutId id="2147483652" r:id="rId9"/>
    <p:sldLayoutId id="2147483655" r:id="rId10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2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5513" y="756000"/>
            <a:ext cx="8271163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BE" noProof="0"/>
              <a:t>Klik om de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5513" y="1915200"/>
            <a:ext cx="8275287" cy="41868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80" r:id="rId3"/>
    <p:sldLayoutId id="2147483677" r:id="rId4"/>
    <p:sldLayoutId id="2147483676" r:id="rId5"/>
    <p:sldLayoutId id="2147483691" r:id="rId6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2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8"/>
        </a:buBlip>
        <a:tabLst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1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C4450-8854-0583-5A5C-5C095CAEC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000" dirty="0"/>
              <a:t>Mazelen op kamp – zomer 2024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C1EC7A-2A30-4309-92AA-5BC614994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1800" dirty="0"/>
              <a:t>Team Infectieziektebestrijding en Vaccinatie</a:t>
            </a:r>
          </a:p>
          <a:p>
            <a:r>
              <a:rPr lang="nl-BE" sz="1800" dirty="0"/>
              <a:t>Departement Zorg</a:t>
            </a:r>
          </a:p>
        </p:txBody>
      </p:sp>
    </p:spTree>
    <p:extLst>
      <p:ext uri="{BB962C8B-B14F-4D97-AF65-F5344CB8AC3E}">
        <p14:creationId xmlns:p14="http://schemas.microsoft.com/office/powerpoint/2010/main" val="398264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841A3-AAA0-873B-5A6B-2F9C38DC0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Infobrief, brief verhoogde waakzaamheid, affiche en contactgegevens</a:t>
            </a:r>
            <a:br>
              <a:rPr lang="nl-NL" dirty="0"/>
            </a:b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72B428-3154-A6C2-5231-A25A3BDB11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082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DAAC2-7709-6CFF-B132-17CE2226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Infobrief mazelen</a:t>
            </a:r>
            <a:br>
              <a:rPr lang="nl-BE" dirty="0"/>
            </a:br>
            <a:r>
              <a:rPr lang="nl-BE" dirty="0"/>
              <a:t>(kamp, speelpleinwerking en sportkamp)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DF68690-4140-92B3-28D8-D488D7CC6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1954" y="1479665"/>
            <a:ext cx="3129546" cy="441687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24AFE97-E83F-BCC3-4D1B-5742D7B2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86" y="1483476"/>
            <a:ext cx="3134722" cy="44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0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9CC4D-BA09-29AC-3F6D-BE7A7E79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Brief ‘verhoogde waakzaamheid’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C7B1767-707F-3B8E-8DB8-8D5A7B8150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2360" y="1177802"/>
            <a:ext cx="3315657" cy="469044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81E9741-AF6E-29FF-3488-01AC01288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772" y="1177802"/>
            <a:ext cx="3305710" cy="46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7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93241-856A-A14E-77A4-0FA1082A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Brief ‘verhoogde waakzaamheid’ andere talen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823CDB-088C-2BD4-5B61-6EFDA72429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Brief binnenkort ook beschikbaar in het</a:t>
            </a:r>
          </a:p>
          <a:p>
            <a:pPr lvl="1"/>
            <a:r>
              <a:rPr lang="nl-BE" dirty="0"/>
              <a:t>Frans</a:t>
            </a:r>
          </a:p>
          <a:p>
            <a:pPr lvl="1"/>
            <a:r>
              <a:rPr lang="nl-BE" dirty="0"/>
              <a:t>Engels</a:t>
            </a:r>
          </a:p>
          <a:p>
            <a:pPr lvl="1"/>
            <a:r>
              <a:rPr lang="nl-BE" dirty="0"/>
              <a:t>Arabisch</a:t>
            </a:r>
          </a:p>
          <a:p>
            <a:pPr lvl="1"/>
            <a:r>
              <a:rPr lang="nl-BE" dirty="0"/>
              <a:t>Oekraïens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>
              <a:buNone/>
            </a:pPr>
            <a:endParaRPr lang="nl-BE" dirty="0"/>
          </a:p>
          <a:p>
            <a:r>
              <a:rPr lang="nl-BE" dirty="0"/>
              <a:t>NB: steeds ook brief in het Nederlands meegeven / meesturen (Vlaamse regelgeving, handig voor huisarts </a:t>
            </a:r>
            <a:r>
              <a:rPr lang="nl-BE" dirty="0" err="1"/>
              <a:t>etc</a:t>
            </a:r>
            <a:r>
              <a:rPr lang="nl-BE" dirty="0"/>
              <a:t>…)</a:t>
            </a:r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BD7C341-E872-C926-B77B-79CCA6952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20" y="2008573"/>
            <a:ext cx="2157274" cy="30157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A2AAF9-E7D6-7D9F-CD61-2E2634523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916" y="2190360"/>
            <a:ext cx="1992458" cy="28339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0452DA9-070D-D61E-0741-DFE59B415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951" y="2410282"/>
            <a:ext cx="1862287" cy="261407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9856A85-B275-4D96-F7E9-1D16BCE56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468" y="2621242"/>
            <a:ext cx="1670371" cy="24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B5170-9299-BE94-C8C5-053F11FA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Affiche mazelen (A4)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8B418AE-97D5-DF44-2C73-5DF6BABF71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7475" y="1110464"/>
            <a:ext cx="3956485" cy="5600279"/>
          </a:xfrm>
        </p:spPr>
      </p:pic>
    </p:spTree>
    <p:extLst>
      <p:ext uri="{BB962C8B-B14F-4D97-AF65-F5344CB8AC3E}">
        <p14:creationId xmlns:p14="http://schemas.microsoft.com/office/powerpoint/2010/main" val="3168064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EAB53-1DBE-3947-5AA6-A4BF571F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/>
              <a:t>Onze Contactgegevens : team Infectieziektebestrijding en Vaccinatie -  Departement 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8A9259-2EF3-BA72-C782-7BDD1A6F1D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Tijdens de kantooruren:</a:t>
            </a:r>
          </a:p>
          <a:p>
            <a:pPr lvl="1"/>
            <a:r>
              <a:rPr lang="nl-BE" dirty="0"/>
              <a:t>Regio Noord = provincie Antwerpen: 	</a:t>
            </a:r>
            <a:r>
              <a:rPr lang="nl-BE" b="1" dirty="0"/>
              <a:t>02 553 08 92</a:t>
            </a:r>
          </a:p>
          <a:p>
            <a:pPr marL="288000" lvl="1" indent="0">
              <a:buNone/>
            </a:pPr>
            <a:endParaRPr lang="nl-BE" b="1" dirty="0"/>
          </a:p>
          <a:p>
            <a:pPr lvl="1"/>
            <a:r>
              <a:rPr lang="nl-BE" dirty="0"/>
              <a:t>Regio Oost = provincies Limburg en Vlaams-Brabant + Nederlandstalige kampen in Brussel: 	</a:t>
            </a:r>
            <a:r>
              <a:rPr lang="nl-BE" b="1" dirty="0"/>
              <a:t>02 553 08 93</a:t>
            </a:r>
          </a:p>
          <a:p>
            <a:pPr marL="288000" lvl="1" indent="0">
              <a:buNone/>
            </a:pPr>
            <a:endParaRPr lang="nl-BE" dirty="0"/>
          </a:p>
          <a:p>
            <a:pPr lvl="1"/>
            <a:r>
              <a:rPr lang="nl-BE" dirty="0"/>
              <a:t>Regio West = provincies West- en Oost-Vlaanderen:</a:t>
            </a:r>
          </a:p>
          <a:p>
            <a:pPr marL="288000" lvl="1" indent="0">
              <a:buNone/>
            </a:pPr>
            <a:r>
              <a:rPr lang="nl-BE" b="1" dirty="0"/>
              <a:t>						02 553 08 94</a:t>
            </a:r>
          </a:p>
          <a:p>
            <a:pPr marL="288000" lvl="1" indent="0">
              <a:buNone/>
            </a:pPr>
            <a:endParaRPr lang="nl-BE" dirty="0"/>
          </a:p>
          <a:p>
            <a:r>
              <a:rPr lang="nl-BE" dirty="0"/>
              <a:t>Buiten de kantooruren (‘s avonds, weekend- en feestdagen) of vanuit het buitenland:				</a:t>
            </a:r>
            <a:r>
              <a:rPr lang="nl-BE" b="1" dirty="0">
                <a:solidFill>
                  <a:schemeClr val="bg1">
                    <a:lumMod val="50000"/>
                  </a:schemeClr>
                </a:solidFill>
              </a:rPr>
              <a:t>+32 2 512 93 89</a:t>
            </a:r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1138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4F396-94E0-0C45-1C28-C1F77593AF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Vragen?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DAB538-CC49-478C-72A7-C2B86771F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307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4D637F-2071-996F-E027-F581B9C4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82" y="1313188"/>
            <a:ext cx="8156348" cy="4355916"/>
          </a:xfrm>
        </p:spPr>
        <p:txBody>
          <a:bodyPr/>
          <a:lstStyle/>
          <a:p>
            <a:pPr algn="ctr"/>
            <a:r>
              <a:rPr lang="nl-BE" dirty="0"/>
              <a:t>Dank voor uw aandacht en voor de samenwerking!</a:t>
            </a:r>
          </a:p>
        </p:txBody>
      </p:sp>
    </p:spTree>
    <p:extLst>
      <p:ext uri="{BB962C8B-B14F-4D97-AF65-F5344CB8AC3E}">
        <p14:creationId xmlns:p14="http://schemas.microsoft.com/office/powerpoint/2010/main" val="327639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A7F07AF-82C4-E374-7186-2779C884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247A3F-36FB-A370-CCAB-DC11F9C2AC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Mazelen op kamp: waarom, wie, wat, wat te doen en wie doet wat?</a:t>
            </a:r>
          </a:p>
          <a:p>
            <a:pPr lvl="1"/>
            <a:r>
              <a:rPr lang="nl-BE" dirty="0"/>
              <a:t>Waarom aandacht voor mazelen?</a:t>
            </a:r>
          </a:p>
          <a:p>
            <a:pPr lvl="1"/>
            <a:r>
              <a:rPr lang="nl-BE" dirty="0"/>
              <a:t>Wie loopt risico op mazelen?</a:t>
            </a:r>
          </a:p>
          <a:p>
            <a:pPr lvl="1"/>
            <a:r>
              <a:rPr lang="nl-BE" dirty="0"/>
              <a:t>Wat zijn mazelen?</a:t>
            </a:r>
          </a:p>
          <a:p>
            <a:pPr lvl="1"/>
            <a:r>
              <a:rPr lang="nl-BE" dirty="0"/>
              <a:t>Wat te doen bij vermoeden mazelen op kamp?</a:t>
            </a:r>
          </a:p>
          <a:p>
            <a:pPr lvl="1"/>
            <a:r>
              <a:rPr lang="nl-BE" dirty="0"/>
              <a:t>Wie doet wat?</a:t>
            </a:r>
          </a:p>
          <a:p>
            <a:pPr lvl="1"/>
            <a:r>
              <a:rPr lang="nl-BE" dirty="0"/>
              <a:t>Wat kan je doen vóór aanvang van het kamp?</a:t>
            </a:r>
          </a:p>
          <a:p>
            <a:r>
              <a:rPr lang="nl-BE" dirty="0"/>
              <a:t>Infobrief, brief verhoogde waakzaamheid, affiche mazelen en onze contactgegevens</a:t>
            </a:r>
          </a:p>
          <a:p>
            <a:r>
              <a:rPr lang="nl-BE" dirty="0"/>
              <a:t>Vragen?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750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780F3-74CB-EE94-EC03-327EB2E5B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Mazelen op kamp: waarom, wie, wat, wat doen en wie doet wat?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020B7C-B9BC-929B-BF2C-5F00616BFA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640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7D147-B2F5-A398-AEDC-D9E56467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aandacht voor mazelen?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25776C-5650-1B06-CB00-177629F68A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Eén van de meest besmettelijke infectieziekten die er bestaat</a:t>
            </a:r>
          </a:p>
          <a:p>
            <a:pPr>
              <a:buNone/>
            </a:pPr>
            <a:r>
              <a:rPr lang="nl-NL" dirty="0"/>
              <a:t>	</a:t>
            </a:r>
            <a:endParaRPr lang="nl-BE" dirty="0"/>
          </a:p>
          <a:p>
            <a:r>
              <a:rPr lang="nl-BE" dirty="0"/>
              <a:t>Geen ‘onschuldige’ infectieziekte</a:t>
            </a:r>
          </a:p>
          <a:p>
            <a:pPr lvl="1"/>
            <a:r>
              <a:rPr lang="nl-BE" dirty="0"/>
              <a:t>Tijdelijke onderdrukking immuniteit</a:t>
            </a:r>
          </a:p>
          <a:p>
            <a:pPr lvl="1"/>
            <a:r>
              <a:rPr lang="nl-BE" dirty="0"/>
              <a:t>Risico op complicaties: Oorontsteking </a:t>
            </a:r>
            <a:r>
              <a:rPr lang="nl-BE" i="1" dirty="0"/>
              <a:t>(otitis media), </a:t>
            </a:r>
            <a:r>
              <a:rPr lang="nl-BE" dirty="0"/>
              <a:t>Longontsteking </a:t>
            </a:r>
            <a:r>
              <a:rPr lang="nl-BE" i="1" dirty="0"/>
              <a:t>(pneumonie), </a:t>
            </a:r>
            <a:r>
              <a:rPr lang="nl-BE" dirty="0"/>
              <a:t>Hersenontsteking </a:t>
            </a:r>
            <a:r>
              <a:rPr lang="nl-BE" i="1" dirty="0"/>
              <a:t>(encefalitis)…</a:t>
            </a:r>
          </a:p>
          <a:p>
            <a:pPr lvl="1"/>
            <a:r>
              <a:rPr lang="nl-BE" dirty="0"/>
              <a:t>Sterfte : ong. 1 op 10.000 gevallen</a:t>
            </a:r>
          </a:p>
          <a:p>
            <a:pPr lvl="1"/>
            <a:endParaRPr lang="nl-BE" dirty="0"/>
          </a:p>
          <a:p>
            <a:r>
              <a:rPr lang="nl-BE" dirty="0"/>
              <a:t>Onmiddellijke maatregelen zijn nodig om verdere verspreiding tegen te gaan</a:t>
            </a:r>
          </a:p>
          <a:p>
            <a:endParaRPr lang="nl-BE" dirty="0"/>
          </a:p>
          <a:p>
            <a:r>
              <a:rPr lang="nl-BE" dirty="0"/>
              <a:t>In opmars in België en EU sedert voorjaar 2024 </a:t>
            </a:r>
            <a:r>
              <a:rPr lang="nl-BE" sz="2000" dirty="0"/>
              <a:t>(sterke stijging in juni)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249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A313E-28A0-8A0E-801C-E012D962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loopt risico op mazelen?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118FD8-D2C9-DA20-0713-CF0E69D663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Vroeger een ‘kinderziekte’</a:t>
            </a:r>
          </a:p>
          <a:p>
            <a:pPr lvl="1"/>
            <a:r>
              <a:rPr lang="nl-BE" dirty="0"/>
              <a:t>Meeste mensen geboren vóór 1970 hebben mazelen doorgemaakt en zijn dus ‘op natuurlijke wijze’ geïmmuniseerd</a:t>
            </a:r>
          </a:p>
          <a:p>
            <a:pPr>
              <a:buNone/>
            </a:pPr>
            <a:endParaRPr lang="nl-BE" sz="1100" dirty="0"/>
          </a:p>
          <a:p>
            <a:r>
              <a:rPr lang="nl-BE" dirty="0"/>
              <a:t>Start (systematische) vaccinatie </a:t>
            </a:r>
          </a:p>
          <a:p>
            <a:pPr lvl="1"/>
            <a:r>
              <a:rPr lang="nl-NL" dirty="0"/>
              <a:t>Sinds 1985 (één dosis) en sinds 1995 (twee dosissen)</a:t>
            </a:r>
          </a:p>
          <a:p>
            <a:pPr lvl="1"/>
            <a:r>
              <a:rPr lang="nl-BE" dirty="0"/>
              <a:t>Huidig basisvaccinatieschema:</a:t>
            </a:r>
          </a:p>
          <a:p>
            <a:pPr lvl="2"/>
            <a:r>
              <a:rPr lang="nl-BE" dirty="0"/>
              <a:t>1</a:t>
            </a:r>
            <a:r>
              <a:rPr lang="nl-BE" baseline="30000" dirty="0"/>
              <a:t>ste</a:t>
            </a:r>
            <a:r>
              <a:rPr lang="nl-BE" dirty="0"/>
              <a:t> dosis op leeftijd van één jaar</a:t>
            </a:r>
          </a:p>
          <a:p>
            <a:pPr lvl="2"/>
            <a:r>
              <a:rPr lang="nl-BE" dirty="0"/>
              <a:t>2</a:t>
            </a:r>
            <a:r>
              <a:rPr lang="nl-BE" baseline="30000" dirty="0"/>
              <a:t>e</a:t>
            </a:r>
            <a:r>
              <a:rPr lang="nl-BE" dirty="0"/>
              <a:t> dosis op leeftijd van 9 jaar (4</a:t>
            </a:r>
            <a:r>
              <a:rPr lang="nl-BE" baseline="30000" dirty="0"/>
              <a:t>e</a:t>
            </a:r>
            <a:r>
              <a:rPr lang="nl-BE" dirty="0"/>
              <a:t> leerjaar)</a:t>
            </a:r>
          </a:p>
          <a:p>
            <a:pPr>
              <a:buNone/>
            </a:pPr>
            <a:endParaRPr lang="nl-BE" sz="1000" dirty="0"/>
          </a:p>
          <a:p>
            <a:r>
              <a:rPr lang="nl-BE" dirty="0"/>
              <a:t>Wie loopt het meeste risico op mazelen?</a:t>
            </a:r>
          </a:p>
          <a:p>
            <a:pPr lvl="1"/>
            <a:r>
              <a:rPr lang="nl-BE" dirty="0"/>
              <a:t>Niet gevaccineerde personen</a:t>
            </a:r>
          </a:p>
          <a:p>
            <a:pPr lvl="1"/>
            <a:r>
              <a:rPr lang="nl-BE" dirty="0"/>
              <a:t>Kinderen &lt; 1 jaar (niet gevaccineerd)</a:t>
            </a:r>
          </a:p>
          <a:p>
            <a:pPr lvl="1"/>
            <a:r>
              <a:rPr lang="nl-BE" dirty="0"/>
              <a:t>Volwassenen geboren na 1970 en vóór 1999</a:t>
            </a:r>
          </a:p>
          <a:p>
            <a:pPr marL="288000" lvl="1" indent="0">
              <a:buNone/>
            </a:pPr>
            <a:r>
              <a:rPr lang="nl-NL" dirty="0"/>
              <a:t>NB: Kinderen 1 tot 9 jaar: slechts 1 x gevaccineerd  </a:t>
            </a:r>
          </a:p>
          <a:p>
            <a:pPr marL="2880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960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CE9E6-5E78-1225-13AA-D46606E1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zijn mazelen?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8276E5-2569-0540-46CD-684654E077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Overdracht mazelen virus door contact met een met mazelen besmet persoon - </a:t>
            </a:r>
            <a:r>
              <a:rPr lang="nl-NL" dirty="0"/>
              <a:t>voornamelijk door hoesten, praten en niezen</a:t>
            </a:r>
          </a:p>
          <a:p>
            <a:pPr>
              <a:buNone/>
            </a:pPr>
            <a:endParaRPr lang="nl-NL" dirty="0"/>
          </a:p>
          <a:p>
            <a:r>
              <a:rPr lang="nl-NL" dirty="0"/>
              <a:t>Symptomen: </a:t>
            </a:r>
          </a:p>
          <a:p>
            <a:pPr lvl="1"/>
            <a:r>
              <a:rPr lang="nl-NL" dirty="0"/>
              <a:t>Start: 7 tot 21 dagen na contact (gemiddeld 10 tot 12 dagen)</a:t>
            </a:r>
          </a:p>
          <a:p>
            <a:pPr lvl="1"/>
            <a:r>
              <a:rPr lang="nl-NL" dirty="0"/>
              <a:t>Begin: algemeen ziek zijn en koorts, neusloop, hoesten, </a:t>
            </a:r>
          </a:p>
          <a:p>
            <a:pPr marL="288000" lvl="1" indent="0">
              <a:buNone/>
            </a:pPr>
            <a:r>
              <a:rPr lang="nl-NL" dirty="0"/>
              <a:t>	rode / gezwollen / waterige ogen</a:t>
            </a:r>
          </a:p>
          <a:p>
            <a:pPr lvl="1"/>
            <a:r>
              <a:rPr lang="nl-NL" dirty="0"/>
              <a:t>Na enkele dagen: verschijnen huiduitslag, die start achter de oren en in het gezicht. Daarna verspreiding over het hele lichaam. 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5D4293-F57C-777B-7B4F-01487B680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178" y="4687623"/>
            <a:ext cx="2947387" cy="196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D16BF-0FBD-9D9C-2BCF-F3C227B1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te doen bij vermoeden mazelen op kamp?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42E793-D562-66B0-060C-3FAB84D52D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Zet het kind apart van de groep en verwittig de ouders</a:t>
            </a:r>
          </a:p>
          <a:p>
            <a:pPr lvl="1"/>
            <a:r>
              <a:rPr lang="nl-BE" dirty="0"/>
              <a:t>NB: Mazelen is besmettelijk 4 dagen vóór het verschijnen van de vlekjes tot 4 dagen erna. </a:t>
            </a:r>
          </a:p>
          <a:p>
            <a:endParaRPr lang="nl-BE" dirty="0"/>
          </a:p>
          <a:p>
            <a:r>
              <a:rPr lang="nl-BE" dirty="0"/>
              <a:t>Contacteer een arts ter plaatse zodat die het kind kan onderzoeken en testen op mazelen</a:t>
            </a:r>
          </a:p>
          <a:p>
            <a:pPr lvl="1"/>
            <a:r>
              <a:rPr lang="nl-BE" dirty="0"/>
              <a:t>NB: ga NIET met het kind in de wachtzaal van een arts of ziekenhuis zitten!</a:t>
            </a:r>
          </a:p>
          <a:p>
            <a:pPr lvl="1"/>
            <a:r>
              <a:rPr lang="nl-BE" dirty="0"/>
              <a:t>NB:  resultaat test pas gekend na min. 1 dag tot een paar dagen 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Als arts mazelen bevestigt of vermoedt</a:t>
            </a:r>
          </a:p>
          <a:p>
            <a:pPr lvl="1"/>
            <a:r>
              <a:rPr lang="nl-BE" dirty="0"/>
              <a:t>Arts meldt mazelen aan lokale gezondheidsautoriteiten </a:t>
            </a:r>
          </a:p>
          <a:p>
            <a:pPr lvl="1"/>
            <a:r>
              <a:rPr lang="nl-BE" dirty="0"/>
              <a:t>Neem zelf contact op met team </a:t>
            </a:r>
            <a:r>
              <a:rPr lang="nl-BE" dirty="0" err="1"/>
              <a:t>infectieziektebestrijding</a:t>
            </a:r>
            <a:r>
              <a:rPr lang="nl-BE" dirty="0"/>
              <a:t> </a:t>
            </a:r>
            <a:r>
              <a:rPr lang="nl-BE" dirty="0" err="1"/>
              <a:t>DZorg</a:t>
            </a:r>
            <a:endParaRPr lang="nl-BE" dirty="0"/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331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9C54F-3163-0818-9E09-E35E881F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doet wat?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8C1D33-558C-F869-FF4B-C58CBFE5AF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Acties t.a.v. mazelen geval ter plaatse = bevoegdheid arts(en) ter plaatse + lokale gezondheidsautoriteiten</a:t>
            </a:r>
          </a:p>
          <a:p>
            <a:pPr>
              <a:buNone/>
            </a:pPr>
            <a:endParaRPr lang="nl-BE" sz="1000" dirty="0"/>
          </a:p>
          <a:p>
            <a:r>
              <a:rPr lang="nl-BE" dirty="0"/>
              <a:t>Team </a:t>
            </a:r>
            <a:r>
              <a:rPr lang="nl-BE" dirty="0" err="1"/>
              <a:t>infectieziektebestrijding</a:t>
            </a:r>
            <a:r>
              <a:rPr lang="nl-BE" dirty="0"/>
              <a:t> en vaccinatie van Departement Zorg</a:t>
            </a:r>
          </a:p>
          <a:p>
            <a:pPr lvl="1"/>
            <a:r>
              <a:rPr lang="nl-BE" dirty="0"/>
              <a:t>In kaart brengen van de contacten rond (vermoedelijk) mazelen geval op kamp</a:t>
            </a:r>
          </a:p>
          <a:p>
            <a:pPr lvl="1"/>
            <a:r>
              <a:rPr lang="nl-BE" dirty="0"/>
              <a:t>Uitleg en advies geven aan kampleiding</a:t>
            </a:r>
          </a:p>
          <a:p>
            <a:pPr lvl="1"/>
            <a:r>
              <a:rPr lang="nl-BE" dirty="0"/>
              <a:t>Brief ‘verhoogde waakzaamheid mazelen na contact op kamp’ doorsturen naar verantwoordelijke van het kamp</a:t>
            </a:r>
          </a:p>
          <a:p>
            <a:pPr lvl="1"/>
            <a:r>
              <a:rPr lang="nl-BE" dirty="0"/>
              <a:t>Beschikbaar blijven voor vragen (van ouders…)</a:t>
            </a:r>
          </a:p>
          <a:p>
            <a:pPr lvl="1"/>
            <a:endParaRPr lang="nl-BE" sz="1000" dirty="0"/>
          </a:p>
          <a:p>
            <a:r>
              <a:rPr lang="nl-BE" dirty="0"/>
              <a:t>Kampleiding: </a:t>
            </a:r>
            <a:r>
              <a:rPr lang="nl-NL" dirty="0"/>
              <a:t>Brief ‘verhoogde waakzaamheid mazelen na contact op kamp’ doorsturen naar alle (ouders van) kinderen en begeleiders die contact hadden met het mazelen geval op kamp</a:t>
            </a: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367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5E19A-BD3E-A8EA-AE64-C8EA728F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kan je doen vóór aanvang van het kamp?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23B178-5491-3337-FDF6-4B786C5EBD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Aanmanen aan ouders / begeleiders om vaccinatiestatus van het kind te controleren en – zo nodig – in orde te brengen</a:t>
            </a:r>
          </a:p>
          <a:p>
            <a:endParaRPr lang="nl-BE" dirty="0"/>
          </a:p>
          <a:p>
            <a:r>
              <a:rPr lang="nl-BE" dirty="0"/>
              <a:t>De volledige kampleiding vragen om waakzaam te zijn voor mazelen en hen de weg wijzen naar de beschikbare tools (infobrief, affiche…) </a:t>
            </a:r>
          </a:p>
          <a:p>
            <a:endParaRPr lang="nl-BE" dirty="0"/>
          </a:p>
          <a:p>
            <a:r>
              <a:rPr lang="nl-BE" dirty="0"/>
              <a:t>Beschikken over een volledige lijst met de contactgegevens (naam / voornaam, adres, tel en/of GSM, email) van alle ouders van de kinderen en begeleiders op kamp</a:t>
            </a:r>
          </a:p>
          <a:p>
            <a:endParaRPr lang="nl-BE" dirty="0"/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768015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Departement Zorg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E7037ED2-9461-4453-BF50-474FEC5A0FC0}" vid="{87327FE4-434E-4A75-9635-B883A98EE409}"/>
    </a:ext>
  </a:extLst>
</a:theme>
</file>

<file path=ppt/theme/theme2.xml><?xml version="1.0" encoding="utf-8"?>
<a:theme xmlns:a="http://schemas.openxmlformats.org/drawingml/2006/main" name="Presentatie_Departement Zorg_kleurvlakken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E7037ED2-9461-4453-BF50-474FEC5A0FC0}" vid="{DDA2598A-156C-49CC-9C3A-1B32BB431D0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B9B41B8761084AB3B70879DC7C8FDF" ma:contentTypeVersion="8" ma:contentTypeDescription="Een nieuw document maken." ma:contentTypeScope="" ma:versionID="27c31a14d4e1b654ee64b9b8b42d234a">
  <xsd:schema xmlns:xsd="http://www.w3.org/2001/XMLSchema" xmlns:xs="http://www.w3.org/2001/XMLSchema" xmlns:p="http://schemas.microsoft.com/office/2006/metadata/properties" xmlns:ns2="2791c5bf-5009-4d1b-a0af-dc99fe4afda5" xmlns:ns3="e09d4f51-4e59-4183-b1de-c7a4d8fe77ea" targetNamespace="http://schemas.microsoft.com/office/2006/metadata/properties" ma:root="true" ma:fieldsID="4b162fee817eb1f35572e2961dec376e" ns2:_="" ns3:_="">
    <xsd:import namespace="2791c5bf-5009-4d1b-a0af-dc99fe4afda5"/>
    <xsd:import namespace="e09d4f51-4e59-4183-b1de-c7a4d8fe77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1c5bf-5009-4d1b-a0af-dc99fe4afd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d4f51-4e59-4183-b1de-c7a4d8fe7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2DD036-90B0-42FF-BD4F-9784087431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C3AAEB-41BD-4625-B8A5-E997B66E9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1c5bf-5009-4d1b-a0af-dc99fe4afda5"/>
    <ds:schemaRef ds:uri="e09d4f51-4e59-4183-b1de-c7a4d8fe77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DF51BD-931C-487D-A907-A4A17478AF8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a9ec0f0-7796-43d0-ac1f-4c8c46ee0bd1"/>
    <ds:schemaRef ds:uri="http://purl.org/dc/elements/1.1/"/>
    <ds:schemaRef ds:uri="5a0a5606-d206-4ac4-bfea-ba4965f46710"/>
    <ds:schemaRef ds:uri="9086623e-a14f-4b3e-8ce0-f5529cec688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ZORG_presentatie_standaardbeeld</Template>
  <TotalTime>266</TotalTime>
  <Words>826</Words>
  <Application>Microsoft Office PowerPoint</Application>
  <PresentationFormat>Diavoorstelling 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FlandersArtSans-Regular</vt:lpstr>
      <vt:lpstr>Flanders Art Sans</vt:lpstr>
      <vt:lpstr>Calibri</vt:lpstr>
      <vt:lpstr>FlandersArtSerif-Regular</vt:lpstr>
      <vt:lpstr>Presentatie_Departement Zorg</vt:lpstr>
      <vt:lpstr>Presentatie_Departement Zorg_kleurvlakken</vt:lpstr>
      <vt:lpstr>Mazelen op kamp – zomer 2024</vt:lpstr>
      <vt:lpstr>Inhoud</vt:lpstr>
      <vt:lpstr>Mazelen op kamp: waarom, wie, wat, wat doen en wie doet wat?</vt:lpstr>
      <vt:lpstr>Waarom aandacht voor mazelen?</vt:lpstr>
      <vt:lpstr>Wie loopt risico op mazelen?</vt:lpstr>
      <vt:lpstr>Wat zijn mazelen? </vt:lpstr>
      <vt:lpstr>Wat te doen bij vermoeden mazelen op kamp?</vt:lpstr>
      <vt:lpstr>Wie doet wat?</vt:lpstr>
      <vt:lpstr>Wat kan je doen vóór aanvang van het kamp?</vt:lpstr>
      <vt:lpstr>Infobrief, brief verhoogde waakzaamheid, affiche en contactgegevens </vt:lpstr>
      <vt:lpstr>Infobrief mazelen (kamp, speelpleinwerking en sportkamp)</vt:lpstr>
      <vt:lpstr>Brief ‘verhoogde waakzaamheid’</vt:lpstr>
      <vt:lpstr>Brief ‘verhoogde waakzaamheid’ andere talen</vt:lpstr>
      <vt:lpstr>Affiche mazelen (A4)</vt:lpstr>
      <vt:lpstr>Onze Contactgegevens : team Infectieziektebestrijding en Vaccinatie -  Departement Zorg</vt:lpstr>
      <vt:lpstr>Vragen?</vt:lpstr>
      <vt:lpstr>Dank voor uw aandacht en voor de samenwerking!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Egmond Kathia</dc:creator>
  <cp:lastModifiedBy>van Egmond Kathia</cp:lastModifiedBy>
  <cp:revision>12</cp:revision>
  <dcterms:created xsi:type="dcterms:W3CDTF">2024-07-03T14:25:59Z</dcterms:created>
  <dcterms:modified xsi:type="dcterms:W3CDTF">2024-07-04T11:49:08Z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0x01010075B9B41B8761084AB3B70879DC7C8FDF</vt:lpwstr>
  </property>
  <property fmtid="{D5CDD505-2E9C-101B-9397-08002B2CF9AE}" pid="3" name="MediaServiceImageTags">
    <vt:lpwstr/>
  </property>
</Properties>
</file>