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258" r:id="rId6"/>
    <p:sldId id="318" r:id="rId7"/>
    <p:sldId id="259" r:id="rId8"/>
    <p:sldId id="316" r:id="rId9"/>
    <p:sldId id="364" r:id="rId10"/>
    <p:sldId id="261" r:id="rId11"/>
    <p:sldId id="262" r:id="rId12"/>
    <p:sldId id="266" r:id="rId13"/>
    <p:sldId id="270" r:id="rId14"/>
    <p:sldId id="268" r:id="rId15"/>
    <p:sldId id="317" r:id="rId16"/>
    <p:sldId id="273" r:id="rId17"/>
    <p:sldId id="274" r:id="rId18"/>
    <p:sldId id="276" r:id="rId19"/>
    <p:sldId id="277" r:id="rId20"/>
    <p:sldId id="308" r:id="rId21"/>
    <p:sldId id="279" r:id="rId22"/>
    <p:sldId id="280" r:id="rId23"/>
    <p:sldId id="320" r:id="rId24"/>
    <p:sldId id="281" r:id="rId25"/>
    <p:sldId id="307" r:id="rId26"/>
    <p:sldId id="321" r:id="rId27"/>
    <p:sldId id="282" r:id="rId28"/>
    <p:sldId id="283" r:id="rId29"/>
    <p:sldId id="352" r:id="rId30"/>
    <p:sldId id="353" r:id="rId31"/>
    <p:sldId id="350" r:id="rId32"/>
    <p:sldId id="349" r:id="rId33"/>
    <p:sldId id="354" r:id="rId34"/>
    <p:sldId id="289" r:id="rId35"/>
    <p:sldId id="324" r:id="rId36"/>
    <p:sldId id="355" r:id="rId37"/>
    <p:sldId id="326" r:id="rId38"/>
    <p:sldId id="328" r:id="rId39"/>
    <p:sldId id="356" r:id="rId40"/>
    <p:sldId id="330" r:id="rId41"/>
    <p:sldId id="284" r:id="rId42"/>
    <p:sldId id="357" r:id="rId43"/>
    <p:sldId id="331" r:id="rId44"/>
    <p:sldId id="359" r:id="rId45"/>
    <p:sldId id="360" r:id="rId46"/>
    <p:sldId id="333" r:id="rId47"/>
    <p:sldId id="285" r:id="rId48"/>
    <p:sldId id="361" r:id="rId49"/>
    <p:sldId id="290" r:id="rId50"/>
    <p:sldId id="334" r:id="rId51"/>
    <p:sldId id="362" r:id="rId52"/>
    <p:sldId id="335" r:id="rId53"/>
    <p:sldId id="293" r:id="rId54"/>
    <p:sldId id="294" r:id="rId55"/>
    <p:sldId id="346" r:id="rId56"/>
    <p:sldId id="295" r:id="rId57"/>
    <p:sldId id="296" r:id="rId58"/>
    <p:sldId id="297" r:id="rId59"/>
    <p:sldId id="298" r:id="rId60"/>
    <p:sldId id="299" r:id="rId61"/>
    <p:sldId id="300" r:id="rId62"/>
    <p:sldId id="302" r:id="rId63"/>
    <p:sldId id="303" r:id="rId64"/>
    <p:sldId id="347" r:id="rId65"/>
    <p:sldId id="301" r:id="rId66"/>
    <p:sldId id="305" r:id="rId67"/>
    <p:sldId id="304" r:id="rId68"/>
    <p:sldId id="306" r:id="rId69"/>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B37A9-03C3-461A-AD8E-46CB3278B6AD}" v="25" dt="2023-01-24T09:17:33.1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61340" autoAdjust="0"/>
  </p:normalViewPr>
  <p:slideViewPr>
    <p:cSldViewPr snapToGrid="0">
      <p:cViewPr varScale="1">
        <p:scale>
          <a:sx n="70" d="100"/>
          <a:sy n="70" d="100"/>
        </p:scale>
        <p:origin x="11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14/02/2023</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a:t>
            </a:fld>
            <a:endParaRPr lang="nl-BE"/>
          </a:p>
        </p:txBody>
      </p:sp>
    </p:spTree>
    <p:extLst>
      <p:ext uri="{BB962C8B-B14F-4D97-AF65-F5344CB8AC3E}">
        <p14:creationId xmlns:p14="http://schemas.microsoft.com/office/powerpoint/2010/main" val="4787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11</a:t>
            </a:fld>
            <a:endParaRPr lang="nl-BE"/>
          </a:p>
        </p:txBody>
      </p:sp>
    </p:spTree>
    <p:extLst>
      <p:ext uri="{BB962C8B-B14F-4D97-AF65-F5344CB8AC3E}">
        <p14:creationId xmlns:p14="http://schemas.microsoft.com/office/powerpoint/2010/main" val="306285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12</a:t>
            </a:fld>
            <a:endParaRPr lang="nl-BE"/>
          </a:p>
        </p:txBody>
      </p:sp>
    </p:spTree>
    <p:extLst>
      <p:ext uri="{BB962C8B-B14F-4D97-AF65-F5344CB8AC3E}">
        <p14:creationId xmlns:p14="http://schemas.microsoft.com/office/powerpoint/2010/main" val="203312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gebeurt niet alleen bij anderen, ook bij jou</a:t>
            </a:r>
          </a:p>
          <a:p>
            <a:r>
              <a:rPr lang="nl-BE" dirty="0"/>
              <a:t>Gebeurt wel af en toe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dirty="0">
                <a:effectLst/>
                <a:latin typeface="Trebuchet MS" panose="020B0603020202020204" pitchFamily="34" charset="0"/>
                <a:ea typeface="Calibri" panose="020F0502020204030204" pitchFamily="34" charset="0"/>
                <a:cs typeface="Times New Roman" panose="02020603050405020304" pitchFamily="18" charset="0"/>
              </a:rPr>
            </a:br>
            <a:r>
              <a:rPr lang="nl-BE" sz="1200" dirty="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dirty="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dirty="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dirty="0"/>
          </a:p>
          <a:p>
            <a:r>
              <a:rPr lang="nl-BE"/>
              <a:t>Opgelet – wisselen van scherm want filmpje opent op het internet !</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93085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a:t>
            </a:r>
          </a:p>
          <a:p>
            <a:pPr marL="171450" indent="-171450">
              <a:buFontTx/>
              <a:buChar char="-"/>
            </a:pPr>
            <a:r>
              <a:rPr lang="nl-BE" b="1" dirty="0"/>
              <a:t>de deelnemers herkennen de belangrijkste pictogrammen </a:t>
            </a:r>
          </a:p>
          <a:p>
            <a:pPr marL="171450" indent="-171450">
              <a:buFontTx/>
              <a:buChar char="-"/>
            </a:pPr>
            <a:endParaRPr lang="nl-BE" b="1" dirty="0"/>
          </a:p>
          <a:p>
            <a:pPr marL="171450" indent="-171450">
              <a:buFontTx/>
              <a:buChar char="-"/>
            </a:pPr>
            <a:endParaRPr lang="nl-BE" b="1" dirty="0"/>
          </a:p>
          <a:p>
            <a:pPr marL="0" indent="0">
              <a:buFontTx/>
              <a:buNone/>
            </a:pPr>
            <a:r>
              <a:rPr lang="nl-BE" b="0" i="0" dirty="0"/>
              <a:t>Je verdeeld de groep in kleinere groepjes en heeft hen elk de 20 pictogrammen zonder ‘uitleg’</a:t>
            </a:r>
          </a:p>
          <a:p>
            <a:pPr marL="0" indent="0">
              <a:buFontTx/>
              <a:buNone/>
            </a:pPr>
            <a:r>
              <a:rPr lang="nl-BE" b="0" i="0" dirty="0"/>
              <a:t>Lees een verhaal voor of verzin zelf een verhaal waarin een aantal termen zitten die ook een pictogram hebben. </a:t>
            </a:r>
            <a:br>
              <a:rPr lang="nl-BE" b="0" i="0" dirty="0"/>
            </a:br>
            <a:r>
              <a:rPr lang="nl-BE" b="0" i="0" dirty="0"/>
              <a:t>Laat de groepen de pictogrammen die ze denken te horen in de juiste volgorde leggen</a:t>
            </a:r>
          </a:p>
          <a:p>
            <a:pPr marL="0" indent="0">
              <a:buFontTx/>
              <a:buNone/>
            </a:pPr>
            <a:r>
              <a:rPr lang="nl-BE" b="0" i="0" dirty="0"/>
              <a:t>Je kan in verschillende rondes werken waarbij je aangeeft of een groep alles juist heeft, of er fouten zijn (bv hoeveel fouten heeft een groep, zonder ze aan te duiden…)</a:t>
            </a:r>
          </a:p>
          <a:p>
            <a:pPr marL="0" indent="0">
              <a:buFontTx/>
              <a:buNone/>
            </a:pPr>
            <a:endParaRPr lang="nl-BE" b="0" i="0" dirty="0"/>
          </a:p>
          <a:p>
            <a:pPr marL="0" indent="0">
              <a:buFontTx/>
              <a:buNone/>
            </a:pPr>
            <a:r>
              <a:rPr lang="nl-BE" b="0" i="0" dirty="0"/>
              <a:t>Wat kan je hier zeggen?</a:t>
            </a:r>
            <a:br>
              <a:rPr lang="nl-BE" b="0" i="0" dirty="0"/>
            </a:br>
            <a:r>
              <a:rPr lang="nl-BE" b="0" i="0" dirty="0"/>
              <a:t>Je komt heel wat pictogrammen tegen – maar waar gebruiken we ze allemaal voor </a:t>
            </a:r>
          </a:p>
          <a:p>
            <a:pPr marL="0" indent="0">
              <a:buFontTx/>
              <a:buNone/>
            </a:pPr>
            <a:endParaRPr lang="nl-BE" b="0" i="0" dirty="0"/>
          </a:p>
          <a:p>
            <a:pPr marL="0" indent="0">
              <a:buFontTx/>
              <a:buNone/>
            </a:pPr>
            <a:r>
              <a:rPr lang="nl-BE" b="0" i="0" dirty="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16</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de verhalen uit aan de deelnemers en laat ze 2minuten op voorhand lezen.</a:t>
            </a:r>
          </a:p>
          <a:p>
            <a:r>
              <a:rPr lang="nl-NL" dirty="0"/>
              <a:t>Vanaf dat het verhaal wordt verteld steken de deelnemers de pictogrammen in </a:t>
            </a:r>
            <a:r>
              <a:rPr lang="nl-NL" dirty="0" err="1"/>
              <a:t>sneltempo</a:t>
            </a:r>
            <a:r>
              <a:rPr lang="nl-NL" dirty="0"/>
              <a:t> naar omhoog.</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70666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Bespreek de afzonderlijke pictogrammen, met focus op volgende zaken:</a:t>
            </a:r>
          </a:p>
          <a:p>
            <a:endParaRPr lang="nl-BE" b="1" i="0" dirty="0"/>
          </a:p>
          <a:p>
            <a:pPr marL="171450" indent="-171450">
              <a:buFontTx/>
              <a:buChar char="-"/>
            </a:pPr>
            <a:r>
              <a:rPr lang="nl-BE" b="0" i="0" dirty="0"/>
              <a:t>Groen wil zeggen – dit is ‘goed’, doe je best, is de juiste richting </a:t>
            </a:r>
          </a:p>
          <a:p>
            <a:pPr marL="171450" indent="-171450">
              <a:buFontTx/>
              <a:buChar char="-"/>
            </a:pPr>
            <a:r>
              <a:rPr lang="nl-BE" b="0" i="0" dirty="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dirty="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dirty="0">
                <a:solidFill>
                  <a:srgbClr val="514D4C"/>
                </a:solidFill>
                <a:effectLst/>
                <a:latin typeface="Open Sans" panose="020B0606030504020204" pitchFamily="34" charset="0"/>
              </a:rPr>
              <a:t>Conclusie: er zijn dus heel veel pictogrammen die wijzen op de ‘uitgang’. Volg altijd zulke pictogrammen naar buiten.</a:t>
            </a:r>
          </a:p>
          <a:p>
            <a:br>
              <a:rPr lang="nl-BE" dirty="0"/>
            </a:br>
            <a:endParaRPr lang="nl-BE" b="0" i="0" dirty="0"/>
          </a:p>
          <a:p>
            <a:pPr marL="171450" indent="-171450">
              <a:buFontTx/>
              <a:buChar char="-"/>
            </a:pPr>
            <a:endParaRPr lang="nl-BE" b="0" i="0" dirty="0"/>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Bijtend</a:t>
            </a:r>
          </a:p>
          <a:p>
            <a:pPr marL="171450" indent="-171450">
              <a:buFontTx/>
              <a:buChar char="-"/>
            </a:pPr>
            <a:r>
              <a:rPr lang="nl-BE" dirty="0"/>
              <a:t>Giftig</a:t>
            </a:r>
          </a:p>
          <a:p>
            <a:pPr marL="171450" indent="-171450">
              <a:buFontTx/>
              <a:buChar char="-"/>
            </a:pPr>
            <a:r>
              <a:rPr lang="nl-BE" dirty="0"/>
              <a:t>Brandgevaar </a:t>
            </a:r>
          </a:p>
          <a:p>
            <a:pPr marL="171450" indent="-171450">
              <a:buFontTx/>
              <a:buChar char="-"/>
            </a:pPr>
            <a:r>
              <a:rPr lang="nl-BE" dirty="0"/>
              <a:t>Producten die milieugevaarlijk: </a:t>
            </a:r>
          </a:p>
          <a:p>
            <a:pPr marL="171450" indent="-171450">
              <a:buFontTx/>
              <a:buChar char="-"/>
            </a:pPr>
            <a:endParaRPr lang="nl-BE" dirty="0"/>
          </a:p>
          <a:p>
            <a:pPr marL="0" indent="0">
              <a:buFontTx/>
              <a:buNone/>
            </a:pPr>
            <a:r>
              <a:rPr lang="nl-BE" dirty="0"/>
              <a:t>Ook belangrijk dat deze producten ergens in een ‘aangeduide’ kast zitten een gevaarteken op of aanduiding ‘gevaarlijke’ producten </a:t>
            </a:r>
            <a:br>
              <a:rPr lang="nl-BE" dirty="0"/>
            </a:br>
            <a:r>
              <a:rPr lang="nl-BE" dirty="0"/>
              <a:t>Houd de producten in de originele verpakking</a:t>
            </a:r>
          </a:p>
          <a:p>
            <a:pPr marL="0" indent="0">
              <a:buFontTx/>
              <a:buNone/>
            </a:pPr>
            <a:endParaRPr lang="nl-BE" dirty="0"/>
          </a:p>
          <a:p>
            <a:pPr marL="0" indent="0">
              <a:buFontTx/>
              <a:buNone/>
            </a:pPr>
            <a:r>
              <a:rPr lang="nl-BE" dirty="0"/>
              <a:t>Meer info over deze pictogrammen vind je hier: 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Staat voor gevaar voor elektrocutie</a:t>
            </a: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staat een filmpje:</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dirty="0"/>
          </a:p>
          <a:p>
            <a:endParaRPr lang="nl-BE" i="0" dirty="0"/>
          </a:p>
          <a:p>
            <a:endParaRPr lang="nl-BE" i="0"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a:t>
            </a:fld>
            <a:endParaRPr lang="nl-BE"/>
          </a:p>
        </p:txBody>
      </p:sp>
    </p:spTree>
    <p:extLst>
      <p:ext uri="{BB962C8B-B14F-4D97-AF65-F5344CB8AC3E}">
        <p14:creationId xmlns:p14="http://schemas.microsoft.com/office/powerpoint/2010/main" val="6505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dirty="0">
                <a:effectLst/>
                <a:latin typeface="Trebuchet MS" panose="020B0603020202020204" pitchFamily="34" charset="0"/>
                <a:ea typeface="Calibri" panose="020F0502020204030204" pitchFamily="34" charset="0"/>
                <a:cs typeface="Times New Roman" panose="02020603050405020304" pitchFamily="18" charset="0"/>
              </a:rPr>
            </a:b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dirty="0"/>
          </a:p>
          <a:p>
            <a:pPr marL="171450" indent="-171450">
              <a:buFontTx/>
              <a:buChar char="-"/>
            </a:pPr>
            <a:r>
              <a:rPr lang="nl-BE" dirty="0"/>
              <a:t>Let op met de materialen die je gebruikt om te versieren, deze geven snel vuur en kunnen snel branden (zijn vaak van goedkopere materialen gemaakt)</a:t>
            </a:r>
          </a:p>
          <a:p>
            <a:pPr marL="171450" indent="-171450">
              <a:buFontTx/>
              <a:buChar char="-"/>
            </a:pPr>
            <a:r>
              <a:rPr lang="nl-BE" dirty="0"/>
              <a:t>In dit filmpje zie je hoe snel dit is gebeurd.</a:t>
            </a:r>
          </a:p>
          <a:p>
            <a:pPr marL="171450" indent="-171450">
              <a:buFontTx/>
              <a:buChar char="-"/>
            </a:pPr>
            <a:r>
              <a:rPr lang="nl-BE" dirty="0"/>
              <a:t>Kortsluiting kan al vlug een snelle brand ontwikkelen, maar ook een vuurwerkstokje kan al snel een brand veroorzaken.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dirty="0"/>
              <a:t>Sluit gevaarlijke producten af van de deelnemers/leden…</a:t>
            </a:r>
          </a:p>
          <a:p>
            <a:pPr marL="171450" indent="-171450">
              <a:buFont typeface="Arial" panose="020B0604020202020204" pitchFamily="34" charset="0"/>
              <a:buChar char="•"/>
            </a:pPr>
            <a:r>
              <a:rPr lang="nl-BE" sz="1200" i="0" dirty="0"/>
              <a:t>Laat ze in originele verpakking staan</a:t>
            </a:r>
          </a:p>
          <a:p>
            <a:pPr marL="171450" indent="-171450">
              <a:buFont typeface="Arial" panose="020B0604020202020204" pitchFamily="34" charset="0"/>
              <a:buChar char="•"/>
            </a:pPr>
            <a:r>
              <a:rPr lang="nl-BE" sz="1200" i="0" dirty="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Gevaar van afdekken van deze toestellen – materiaal verhit en gaat branden </a:t>
            </a:r>
          </a:p>
          <a:p>
            <a:pPr marL="171450" indent="-171450">
              <a:buFont typeface="Arial" panose="020B0604020202020204" pitchFamily="34" charset="0"/>
              <a:buChar char="•"/>
            </a:pPr>
            <a:r>
              <a:rPr lang="nl-BE" i="0" dirty="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dirty="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dirty="0"/>
              <a:t>Als deelnemers de CO-vergiftiging niet begrijpen kan je nog dit filmpje tonen: https://www.youtube.com/watch?v=IEf2u1vGd0w</a:t>
            </a:r>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dirty="0"/>
          </a:p>
          <a:p>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Opsplitsen tussen gasflessen en gas in het gebouw</a:t>
            </a:r>
          </a:p>
          <a:p>
            <a:pPr marL="171450" indent="-171450">
              <a:buFont typeface="Arial" panose="020B0604020202020204" pitchFamily="34" charset="0"/>
              <a:buChar char="•"/>
            </a:pPr>
            <a:r>
              <a:rPr lang="nl-BE" i="0" dirty="0"/>
              <a:t>Wat zijn de gevaren van gasflessen: binnen bewaren is gevaarlijk, doe het buiten doch afgesloten (bv </a:t>
            </a:r>
            <a:r>
              <a:rPr lang="nl-BE" i="0" dirty="0" err="1"/>
              <a:t>gaskooi</a:t>
            </a:r>
            <a:r>
              <a:rPr lang="nl-BE" i="0" dirty="0"/>
              <a:t>) of in een ‘bijgebouwtje/overdekt stukje’ maar dat dan ook niet tegen de gebouwen plakt/hangt</a:t>
            </a:r>
          </a:p>
          <a:p>
            <a:pPr marL="171450" indent="-171450">
              <a:buFont typeface="Arial" panose="020B0604020202020204" pitchFamily="34" charset="0"/>
              <a:buChar char="•"/>
            </a:pPr>
            <a:r>
              <a:rPr lang="nl-BE" i="0" dirty="0"/>
              <a:t>Voldoende verluchting van die plek is nodig, doe het niet aan de ingang van bv een kelder… </a:t>
            </a:r>
          </a:p>
          <a:p>
            <a:pPr marL="171450" indent="-171450">
              <a:buFont typeface="Arial" panose="020B0604020202020204" pitchFamily="34" charset="0"/>
              <a:buChar char="•"/>
            </a:pPr>
            <a:r>
              <a:rPr lang="nl-BE" i="0" dirty="0"/>
              <a:t>Laat niet iedereen met de GAS flessen aan de slag gaan, weet hoe je ermee werkt als je ze gebruikt</a:t>
            </a:r>
          </a:p>
          <a:p>
            <a:pPr marL="171450" indent="-171450">
              <a:buFont typeface="Arial" panose="020B0604020202020204" pitchFamily="34" charset="0"/>
              <a:buChar char="•"/>
            </a:pPr>
            <a:endParaRPr lang="nl-BE" i="0" dirty="0"/>
          </a:p>
          <a:p>
            <a:pPr marL="171450" indent="-171450">
              <a:buFont typeface="Arial" panose="020B0604020202020204" pitchFamily="34" charset="0"/>
              <a:buChar char="•"/>
            </a:pPr>
            <a:r>
              <a:rPr lang="nl-BE" i="0" dirty="0"/>
              <a:t>Gas in het gebouw: soms wordt er verwarmd op gas of is er in de keuken een gasvuur al dan niet op leidingen of op ‘gasflessen’. </a:t>
            </a:r>
            <a:r>
              <a:rPr lang="nl-BE" i="0" dirty="0" err="1"/>
              <a:t>Gasgeur</a:t>
            </a:r>
            <a:r>
              <a:rPr lang="nl-BE" i="0" dirty="0"/>
              <a:t> in het gebouw = evacueren… en ga dan vooral geen vuur aansteken of licht aansteken </a:t>
            </a:r>
          </a:p>
          <a:p>
            <a:pPr marL="171450" indent="-171450">
              <a:buFont typeface="Arial" panose="020B0604020202020204" pitchFamily="34" charset="0"/>
              <a:buChar char="•"/>
            </a:pPr>
            <a:r>
              <a:rPr lang="nl-BE" i="0" dirty="0"/>
              <a:t>Laat ramen en deuren open als je kan om de gas </a:t>
            </a:r>
            <a:r>
              <a:rPr lang="nl-BE" dirty="0"/>
              <a:t>te laten ‘ontsnappen’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55542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3254423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a:t>
            </a:r>
          </a:p>
          <a:p>
            <a:pPr marL="285750" indent="-285750">
              <a:lnSpc>
                <a:spcPct val="115000"/>
              </a:lnSpc>
              <a:spcBef>
                <a:spcPts val="850"/>
              </a:spcBef>
              <a:buFontTx/>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Klik hiervoor op de foto in presentatiemodus, ga vervolgens naar de link en speel daar het filmpje af. Zorg er zeker voor dat je geluid aan staat.</a:t>
            </a:r>
          </a:p>
          <a:p>
            <a:pPr marL="285750" indent="-285750">
              <a:lnSpc>
                <a:spcPct val="115000"/>
              </a:lnSpc>
              <a:spcBef>
                <a:spcPts val="850"/>
              </a:spcBef>
              <a:buFontTx/>
              <a:buChar char="-"/>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Dit is 40% maar je kan ook vragen bij het publiek,</a:t>
            </a:r>
          </a:p>
          <a:p>
            <a:pPr>
              <a:lnSpc>
                <a:spcPct val="115000"/>
              </a:lnSpc>
              <a:spcBef>
                <a:spcPts val="850"/>
              </a:spcBef>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deelnemers kennen de 6 richtlijnen bij brand in de juiste volgorde </a:t>
            </a:r>
          </a:p>
          <a:p>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Je toont het filmpje met de brandoefening uit The Office US, met commentaren van LIT. Alle deelnemers krijgen de kans om de volgorde van hun richtlijnen aan te passen. </a:t>
            </a:r>
          </a:p>
          <a:p>
            <a:endParaRPr lang="nl-NL" dirty="0"/>
          </a:p>
          <a:p>
            <a:r>
              <a:rPr lang="nl-NL" dirty="0"/>
              <a:t>Je kan als begeleider rondlopen en aanduiden welke stappen al op de juiste plaats liggen.</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56</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Doelstelling: deelnemers kennen de 6 richtlijnen bij brand in de juiste volgorde </a:t>
            </a:r>
          </a:p>
          <a:p>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dirty="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dirty="0">
                <a:effectLst/>
                <a:latin typeface="Trebuchet MS" panose="020B0603020202020204" pitchFamily="34" charset="0"/>
                <a:ea typeface="Calibri" panose="020F0502020204030204" pitchFamily="34" charset="0"/>
                <a:cs typeface="Times New Roman" panose="02020603050405020304" pitchFamily="18" charset="0"/>
              </a:rPr>
            </a:b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dirty="0"/>
              <a:t>Doelstellingen: </a:t>
            </a: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r>
              <a:rPr lang="nl-BE" dirty="0"/>
              <a:t>Je kan hiervoor verschillende methodieken hanteren.</a:t>
            </a:r>
          </a:p>
          <a:p>
            <a:endParaRPr lang="nl-BE" dirty="0"/>
          </a:p>
          <a:p>
            <a:r>
              <a:rPr lang="nl-BE" dirty="0"/>
              <a:t>In kleine groep:</a:t>
            </a:r>
          </a:p>
          <a:p>
            <a:pPr marL="171450" indent="-171450">
              <a:buFontTx/>
              <a:buChar char="-"/>
            </a:pPr>
            <a:r>
              <a:rPr lang="nl-BE" dirty="0"/>
              <a:t>Ga in een cirkel staan, laat iedereen hier even over nadenken en laat iemand iets zeggen wat hij/zij meeneemt, deze persoon zet een stap naar voor. </a:t>
            </a:r>
            <a:br>
              <a:rPr lang="nl-BE" dirty="0"/>
            </a:br>
            <a:r>
              <a:rPr lang="nl-BE" dirty="0"/>
              <a:t>Iedereen die ditzelfde bedacht had zet ook een stap naar voor, zo ga je door tot iedereen in de ‘nieuwe cirkel staat</a:t>
            </a:r>
          </a:p>
          <a:p>
            <a:pPr marL="0" indent="0">
              <a:buFontTx/>
              <a:buNone/>
            </a:pPr>
            <a:r>
              <a:rPr lang="nl-BE" dirty="0"/>
              <a:t>In grote groep:</a:t>
            </a:r>
          </a:p>
          <a:p>
            <a:pPr marL="171450" indent="-171450">
              <a:buFontTx/>
              <a:buChar char="-"/>
            </a:pPr>
            <a:r>
              <a:rPr lang="nl-BE" dirty="0"/>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65</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359278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9</a:t>
            </a:fld>
            <a:endParaRPr lang="nl-BE"/>
          </a:p>
        </p:txBody>
      </p:sp>
    </p:spTree>
    <p:extLst>
      <p:ext uri="{BB962C8B-B14F-4D97-AF65-F5344CB8AC3E}">
        <p14:creationId xmlns:p14="http://schemas.microsoft.com/office/powerpoint/2010/main" val="36366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10</a:t>
            </a:fld>
            <a:endParaRPr lang="nl-BE"/>
          </a:p>
        </p:txBody>
      </p:sp>
    </p:spTree>
    <p:extLst>
      <p:ext uri="{BB962C8B-B14F-4D97-AF65-F5344CB8AC3E}">
        <p14:creationId xmlns:p14="http://schemas.microsoft.com/office/powerpoint/2010/main" val="2060748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14/02/2023</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14/02/2023</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jpg"/><Relationship Id="rId3" Type="http://schemas.openxmlformats.org/officeDocument/2006/relationships/image" Target="../media/image25.gif"/><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gif"/><Relationship Id="rId1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6.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1.gif"/><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yc5LmcG5dFc?start=5&amp;feature=oembed" TargetMode="Externa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49.jpeg"/><Relationship Id="rId4" Type="http://schemas.openxmlformats.org/officeDocument/2006/relationships/image" Target="../media/image48.jfi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8.jf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5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2.jpe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hyperlink" Target="https://www.dumpert.nl/item/7627883_0a0d1a0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s://www.youtube.com/embed/KPCO1PjlGc8?start=327&amp;feature=oembed" TargetMode="Externa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80.jpeg"/><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dirty="0">
                <a:solidFill>
                  <a:schemeClr val="bg1">
                    <a:lumMod val="75000"/>
                  </a:schemeClr>
                </a:solidFill>
              </a:rPr>
              <a:t> </a:t>
            </a:r>
          </a:p>
          <a:p>
            <a:endParaRPr lang="nl-BE" dirty="0">
              <a:solidFill>
                <a:schemeClr val="bg1">
                  <a:lumMod val="75000"/>
                </a:schemeClr>
              </a:solidFill>
            </a:endParaRP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5CE3-D8D6-4557-8043-29E1EE27CE76}"/>
              </a:ext>
            </a:extLst>
          </p:cNvPr>
          <p:cNvSpPr>
            <a:spLocks noGrp="1"/>
          </p:cNvSpPr>
          <p:nvPr>
            <p:ph type="title"/>
          </p:nvPr>
        </p:nvSpPr>
        <p:spPr/>
        <p:txBody>
          <a:bodyPr/>
          <a:lstStyle/>
          <a:p>
            <a:r>
              <a:rPr lang="nl-BE"/>
              <a:t>Wat komt vandaag aan bod? </a:t>
            </a:r>
          </a:p>
        </p:txBody>
      </p:sp>
      <p:sp>
        <p:nvSpPr>
          <p:cNvPr id="3" name="Tijdelijke aanduiding voor inhoud 2">
            <a:extLst>
              <a:ext uri="{FF2B5EF4-FFF2-40B4-BE49-F238E27FC236}">
                <a16:creationId xmlns:a16="http://schemas.microsoft.com/office/drawing/2014/main" id="{8F1F49EA-FC74-4C29-9EDF-41E10F89C9AF}"/>
              </a:ext>
            </a:extLst>
          </p:cNvPr>
          <p:cNvSpPr>
            <a:spLocks noGrp="1"/>
          </p:cNvSpPr>
          <p:nvPr>
            <p:ph idx="1"/>
          </p:nvPr>
        </p:nvSpPr>
        <p:spPr/>
        <p:txBody>
          <a:bodyPr/>
          <a:lstStyle/>
          <a:p>
            <a:r>
              <a:rPr lang="nl-BE"/>
              <a:t>Basisopleiding</a:t>
            </a:r>
          </a:p>
          <a:p>
            <a:r>
              <a:rPr lang="nl-BE"/>
              <a:t>Wat mag je WEL verwachten</a:t>
            </a:r>
          </a:p>
          <a:p>
            <a:pPr lvl="1"/>
            <a:r>
              <a:rPr lang="nl-BE"/>
              <a:t>Wat moet ik weten om brandveilig te handelen in de lokalen</a:t>
            </a:r>
          </a:p>
          <a:p>
            <a:pPr lvl="1"/>
            <a:r>
              <a:rPr lang="nl-BE"/>
              <a:t>Welke zaken moet ik ‘herkennen’ </a:t>
            </a:r>
          </a:p>
          <a:p>
            <a:pPr lvl="1"/>
            <a:r>
              <a:rPr lang="nl-BE"/>
              <a:t>Wat kan ik doen als er zich een noodsituatie voordoet </a:t>
            </a:r>
          </a:p>
          <a:p>
            <a:pPr marL="360362" lvl="1" indent="0">
              <a:buNone/>
            </a:pPr>
            <a:r>
              <a:rPr lang="nl-BE"/>
              <a:t>=&gt; Voor iedereen die met kinderen en jongeren aan de slag gaan</a:t>
            </a:r>
          </a:p>
          <a:p>
            <a:r>
              <a:rPr lang="nl-BE"/>
              <a:t>Wat mag je vandaag NIET verwachten</a:t>
            </a:r>
          </a:p>
          <a:p>
            <a:pPr lvl="1"/>
            <a:r>
              <a:rPr lang="nl-BE"/>
              <a:t>Is ons lokaal helemaal brandveilig? Inrichting, keuringen, … </a:t>
            </a:r>
          </a:p>
          <a:p>
            <a:pPr lvl="1"/>
            <a:r>
              <a:rPr lang="nl-BE"/>
              <a:t>Specifieke situaties verbonden aan bv op kamp gaan, een evenement of een fuif… </a:t>
            </a:r>
          </a:p>
          <a:p>
            <a:pPr marL="360362" lvl="1" indent="0">
              <a:buNone/>
            </a:pPr>
            <a:endParaRPr lang="nl-BE"/>
          </a:p>
        </p:txBody>
      </p:sp>
    </p:spTree>
    <p:extLst>
      <p:ext uri="{BB962C8B-B14F-4D97-AF65-F5344CB8AC3E}">
        <p14:creationId xmlns:p14="http://schemas.microsoft.com/office/powerpoint/2010/main" val="70810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3"/>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dirty="0"/>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dirty="0" err="1"/>
              <a:t>Deze</a:t>
            </a:r>
            <a:r>
              <a:rPr lang="en-US" dirty="0"/>
              <a:t> </a:t>
            </a:r>
            <a:r>
              <a:rPr lang="en-US" dirty="0" err="1"/>
              <a:t>pictogrammen</a:t>
            </a:r>
            <a:r>
              <a:rPr lang="en-US" dirty="0"/>
              <a:t> </a:t>
            </a:r>
            <a:r>
              <a:rPr lang="en-US" dirty="0" err="1"/>
              <a:t>duiden</a:t>
            </a:r>
            <a:r>
              <a:rPr lang="en-US" dirty="0"/>
              <a:t> de (</a:t>
            </a:r>
            <a:r>
              <a:rPr lang="en-US" dirty="0" err="1"/>
              <a:t>nood</a:t>
            </a:r>
            <a:r>
              <a:rPr lang="en-US" dirty="0"/>
              <a:t>)</a:t>
            </a:r>
            <a:r>
              <a:rPr lang="en-US" dirty="0" err="1"/>
              <a:t>uitgang</a:t>
            </a:r>
            <a:r>
              <a:rPr lang="en-US" dirty="0"/>
              <a:t> of de </a:t>
            </a:r>
            <a:r>
              <a:rPr lang="en-US" dirty="0" err="1"/>
              <a:t>richtingen</a:t>
            </a:r>
            <a:r>
              <a:rPr lang="en-US" dirty="0"/>
              <a:t> van (</a:t>
            </a:r>
            <a:r>
              <a:rPr lang="en-US" dirty="0" err="1"/>
              <a:t>nood</a:t>
            </a:r>
            <a:r>
              <a:rPr lang="en-US" dirty="0"/>
              <a:t>)</a:t>
            </a:r>
            <a:r>
              <a:rPr lang="en-US" dirty="0" err="1"/>
              <a:t>uitgangen</a:t>
            </a:r>
            <a:r>
              <a:rPr lang="en-US" dirty="0"/>
              <a:t> </a:t>
            </a:r>
            <a:r>
              <a:rPr lang="en-US" dirty="0" err="1"/>
              <a:t>aan</a:t>
            </a:r>
            <a:endParaRPr lang="en-US" dirty="0"/>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V</a:t>
            </a:r>
            <a:r>
              <a:rPr lang="en-US" sz="4100" kern="1200" dirty="0" err="1">
                <a:solidFill>
                  <a:schemeClr val="tx1"/>
                </a:solidFill>
                <a:latin typeface="+mj-lt"/>
                <a:ea typeface="+mj-ea"/>
                <a:cs typeface="+mj-cs"/>
              </a:rPr>
              <a:t>erzamelplaats</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a:t>EHBO</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dirty="0"/>
                        <a:t>Explosief</a:t>
                      </a:r>
                      <a:endParaRPr lang="nl-BE" b="1" dirty="0"/>
                    </a:p>
                  </a:txBody>
                  <a:tcPr/>
                </a:tc>
                <a:tc>
                  <a:txBody>
                    <a:bodyPr/>
                    <a:lstStyle/>
                    <a:p>
                      <a:pPr algn="ctr"/>
                      <a:r>
                        <a:rPr lang="nl-NL" b="1" dirty="0"/>
                        <a:t>Brandbaar</a:t>
                      </a:r>
                      <a:endParaRPr lang="nl-BE" b="1" dirty="0"/>
                    </a:p>
                  </a:txBody>
                  <a:tcPr/>
                </a:tc>
                <a:tc>
                  <a:txBody>
                    <a:bodyPr/>
                    <a:lstStyle/>
                    <a:p>
                      <a:pPr algn="ctr"/>
                      <a:r>
                        <a:rPr lang="nl-NL" b="1" dirty="0"/>
                        <a:t>Oxiderend</a:t>
                      </a:r>
                      <a:endParaRPr lang="nl-BE" b="1" dirty="0"/>
                    </a:p>
                  </a:txBody>
                  <a:tcPr/>
                </a:tc>
                <a:extLst>
                  <a:ext uri="{0D108BD9-81ED-4DB2-BD59-A6C34878D82A}">
                    <a16:rowId xmlns:a16="http://schemas.microsoft.com/office/drawing/2014/main" val="1345431126"/>
                  </a:ext>
                </a:extLst>
              </a:tr>
              <a:tr h="673897">
                <a:tc>
                  <a:txBody>
                    <a:bodyPr/>
                    <a:lstStyle/>
                    <a:p>
                      <a:pPr algn="ctr"/>
                      <a:r>
                        <a:rPr lang="nl-NL" b="1" dirty="0"/>
                        <a:t>Gas onder druk</a:t>
                      </a:r>
                      <a:endParaRPr lang="nl-BE" b="1" dirty="0"/>
                    </a:p>
                  </a:txBody>
                  <a:tcPr/>
                </a:tc>
                <a:tc>
                  <a:txBody>
                    <a:bodyPr/>
                    <a:lstStyle/>
                    <a:p>
                      <a:pPr algn="ctr"/>
                      <a:r>
                        <a:rPr lang="nl-NL" b="1" dirty="0"/>
                        <a:t>Bijtend</a:t>
                      </a:r>
                      <a:endParaRPr lang="nl-BE" b="1" dirty="0"/>
                    </a:p>
                  </a:txBody>
                  <a:tcPr/>
                </a:tc>
                <a:tc>
                  <a:txBody>
                    <a:bodyPr/>
                    <a:lstStyle/>
                    <a:p>
                      <a:pPr algn="ctr"/>
                      <a:r>
                        <a:rPr lang="nl-NL" b="1" dirty="0"/>
                        <a:t>Giftig</a:t>
                      </a:r>
                      <a:endParaRPr lang="nl-BE" b="1" dirty="0"/>
                    </a:p>
                  </a:txBody>
                  <a:tcPr/>
                </a:tc>
                <a:extLst>
                  <a:ext uri="{0D108BD9-81ED-4DB2-BD59-A6C34878D82A}">
                    <a16:rowId xmlns:a16="http://schemas.microsoft.com/office/drawing/2014/main" val="1916740877"/>
                  </a:ext>
                </a:extLst>
              </a:tr>
              <a:tr h="764625">
                <a:tc>
                  <a:txBody>
                    <a:bodyPr/>
                    <a:lstStyle/>
                    <a:p>
                      <a:pPr algn="ctr"/>
                      <a:r>
                        <a:rPr lang="nl-NL" b="1" dirty="0"/>
                        <a:t>Gevaarlijk</a:t>
                      </a:r>
                      <a:endParaRPr lang="nl-BE" b="1" dirty="0"/>
                    </a:p>
                  </a:txBody>
                  <a:tcPr/>
                </a:tc>
                <a:tc>
                  <a:txBody>
                    <a:bodyPr/>
                    <a:lstStyle/>
                    <a:p>
                      <a:pPr algn="ctr"/>
                      <a:r>
                        <a:rPr lang="nl-NL" b="1" dirty="0"/>
                        <a:t>Ernstig gevaar voor de gezondheid</a:t>
                      </a:r>
                      <a:endParaRPr lang="nl-BE" b="1" dirty="0"/>
                    </a:p>
                  </a:txBody>
                  <a:tcPr/>
                </a:tc>
                <a:tc>
                  <a:txBody>
                    <a:bodyPr/>
                    <a:lstStyle/>
                    <a:p>
                      <a:pPr algn="ctr"/>
                      <a:r>
                        <a:rPr lang="nl-NL" b="1" dirty="0"/>
                        <a:t>Gevaar voor het milieu</a:t>
                      </a:r>
                      <a:endParaRPr lang="nl-BE" b="1" dirty="0"/>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Elektriciteit</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a:t>
            </a:r>
          </a:p>
        </p:txBody>
      </p:sp>
      <p:pic>
        <p:nvPicPr>
          <p:cNvPr id="4" name="Onlinemedia 3" title="TELEFOON ONTPLOFT IN GEZICHT OP CAMERA! *KIJK DIT!*">
            <a:hlinkClick r:id="" action="ppaction://media"/>
            <a:extLst>
              <a:ext uri="{FF2B5EF4-FFF2-40B4-BE49-F238E27FC236}">
                <a16:creationId xmlns:a16="http://schemas.microsoft.com/office/drawing/2014/main" id="{DB05CB3D-1B06-70DC-524F-2C1F72D97373}"/>
              </a:ext>
            </a:extLst>
          </p:cNvPr>
          <p:cNvPicPr>
            <a:picLocks noRot="1" noChangeAspect="1"/>
          </p:cNvPicPr>
          <p:nvPr>
            <a:videoFile r:link="rId1"/>
          </p:nvPr>
        </p:nvPicPr>
        <p:blipFill>
          <a:blip r:embed="rId4"/>
          <a:stretch>
            <a:fillRect/>
          </a:stretch>
        </p:blipFill>
        <p:spPr>
          <a:xfrm>
            <a:off x="2388800" y="1665755"/>
            <a:ext cx="7414399" cy="4189135"/>
          </a:xfrm>
          <a:prstGeom prst="rect">
            <a:avLst/>
          </a:prstGeom>
        </p:spPr>
      </p:pic>
    </p:spTree>
    <p:extLst>
      <p:ext uri="{BB962C8B-B14F-4D97-AF65-F5344CB8AC3E}">
        <p14:creationId xmlns:p14="http://schemas.microsoft.com/office/powerpoint/2010/main" val="899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Komen voor in… smartphone, elektrische step, fietsen… </a:t>
            </a:r>
          </a:p>
          <a:p>
            <a:pPr indent="-228600">
              <a:buFont typeface="Arial" panose="020B0604020202020204" pitchFamily="34" charset="0"/>
              <a:buChar char="•"/>
            </a:pPr>
            <a:r>
              <a:rPr lang="nl-NL" sz="2000" dirty="0">
                <a:solidFill>
                  <a:schemeClr val="bg1"/>
                </a:solidFill>
              </a:rPr>
              <a:t>Kan gevaarlijk zijn (vooral als ze beschadigd zijn) </a:t>
            </a:r>
          </a:p>
          <a:p>
            <a:pPr indent="-228600">
              <a:buFont typeface="Arial" panose="020B0604020202020204" pitchFamily="34" charset="0"/>
              <a:buChar char="•"/>
            </a:pPr>
            <a:r>
              <a:rPr lang="nl-NL" sz="2000" dirty="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7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Hebben jullie ook voorwerpen met batterijen in jullie lokaal? </a:t>
            </a:r>
          </a:p>
          <a:p>
            <a:pPr indent="-228600">
              <a:buFont typeface="Arial" panose="020B0604020202020204" pitchFamily="34" charset="0"/>
              <a:buChar char="•"/>
            </a:pPr>
            <a:r>
              <a:rPr lang="nl-NL" sz="2000" dirty="0">
                <a:solidFill>
                  <a:schemeClr val="bg1"/>
                </a:solidFill>
              </a:rPr>
              <a:t>Waar worden (oude) batterijen bewaard?</a:t>
            </a:r>
          </a:p>
          <a:p>
            <a:pPr indent="-228600">
              <a:buFont typeface="Arial" panose="020B0604020202020204" pitchFamily="34" charset="0"/>
              <a:buChar char="•"/>
            </a:pPr>
            <a:r>
              <a:rPr lang="nl-NL" sz="2000" dirty="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536789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6780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2000" dirty="0" err="1">
                <a:solidFill>
                  <a:schemeClr val="bg1"/>
                </a:solidFill>
              </a:rPr>
              <a:t>Rondslingerend</a:t>
            </a:r>
            <a:r>
              <a:rPr lang="en-US" sz="2000" dirty="0">
                <a:solidFill>
                  <a:schemeClr val="bg1"/>
                </a:solidFill>
              </a:rPr>
              <a:t> </a:t>
            </a:r>
            <a:r>
              <a:rPr lang="en-US" sz="2000" dirty="0" err="1">
                <a:solidFill>
                  <a:schemeClr val="bg1"/>
                </a:solidFill>
              </a:rPr>
              <a:t>materiaal</a:t>
            </a:r>
            <a:r>
              <a:rPr lang="en-US" sz="2000" dirty="0">
                <a:solidFill>
                  <a:schemeClr val="bg1"/>
                </a:solidFill>
              </a:rPr>
              <a:t>,</a:t>
            </a:r>
          </a:p>
          <a:p>
            <a:pPr indent="-228600">
              <a:buFont typeface="Arial" panose="020B0604020202020204" pitchFamily="34" charset="0"/>
              <a:buChar char="•"/>
            </a:pPr>
            <a:r>
              <a:rPr lang="en-US" sz="2000" dirty="0" err="1">
                <a:solidFill>
                  <a:schemeClr val="bg1"/>
                </a:solidFill>
              </a:rPr>
              <a:t>Materiaal</a:t>
            </a:r>
            <a:r>
              <a:rPr lang="en-US" sz="2000" dirty="0">
                <a:solidFill>
                  <a:schemeClr val="bg1"/>
                </a:solidFill>
              </a:rPr>
              <a:t> </a:t>
            </a:r>
            <a:r>
              <a:rPr lang="en-US" sz="2000" dirty="0" err="1">
                <a:solidFill>
                  <a:schemeClr val="bg1"/>
                </a:solidFill>
              </a:rPr>
              <a:t>dat</a:t>
            </a:r>
            <a:r>
              <a:rPr lang="en-US" sz="2000" dirty="0">
                <a:solidFill>
                  <a:schemeClr val="bg1"/>
                </a:solidFill>
              </a:rPr>
              <a:t> </a:t>
            </a:r>
            <a:r>
              <a:rPr lang="en-US" sz="2000" dirty="0" err="1">
                <a:solidFill>
                  <a:schemeClr val="bg1"/>
                </a:solidFill>
              </a:rPr>
              <a:t>niet</a:t>
            </a:r>
            <a:r>
              <a:rPr lang="en-US" sz="2000" dirty="0">
                <a:solidFill>
                  <a:schemeClr val="bg1"/>
                </a:solidFill>
              </a:rPr>
              <a:t> </a:t>
            </a:r>
            <a:r>
              <a:rPr lang="en-US" sz="2000" dirty="0" err="1">
                <a:solidFill>
                  <a:schemeClr val="bg1"/>
                </a:solidFill>
              </a:rPr>
              <a:t>bij</a:t>
            </a:r>
            <a:r>
              <a:rPr lang="en-US" sz="2000" dirty="0">
                <a:solidFill>
                  <a:schemeClr val="bg1"/>
                </a:solidFill>
              </a:rPr>
              <a:t> </a:t>
            </a:r>
            <a:r>
              <a:rPr lang="en-US" sz="2000" dirty="0" err="1">
                <a:solidFill>
                  <a:schemeClr val="bg1"/>
                </a:solidFill>
              </a:rPr>
              <a:t>elkaar</a:t>
            </a:r>
            <a:r>
              <a:rPr lang="en-US" sz="2000" dirty="0">
                <a:solidFill>
                  <a:schemeClr val="bg1"/>
                </a:solidFill>
              </a:rPr>
              <a:t> in de </a:t>
            </a:r>
            <a:r>
              <a:rPr lang="en-US" sz="2000" dirty="0" err="1">
                <a:solidFill>
                  <a:schemeClr val="bg1"/>
                </a:solidFill>
              </a:rPr>
              <a:t>buurt</a:t>
            </a:r>
            <a:r>
              <a:rPr lang="en-US" sz="2000" dirty="0">
                <a:solidFill>
                  <a:schemeClr val="bg1"/>
                </a:solidFill>
              </a:rPr>
              <a:t> </a:t>
            </a:r>
            <a:r>
              <a:rPr lang="en-US" sz="2000" dirty="0" err="1">
                <a:solidFill>
                  <a:schemeClr val="bg1"/>
                </a:solidFill>
              </a:rPr>
              <a:t>moet</a:t>
            </a:r>
            <a:r>
              <a:rPr lang="en-US" sz="2000" dirty="0">
                <a:solidFill>
                  <a:schemeClr val="bg1"/>
                </a:solidFill>
              </a:rPr>
              <a:t> </a:t>
            </a:r>
            <a:r>
              <a:rPr lang="en-US" sz="2000" dirty="0" err="1">
                <a:solidFill>
                  <a:schemeClr val="bg1"/>
                </a:solidFill>
              </a:rPr>
              <a:t>liggen</a:t>
            </a:r>
            <a:endParaRPr lang="en-US" sz="2000" dirty="0">
              <a:solidFill>
                <a:schemeClr val="bg1"/>
              </a:solidFill>
            </a:endParaRPr>
          </a:p>
          <a:p>
            <a:pPr indent="-228600">
              <a:buFont typeface="Arial" panose="020B0604020202020204" pitchFamily="34" charset="0"/>
              <a:buChar char="•"/>
            </a:pPr>
            <a:r>
              <a:rPr lang="en-US" sz="2000" dirty="0" err="1">
                <a:solidFill>
                  <a:schemeClr val="bg1"/>
                </a:solidFill>
              </a:rPr>
              <a:t>Niet</a:t>
            </a:r>
            <a:r>
              <a:rPr lang="en-US" sz="2000" dirty="0">
                <a:solidFill>
                  <a:schemeClr val="bg1"/>
                </a:solidFill>
              </a:rPr>
              <a:t> </a:t>
            </a:r>
            <a:r>
              <a:rPr lang="en-US" sz="2000" dirty="0" err="1">
                <a:solidFill>
                  <a:schemeClr val="bg1"/>
                </a:solidFill>
              </a:rPr>
              <a:t>enkel</a:t>
            </a:r>
            <a:r>
              <a:rPr lang="en-US" sz="2000" dirty="0">
                <a:solidFill>
                  <a:schemeClr val="bg1"/>
                </a:solidFill>
              </a:rPr>
              <a:t> </a:t>
            </a:r>
            <a:r>
              <a:rPr lang="en-US" sz="2000" dirty="0" err="1">
                <a:solidFill>
                  <a:schemeClr val="bg1"/>
                </a:solidFill>
              </a:rPr>
              <a:t>brandbaar</a:t>
            </a:r>
            <a:r>
              <a:rPr lang="en-US" sz="2000" dirty="0">
                <a:solidFill>
                  <a:schemeClr val="bg1"/>
                </a:solidFill>
              </a:rPr>
              <a:t> maar </a:t>
            </a:r>
            <a:r>
              <a:rPr lang="en-US" sz="2000" dirty="0" err="1">
                <a:solidFill>
                  <a:schemeClr val="bg1"/>
                </a:solidFill>
              </a:rPr>
              <a:t>ook</a:t>
            </a:r>
            <a:r>
              <a:rPr lang="en-US" sz="2000" dirty="0">
                <a:solidFill>
                  <a:schemeClr val="bg1"/>
                </a:solidFill>
              </a:rPr>
              <a:t> ‘hinder’ </a:t>
            </a:r>
            <a:r>
              <a:rPr lang="en-US" sz="2000" dirty="0" err="1">
                <a:solidFill>
                  <a:schemeClr val="bg1"/>
                </a:solidFill>
              </a:rPr>
              <a:t>bij</a:t>
            </a:r>
            <a:r>
              <a:rPr lang="en-US" sz="2000" dirty="0">
                <a:solidFill>
                  <a:schemeClr val="bg1"/>
                </a:solidFill>
              </a:rPr>
              <a:t> </a:t>
            </a:r>
            <a:r>
              <a:rPr lang="en-US" sz="2000" dirty="0" err="1">
                <a:solidFill>
                  <a:schemeClr val="bg1"/>
                </a:solidFill>
              </a:rPr>
              <a:t>verlaten</a:t>
            </a:r>
            <a:r>
              <a:rPr lang="en-US" sz="2000" dirty="0">
                <a:solidFill>
                  <a:schemeClr val="bg1"/>
                </a:solidFill>
              </a:rPr>
              <a:t> van </a:t>
            </a:r>
            <a:r>
              <a:rPr lang="en-US" sz="2000" dirty="0" err="1">
                <a:solidFill>
                  <a:schemeClr val="bg1"/>
                </a:solidFill>
              </a:rPr>
              <a:t>gebouw</a:t>
            </a:r>
            <a:r>
              <a:rPr lang="en-US" sz="2000" dirty="0">
                <a:solidFill>
                  <a:schemeClr val="bg1"/>
                </a:solidFill>
              </a:rPr>
              <a:t> </a:t>
            </a:r>
          </a:p>
        </p:txBody>
      </p:sp>
    </p:spTree>
    <p:extLst>
      <p:ext uri="{BB962C8B-B14F-4D97-AF65-F5344CB8AC3E}">
        <p14:creationId xmlns:p14="http://schemas.microsoft.com/office/powerpoint/2010/main" val="20167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dirty="0"/>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dirty="0"/>
              <a:t>Wat mag je WEL verwachten</a:t>
            </a:r>
          </a:p>
          <a:p>
            <a:pPr lvl="1" indent="-448945"/>
            <a:r>
              <a:rPr lang="nl-NL" dirty="0"/>
              <a:t>Wat moet ik weten om brandveilig te handelen in de lokalen</a:t>
            </a:r>
          </a:p>
          <a:p>
            <a:pPr lvl="1" indent="-448945"/>
            <a:r>
              <a:rPr lang="nl-NL" dirty="0"/>
              <a:t>Welke zaken moet ik 'herkennen'</a:t>
            </a:r>
          </a:p>
          <a:p>
            <a:pPr lvl="1" indent="-448945"/>
            <a:r>
              <a:rPr lang="nl-NL" dirty="0"/>
              <a:t>Wat kan ik doen als er zich een noodsituatie voordoet</a:t>
            </a:r>
            <a:br>
              <a:rPr lang="nl-NL" dirty="0"/>
            </a:br>
            <a:r>
              <a:rPr lang="nl-NL" dirty="0"/>
              <a:t>-&gt; voor iedereen die met kinderen en jongeren aan de slag gaat</a:t>
            </a:r>
          </a:p>
          <a:p>
            <a:r>
              <a:rPr lang="nl-NL" dirty="0"/>
              <a:t>Wat mag je NIET verwachten</a:t>
            </a:r>
          </a:p>
          <a:p>
            <a:pPr lvl="1" indent="-448945"/>
            <a:r>
              <a:rPr lang="nl-NL" dirty="0"/>
              <a:t>Is ons lokaal helemaal brandveilig ? Inrichting, keuringen, …</a:t>
            </a:r>
          </a:p>
          <a:p>
            <a:pPr lvl="1" indent="-448945"/>
            <a:r>
              <a:rPr lang="nl-NL" dirty="0"/>
              <a:t>Specifieke situaties verbonden aan bv op kamp gaan, een evenement of een fuif, ...</a:t>
            </a:r>
          </a:p>
          <a:p>
            <a:pPr lvl="1" indent="-448945"/>
            <a:r>
              <a:rPr lang="nl-NL" dirty="0"/>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Hebben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a:t>
            </a:r>
            <a:r>
              <a:rPr lang="en-US" sz="2000" dirty="0" err="1">
                <a:solidFill>
                  <a:schemeClr val="bg1"/>
                </a:solidFill>
              </a:rPr>
              <a:t>ook</a:t>
            </a:r>
            <a:r>
              <a:rPr lang="en-US" sz="2000" dirty="0">
                <a:solidFill>
                  <a:schemeClr val="bg1"/>
                </a:solidFill>
              </a:rPr>
              <a:t> </a:t>
            </a:r>
            <a:r>
              <a:rPr lang="en-US" sz="2000" dirty="0" err="1">
                <a:solidFill>
                  <a:schemeClr val="bg1"/>
                </a:solidFill>
              </a:rPr>
              <a:t>rondslingerend</a:t>
            </a:r>
            <a:r>
              <a:rPr lang="en-US" sz="2000" dirty="0">
                <a:solidFill>
                  <a:schemeClr val="bg1"/>
                </a:solidFill>
              </a:rPr>
              <a:t> material?</a:t>
            </a:r>
          </a:p>
          <a:p>
            <a:pPr indent="-228600">
              <a:buFont typeface="Arial" panose="020B0604020202020204" pitchFamily="34" charset="0"/>
              <a:buChar char="•"/>
            </a:pPr>
            <a:r>
              <a:rPr lang="en-US" sz="2000" dirty="0" err="1">
                <a:solidFill>
                  <a:schemeClr val="bg1"/>
                </a:solidFill>
              </a:rPr>
              <a:t>Staat</a:t>
            </a:r>
            <a:r>
              <a:rPr lang="en-US" sz="2000" dirty="0">
                <a:solidFill>
                  <a:schemeClr val="bg1"/>
                </a:solidFill>
              </a:rPr>
              <a:t> er </a:t>
            </a:r>
            <a:r>
              <a:rPr lang="en-US" sz="2000" dirty="0" err="1">
                <a:solidFill>
                  <a:schemeClr val="bg1"/>
                </a:solidFill>
              </a:rPr>
              <a:t>soms</a:t>
            </a:r>
            <a:r>
              <a:rPr lang="en-US" sz="2000" dirty="0">
                <a:solidFill>
                  <a:schemeClr val="bg1"/>
                </a:solidFill>
              </a:rPr>
              <a:t> </a:t>
            </a:r>
            <a:r>
              <a:rPr lang="en-US" sz="2000" dirty="0" err="1">
                <a:solidFill>
                  <a:schemeClr val="bg1"/>
                </a:solidFill>
              </a:rPr>
              <a:t>iets</a:t>
            </a:r>
            <a:r>
              <a:rPr lang="en-US" sz="2000" dirty="0">
                <a:solidFill>
                  <a:schemeClr val="bg1"/>
                </a:solidFill>
              </a:rPr>
              <a:t> </a:t>
            </a:r>
            <a:r>
              <a:rPr lang="en-US" sz="2000" dirty="0" err="1">
                <a:solidFill>
                  <a:schemeClr val="bg1"/>
                </a:solidFill>
              </a:rPr>
              <a:t>voor</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versperd</a:t>
            </a:r>
            <a:r>
              <a:rPr lang="en-US" sz="2000" dirty="0">
                <a:solidFill>
                  <a:schemeClr val="bg1"/>
                </a:solidFill>
              </a:rPr>
              <a:t> </a:t>
            </a:r>
            <a:r>
              <a:rPr lang="en-US" sz="2000" dirty="0" err="1">
                <a:solidFill>
                  <a:schemeClr val="bg1"/>
                </a:solidFill>
              </a:rPr>
              <a:t>voor</a:t>
            </a:r>
            <a:r>
              <a:rPr lang="en-US" sz="2000" dirty="0">
                <a:solidFill>
                  <a:schemeClr val="bg1"/>
                </a:solidFill>
              </a:rPr>
              <a:t> de </a:t>
            </a:r>
            <a:r>
              <a:rPr lang="en-US" sz="2000" dirty="0" err="1">
                <a:solidFill>
                  <a:schemeClr val="bg1"/>
                </a:solidFill>
              </a:rPr>
              <a:t>nooduitgang</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Wat </a:t>
            </a:r>
            <a:r>
              <a:rPr lang="en-US" sz="2000" dirty="0" err="1">
                <a:solidFill>
                  <a:schemeClr val="bg1"/>
                </a:solidFill>
              </a:rPr>
              <a:t>zou</a:t>
            </a:r>
            <a:r>
              <a:rPr lang="en-US" sz="2000" dirty="0">
                <a:solidFill>
                  <a:schemeClr val="bg1"/>
                </a:solidFill>
              </a:rPr>
              <a:t> je </a:t>
            </a:r>
            <a:r>
              <a:rPr lang="en-US" sz="2000" dirty="0" err="1">
                <a:solidFill>
                  <a:schemeClr val="bg1"/>
                </a:solidFill>
              </a:rPr>
              <a:t>doen</a:t>
            </a:r>
            <a:r>
              <a:rPr lang="en-US" sz="2000" dirty="0">
                <a:solidFill>
                  <a:schemeClr val="bg1"/>
                </a:solidFill>
              </a:rPr>
              <a:t> om </a:t>
            </a:r>
            <a:r>
              <a:rPr lang="en-US" sz="2000" dirty="0" err="1">
                <a:solidFill>
                  <a:schemeClr val="bg1"/>
                </a:solidFill>
              </a:rPr>
              <a:t>deze</a:t>
            </a:r>
            <a:r>
              <a:rPr lang="en-US" sz="2000" dirty="0">
                <a:solidFill>
                  <a:schemeClr val="bg1"/>
                </a:solidFill>
              </a:rPr>
              <a:t> </a:t>
            </a:r>
            <a:r>
              <a:rPr lang="en-US" sz="2000" dirty="0" err="1">
                <a:solidFill>
                  <a:schemeClr val="bg1"/>
                </a:solidFill>
              </a:rPr>
              <a:t>situatie</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voorkomen</a:t>
            </a:r>
            <a:r>
              <a:rPr lang="en-US" sz="2000" dirty="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20992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dirty="0" err="1">
                <a:solidFill>
                  <a:schemeClr val="bg1"/>
                </a:solidFill>
              </a:rPr>
              <a:t>Loshangende</a:t>
            </a:r>
            <a:r>
              <a:rPr lang="en-US" sz="2200" dirty="0">
                <a:solidFill>
                  <a:schemeClr val="bg1"/>
                </a:solidFill>
              </a:rPr>
              <a:t> </a:t>
            </a:r>
            <a:r>
              <a:rPr lang="en-US" sz="2200" dirty="0" err="1">
                <a:solidFill>
                  <a:schemeClr val="bg1"/>
                </a:solidFill>
              </a:rPr>
              <a:t>kabels</a:t>
            </a:r>
            <a:r>
              <a:rPr lang="en-US" sz="2200" dirty="0">
                <a:solidFill>
                  <a:schemeClr val="bg1"/>
                </a:solidFill>
              </a:rPr>
              <a:t> en </a:t>
            </a:r>
            <a:r>
              <a:rPr lang="en-US" sz="2200" dirty="0" err="1">
                <a:solidFill>
                  <a:schemeClr val="bg1"/>
                </a:solidFill>
              </a:rPr>
              <a:t>stopcontacten</a:t>
            </a:r>
            <a:endParaRPr lang="en-US" sz="2200" dirty="0">
              <a:solidFill>
                <a:schemeClr val="bg1"/>
              </a:solidFill>
            </a:endParaRPr>
          </a:p>
          <a:p>
            <a:pPr indent="-228600">
              <a:buFont typeface="Arial" panose="020B0604020202020204" pitchFamily="34" charset="0"/>
              <a:buChar char="•"/>
            </a:pPr>
            <a:r>
              <a:rPr lang="en-US" sz="2200" dirty="0" err="1">
                <a:solidFill>
                  <a:schemeClr val="bg1"/>
                </a:solidFill>
              </a:rPr>
              <a:t>Kabels</a:t>
            </a:r>
            <a:r>
              <a:rPr lang="en-US" sz="2200" dirty="0">
                <a:solidFill>
                  <a:schemeClr val="bg1"/>
                </a:solidFill>
              </a:rPr>
              <a:t> in de </a:t>
            </a:r>
            <a:r>
              <a:rPr lang="en-US" sz="2200" dirty="0" err="1">
                <a:solidFill>
                  <a:schemeClr val="bg1"/>
                </a:solidFill>
              </a:rPr>
              <a:t>buurt</a:t>
            </a:r>
            <a:r>
              <a:rPr lang="en-US" sz="2200" dirty="0">
                <a:solidFill>
                  <a:schemeClr val="bg1"/>
                </a:solidFill>
              </a:rPr>
              <a:t> van water</a:t>
            </a:r>
          </a:p>
          <a:p>
            <a:pPr indent="-228600">
              <a:buFont typeface="Arial" panose="020B0604020202020204" pitchFamily="34" charset="0"/>
              <a:buChar char="•"/>
            </a:pPr>
            <a:r>
              <a:rPr lang="en-US" sz="2200" dirty="0" err="1">
                <a:solidFill>
                  <a:schemeClr val="bg1"/>
                </a:solidFill>
              </a:rPr>
              <a:t>Overbelasting</a:t>
            </a:r>
            <a:r>
              <a:rPr lang="en-US" sz="2200" dirty="0">
                <a:solidFill>
                  <a:schemeClr val="bg1"/>
                </a:solidFill>
              </a:rPr>
              <a:t> </a:t>
            </a:r>
          </a:p>
          <a:p>
            <a:pPr marL="0" indent="-228600">
              <a:buFont typeface="Arial" panose="020B0604020202020204" pitchFamily="34" charset="0"/>
              <a:buChar char="•"/>
            </a:pPr>
            <a:endParaRPr lang="en-US" sz="2200" dirty="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58367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deze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filmpjes</a:t>
            </a:r>
            <a:r>
              <a:rPr lang="en-US" sz="3200" kern="1200" dirty="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dirty="0">
                <a:solidFill>
                  <a:schemeClr val="bg1"/>
                </a:solidFill>
              </a:rPr>
              <a:t>Laat nooit onbewaakt achter</a:t>
            </a:r>
          </a:p>
          <a:p>
            <a:pPr indent="-228600">
              <a:buFont typeface="Arial" panose="020B0604020202020204" pitchFamily="34" charset="0"/>
              <a:buChar char="•"/>
            </a:pPr>
            <a:r>
              <a:rPr lang="nl-NL" sz="2200" dirty="0">
                <a:solidFill>
                  <a:schemeClr val="bg1"/>
                </a:solidFill>
              </a:rPr>
              <a:t>Let op met grote hoeveelheden kaarsen/vlammen</a:t>
            </a:r>
          </a:p>
          <a:p>
            <a:pPr marL="0" indent="-228600">
              <a:buFont typeface="Arial" panose="020B0604020202020204" pitchFamily="34" charset="0"/>
              <a:buChar char="•"/>
            </a:pPr>
            <a:endParaRPr lang="en-US" sz="2200" dirty="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20000"/>
          </a:bodyPr>
          <a:lstStyle/>
          <a:p>
            <a:pPr indent="-228600">
              <a:buFont typeface="Arial" panose="020B0604020202020204" pitchFamily="34" charset="0"/>
              <a:buChar char="•"/>
            </a:pPr>
            <a:r>
              <a:rPr lang="nl-NL" sz="2200" dirty="0">
                <a:solidFill>
                  <a:schemeClr val="bg1"/>
                </a:solidFill>
              </a:rPr>
              <a:t>Gebruiken jullie kaarsen in je jeugdlokaal?</a:t>
            </a:r>
          </a:p>
          <a:p>
            <a:pPr indent="-228600">
              <a:buFont typeface="Arial" panose="020B0604020202020204" pitchFamily="34" charset="0"/>
              <a:buChar char="•"/>
            </a:pPr>
            <a:r>
              <a:rPr lang="nl-NL" sz="2200" dirty="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dirty="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11863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10000"/>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Versieren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Ben je </a:t>
            </a:r>
            <a:r>
              <a:rPr lang="en-US" sz="2000" dirty="0" err="1">
                <a:solidFill>
                  <a:schemeClr val="bg1"/>
                </a:solidFill>
              </a:rPr>
              <a:t>je</a:t>
            </a:r>
            <a:r>
              <a:rPr lang="en-US" sz="2000" dirty="0">
                <a:solidFill>
                  <a:schemeClr val="bg1"/>
                </a:solidFill>
              </a:rPr>
              <a:t> </a:t>
            </a:r>
            <a:r>
              <a:rPr lang="en-US" sz="2000" dirty="0" err="1">
                <a:solidFill>
                  <a:schemeClr val="bg1"/>
                </a:solidFill>
              </a:rPr>
              <a:t>bewust</a:t>
            </a:r>
            <a:r>
              <a:rPr lang="en-US" sz="2000" dirty="0">
                <a:solidFill>
                  <a:schemeClr val="bg1"/>
                </a:solidFill>
              </a:rPr>
              <a:t> van het </a:t>
            </a:r>
            <a:r>
              <a:rPr lang="en-US" sz="2000" dirty="0" err="1">
                <a:solidFill>
                  <a:schemeClr val="bg1"/>
                </a:solidFill>
              </a:rPr>
              <a:t>mogelijke</a:t>
            </a:r>
            <a:r>
              <a:rPr lang="en-US" sz="2000" dirty="0">
                <a:solidFill>
                  <a:schemeClr val="bg1"/>
                </a:solidFill>
              </a:rPr>
              <a:t> </a:t>
            </a:r>
            <a:r>
              <a:rPr lang="en-US" sz="2000" dirty="0" err="1">
                <a:solidFill>
                  <a:schemeClr val="bg1"/>
                </a:solidFill>
              </a:rPr>
              <a:t>brandgevaar</a:t>
            </a:r>
            <a:r>
              <a:rPr lang="en-US" sz="2000" dirty="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49811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extLst>
              <p:ext uri="{D42A27DB-BD31-4B8C-83A1-F6EECF244321}">
                <p14:modId xmlns:p14="http://schemas.microsoft.com/office/powerpoint/2010/main" val="2528833248"/>
              </p:ext>
            </p:extLst>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dirty="0">
                          <a:solidFill>
                            <a:schemeClr val="bg1"/>
                          </a:solidFill>
                        </a:rPr>
                        <a:t>WC-Eend</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Thinner</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Spuitbus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Bleekwater/Javel</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dirty="0">
                          <a:solidFill>
                            <a:schemeClr val="bg1"/>
                          </a:solidFill>
                        </a:rPr>
                        <a:t>Gasflessen</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Lampolie (voor fakkels)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WD-40</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dirty="0" err="1">
                          <a:solidFill>
                            <a:schemeClr val="bg1"/>
                          </a:solidFill>
                        </a:rPr>
                        <a:t>Vaatwastabletten</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85000" lnSpcReduction="10000"/>
          </a:bodyPr>
          <a:lstStyle/>
          <a:p>
            <a:pPr indent="-228600">
              <a:buFont typeface="Arial" panose="020B0604020202020204" pitchFamily="34" charset="0"/>
              <a:buChar char="•"/>
            </a:pPr>
            <a:r>
              <a:rPr lang="nl-NL" sz="2000" dirty="0">
                <a:solidFill>
                  <a:schemeClr val="bg1"/>
                </a:solidFill>
              </a:rPr>
              <a:t>Alledaagse producten kunnen gevaar inhouden: lijm, kuisproducten, verf… </a:t>
            </a:r>
          </a:p>
          <a:p>
            <a:pPr indent="-228600">
              <a:buFont typeface="Arial" panose="020B0604020202020204" pitchFamily="34" charset="0"/>
              <a:buChar char="•"/>
            </a:pPr>
            <a:r>
              <a:rPr lang="nl-NL" sz="2000" dirty="0">
                <a:solidFill>
                  <a:schemeClr val="bg1"/>
                </a:solidFill>
              </a:rPr>
              <a:t>Zitten niet altijd in originele verpakking – weet wat er staat</a:t>
            </a:r>
          </a:p>
          <a:p>
            <a:pPr indent="-228600">
              <a:buFont typeface="Arial" panose="020B0604020202020204" pitchFamily="34" charset="0"/>
              <a:buChar char="•"/>
            </a:pPr>
            <a:r>
              <a:rPr lang="nl-NL" sz="2000" dirty="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84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Waar</a:t>
            </a:r>
            <a:r>
              <a:rPr lang="en-US" sz="2000" dirty="0">
                <a:solidFill>
                  <a:schemeClr val="bg1"/>
                </a:solidFill>
              </a:rPr>
              <a:t> </a:t>
            </a:r>
            <a:r>
              <a:rPr lang="en-US" sz="2000" dirty="0" err="1">
                <a:solidFill>
                  <a:schemeClr val="bg1"/>
                </a:solidFill>
              </a:rPr>
              <a:t>staan</a:t>
            </a:r>
            <a:r>
              <a:rPr lang="en-US" sz="2000" dirty="0">
                <a:solidFill>
                  <a:schemeClr val="bg1"/>
                </a:solidFill>
              </a:rPr>
              <a:t> </a:t>
            </a:r>
            <a:r>
              <a:rPr lang="en-US" sz="2000" dirty="0" err="1">
                <a:solidFill>
                  <a:schemeClr val="bg1"/>
                </a:solidFill>
              </a:rPr>
              <a:t>zulke</a:t>
            </a:r>
            <a:r>
              <a:rPr lang="en-US" sz="2000" dirty="0">
                <a:solidFill>
                  <a:schemeClr val="bg1"/>
                </a:solidFill>
              </a:rPr>
              <a:t> </a:t>
            </a:r>
            <a:r>
              <a:rPr lang="en-US" sz="2000" dirty="0" err="1">
                <a:solidFill>
                  <a:schemeClr val="bg1"/>
                </a:solidFill>
              </a:rPr>
              <a:t>verschillende</a:t>
            </a:r>
            <a:r>
              <a:rPr lang="en-US" sz="2000" dirty="0">
                <a:solidFill>
                  <a:schemeClr val="bg1"/>
                </a:solidFill>
              </a:rPr>
              <a:t> </a:t>
            </a:r>
            <a:r>
              <a:rPr lang="en-US" sz="2000" dirty="0" err="1">
                <a:solidFill>
                  <a:schemeClr val="bg1"/>
                </a:solidFill>
              </a:rPr>
              <a:t>producten</a:t>
            </a:r>
            <a:r>
              <a:rPr lang="en-US" sz="2000" dirty="0">
                <a:solidFill>
                  <a:schemeClr val="bg1"/>
                </a:solidFill>
              </a:rPr>
              <a:t> </a:t>
            </a:r>
            <a:r>
              <a:rPr lang="en-US" sz="2000" dirty="0" err="1">
                <a:solidFill>
                  <a:schemeClr val="bg1"/>
                </a:solidFill>
              </a:rPr>
              <a:t>momenteel</a:t>
            </a:r>
            <a:r>
              <a:rPr lang="en-US" sz="2000" dirty="0">
                <a:solidFill>
                  <a:schemeClr val="bg1"/>
                </a:solidFill>
              </a:rPr>
              <a:t> in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nl-NL" sz="2000" dirty="0">
                <a:solidFill>
                  <a:schemeClr val="bg1"/>
                </a:solidFill>
              </a:rPr>
              <a:t>Hoe worden de gevaarlijke stoffen </a:t>
            </a:r>
            <a:r>
              <a:rPr lang="nl-NL" sz="2000" dirty="0" err="1">
                <a:solidFill>
                  <a:schemeClr val="bg1"/>
                </a:solidFill>
              </a:rPr>
              <a:t>opgeslaan</a:t>
            </a:r>
            <a:r>
              <a:rPr lang="nl-NL" sz="2000" dirty="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a:solidFill>
                  <a:schemeClr val="bg1"/>
                </a:solidFill>
                <a:latin typeface="+mj-lt"/>
                <a:ea typeface="+mj-ea"/>
                <a:cs typeface="+mj-cs"/>
              </a:rPr>
              <a:t>zouden de gevaren op deze</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foto’s</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zijn</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138469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fontScale="90000"/>
          </a:bodyPr>
          <a:lstStyle/>
          <a:p>
            <a:pPr algn="r"/>
            <a:r>
              <a:rPr lang="en-US" sz="3000" kern="1200" dirty="0">
                <a:solidFill>
                  <a:schemeClr val="bg1"/>
                </a:solidFill>
                <a:latin typeface="+mj-lt"/>
                <a:ea typeface="+mj-ea"/>
                <a:cs typeface="+mj-cs"/>
              </a:rPr>
              <a:t>Extra </a:t>
            </a:r>
            <a:r>
              <a:rPr lang="en-US" sz="3000" kern="1200">
                <a:solidFill>
                  <a:schemeClr val="bg1"/>
                </a:solidFill>
                <a:latin typeface="+mj-lt"/>
                <a:ea typeface="+mj-ea"/>
                <a:cs typeface="+mj-cs"/>
              </a:rPr>
              <a:t>verwarmingselementen</a:t>
            </a:r>
            <a:r>
              <a:rPr lang="en-US" sz="3000" kern="1200" dirty="0">
                <a:solidFill>
                  <a:schemeClr val="bg1"/>
                </a:solidFill>
                <a:latin typeface="+mj-lt"/>
                <a:ea typeface="+mj-ea"/>
                <a:cs typeface="+mj-cs"/>
              </a:rPr>
              <a:t> en CO-</a:t>
            </a:r>
            <a:r>
              <a:rPr lang="en-US" sz="3000" kern="1200">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a:solidFill>
                  <a:schemeClr val="bg1"/>
                </a:solidFill>
              </a:rPr>
              <a:t>Dek</a:t>
            </a:r>
            <a:r>
              <a:rPr lang="en-US" sz="2200" dirty="0">
                <a:solidFill>
                  <a:schemeClr val="bg1"/>
                </a:solidFill>
              </a:rPr>
              <a:t> </a:t>
            </a:r>
            <a:r>
              <a:rPr lang="en-US" sz="2200">
                <a:solidFill>
                  <a:schemeClr val="bg1"/>
                </a:solidFill>
              </a:rPr>
              <a:t>deze</a:t>
            </a:r>
            <a:r>
              <a:rPr lang="en-US" sz="2200" dirty="0">
                <a:solidFill>
                  <a:schemeClr val="bg1"/>
                </a:solidFill>
              </a:rPr>
              <a:t> nooit </a:t>
            </a:r>
            <a:r>
              <a:rPr lang="en-US" sz="2200">
                <a:solidFill>
                  <a:schemeClr val="bg1"/>
                </a:solidFill>
              </a:rPr>
              <a:t>af</a:t>
            </a:r>
            <a:endParaRPr lang="en-US" sz="2200" dirty="0">
              <a:solidFill>
                <a:schemeClr val="bg1"/>
              </a:solidFill>
            </a:endParaRPr>
          </a:p>
          <a:p>
            <a:pPr indent="-228600">
              <a:buFont typeface="Arial" panose="020B0604020202020204" pitchFamily="34" charset="0"/>
              <a:buChar char="•"/>
            </a:pPr>
            <a:r>
              <a:rPr lang="en-US" sz="2200">
                <a:solidFill>
                  <a:schemeClr val="bg1"/>
                </a:solidFill>
              </a:rPr>
              <a:t>Zet</a:t>
            </a:r>
            <a:r>
              <a:rPr lang="en-US" sz="2200" dirty="0">
                <a:solidFill>
                  <a:schemeClr val="bg1"/>
                </a:solidFill>
              </a:rPr>
              <a:t> </a:t>
            </a:r>
            <a:r>
              <a:rPr lang="en-US" sz="2200">
                <a:solidFill>
                  <a:schemeClr val="bg1"/>
                </a:solidFill>
              </a:rPr>
              <a:t>deze</a:t>
            </a:r>
            <a:r>
              <a:rPr lang="en-US" sz="2200" dirty="0">
                <a:solidFill>
                  <a:schemeClr val="bg1"/>
                </a:solidFill>
              </a:rPr>
              <a:t> </a:t>
            </a:r>
            <a:r>
              <a:rPr lang="en-US" sz="2200">
                <a:solidFill>
                  <a:schemeClr val="bg1"/>
                </a:solidFill>
              </a:rPr>
              <a:t>niet</a:t>
            </a:r>
            <a:r>
              <a:rPr lang="en-US" sz="2200" dirty="0">
                <a:solidFill>
                  <a:schemeClr val="bg1"/>
                </a:solidFill>
              </a:rPr>
              <a:t> in de </a:t>
            </a:r>
            <a:r>
              <a:rPr lang="en-US" sz="2200">
                <a:solidFill>
                  <a:schemeClr val="bg1"/>
                </a:solidFill>
              </a:rPr>
              <a:t>buurt</a:t>
            </a:r>
            <a:r>
              <a:rPr lang="en-US" sz="2200" dirty="0">
                <a:solidFill>
                  <a:schemeClr val="bg1"/>
                </a:solidFill>
              </a:rPr>
              <a:t> van </a:t>
            </a:r>
            <a:r>
              <a:rPr lang="en-US" sz="2200">
                <a:solidFill>
                  <a:schemeClr val="bg1"/>
                </a:solidFill>
              </a:rPr>
              <a:t>brandbare</a:t>
            </a:r>
            <a:r>
              <a:rPr lang="en-US" sz="2200" dirty="0">
                <a:solidFill>
                  <a:schemeClr val="bg1"/>
                </a:solidFill>
              </a:rPr>
              <a:t> </a:t>
            </a:r>
            <a:r>
              <a:rPr lang="en-US" sz="2200">
                <a:solidFill>
                  <a:schemeClr val="bg1"/>
                </a:solidFill>
              </a:rPr>
              <a:t>materialen</a:t>
            </a:r>
            <a:endParaRPr lang="en-US" sz="2200" dirty="0">
              <a:solidFill>
                <a:schemeClr val="bg1"/>
              </a:solidFill>
            </a:endParaRPr>
          </a:p>
          <a:p>
            <a:pPr indent="-228600">
              <a:buFont typeface="Arial" panose="020B0604020202020204" pitchFamily="34" charset="0"/>
              <a:buChar char="•"/>
            </a:pPr>
            <a:r>
              <a:rPr lang="en-US" sz="2200">
                <a:solidFill>
                  <a:schemeClr val="bg1"/>
                </a:solidFill>
              </a:rPr>
              <a:t>Aandachtig</a:t>
            </a:r>
            <a:r>
              <a:rPr lang="en-US" sz="2200" dirty="0">
                <a:solidFill>
                  <a:schemeClr val="bg1"/>
                </a:solidFill>
              </a:rPr>
              <a:t> </a:t>
            </a:r>
            <a:r>
              <a:rPr lang="en-US" sz="2200">
                <a:solidFill>
                  <a:schemeClr val="bg1"/>
                </a:solidFill>
              </a:rPr>
              <a:t>zijn</a:t>
            </a:r>
            <a:r>
              <a:rPr lang="en-US" sz="2200" dirty="0">
                <a:solidFill>
                  <a:schemeClr val="bg1"/>
                </a:solidFill>
              </a:rPr>
              <a:t> </a:t>
            </a:r>
            <a:r>
              <a:rPr lang="en-US" sz="2200">
                <a:solidFill>
                  <a:schemeClr val="bg1"/>
                </a:solidFill>
              </a:rPr>
              <a:t>voor</a:t>
            </a:r>
            <a:r>
              <a:rPr lang="en-US" sz="2200" dirty="0">
                <a:solidFill>
                  <a:schemeClr val="bg1"/>
                </a:solidFill>
              </a:rPr>
              <a:t> CO-</a:t>
            </a:r>
            <a:r>
              <a:rPr lang="en-US" sz="2200">
                <a:solidFill>
                  <a:schemeClr val="bg1"/>
                </a:solidFill>
              </a:rPr>
              <a:t>vergiftiging</a:t>
            </a:r>
            <a:endParaRPr lang="en-US" sz="2200" dirty="0">
              <a:solidFill>
                <a:schemeClr val="bg1"/>
              </a:solidFill>
            </a:endParaRPr>
          </a:p>
          <a:p>
            <a:pPr marL="0" indent="-228600">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Extra </a:t>
            </a:r>
            <a:r>
              <a:rPr lang="en-US" sz="3000" kern="1200" dirty="0" err="1">
                <a:solidFill>
                  <a:schemeClr val="bg1"/>
                </a:solidFill>
                <a:latin typeface="+mj-lt"/>
                <a:ea typeface="+mj-ea"/>
                <a:cs typeface="+mj-cs"/>
              </a:rPr>
              <a:t>verwarmings</a:t>
            </a:r>
            <a:r>
              <a:rPr lang="en-US" sz="3000" kern="1200" dirty="0">
                <a:solidFill>
                  <a:schemeClr val="bg1"/>
                </a:solidFill>
                <a:latin typeface="+mj-lt"/>
                <a:ea typeface="+mj-ea"/>
                <a:cs typeface="+mj-cs"/>
              </a:rPr>
              <a:t>-</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elementen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CO-</a:t>
            </a:r>
            <a:r>
              <a:rPr lang="en-US" sz="3000" kern="1200" dirty="0" err="1">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dirty="0" err="1">
                <a:solidFill>
                  <a:schemeClr val="bg1"/>
                </a:solidFill>
              </a:rPr>
              <a:t>Gebruik</a:t>
            </a:r>
            <a:r>
              <a:rPr lang="en-US" sz="2200" dirty="0">
                <a:solidFill>
                  <a:schemeClr val="bg1"/>
                </a:solidFill>
              </a:rPr>
              <a:t> je al </a:t>
            </a:r>
            <a:r>
              <a:rPr lang="en-US" sz="2200" dirty="0" err="1">
                <a:solidFill>
                  <a:schemeClr val="bg1"/>
                </a:solidFill>
              </a:rPr>
              <a:t>eens</a:t>
            </a:r>
            <a:r>
              <a:rPr lang="en-US" sz="2200" dirty="0">
                <a:solidFill>
                  <a:schemeClr val="bg1"/>
                </a:solidFill>
              </a:rPr>
              <a:t> </a:t>
            </a:r>
            <a:r>
              <a:rPr lang="en-US" sz="2200" dirty="0" err="1">
                <a:solidFill>
                  <a:schemeClr val="bg1"/>
                </a:solidFill>
              </a:rPr>
              <a:t>een</a:t>
            </a:r>
            <a:r>
              <a:rPr lang="en-US" sz="2200" dirty="0">
                <a:solidFill>
                  <a:schemeClr val="bg1"/>
                </a:solidFill>
              </a:rPr>
              <a:t> </a:t>
            </a:r>
            <a:r>
              <a:rPr lang="en-US" sz="2200" dirty="0" err="1">
                <a:solidFill>
                  <a:schemeClr val="bg1"/>
                </a:solidFill>
              </a:rPr>
              <a:t>verwarmingsellement</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err="1">
                <a:solidFill>
                  <a:schemeClr val="bg1"/>
                </a:solidFill>
              </a:rPr>
              <a:t>Waar</a:t>
            </a:r>
            <a:r>
              <a:rPr lang="en-US" sz="2200" dirty="0">
                <a:solidFill>
                  <a:schemeClr val="bg1"/>
                </a:solidFill>
              </a:rPr>
              <a:t> </a:t>
            </a:r>
            <a:r>
              <a:rPr lang="en-US" sz="2200" dirty="0" err="1">
                <a:solidFill>
                  <a:schemeClr val="bg1"/>
                </a:solidFill>
              </a:rPr>
              <a:t>staan</a:t>
            </a:r>
            <a:r>
              <a:rPr lang="en-US" sz="2200" dirty="0">
                <a:solidFill>
                  <a:schemeClr val="bg1"/>
                </a:solidFill>
              </a:rPr>
              <a:t> </a:t>
            </a:r>
            <a:r>
              <a:rPr lang="en-US" sz="2200" dirty="0" err="1">
                <a:solidFill>
                  <a:schemeClr val="bg1"/>
                </a:solidFill>
              </a:rPr>
              <a:t>deze</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a:solidFill>
                  <a:schemeClr val="bg1"/>
                </a:solidFill>
              </a:rPr>
              <a:t>Hoe </a:t>
            </a:r>
            <a:r>
              <a:rPr lang="en-US" sz="2200" dirty="0" err="1">
                <a:solidFill>
                  <a:schemeClr val="bg1"/>
                </a:solidFill>
              </a:rPr>
              <a:t>kan</a:t>
            </a:r>
            <a:r>
              <a:rPr lang="en-US" sz="2200" dirty="0">
                <a:solidFill>
                  <a:schemeClr val="bg1"/>
                </a:solidFill>
              </a:rPr>
              <a:t> je CO-</a:t>
            </a:r>
            <a:r>
              <a:rPr lang="en-US" sz="2200" dirty="0" err="1">
                <a:solidFill>
                  <a:schemeClr val="bg1"/>
                </a:solidFill>
              </a:rPr>
              <a:t>vergiftiging</a:t>
            </a:r>
            <a:r>
              <a:rPr lang="en-US" sz="2200" dirty="0">
                <a:solidFill>
                  <a:schemeClr val="bg1"/>
                </a:solidFill>
              </a:rPr>
              <a:t> </a:t>
            </a:r>
            <a:r>
              <a:rPr lang="en-US" sz="2200" dirty="0" err="1">
                <a:solidFill>
                  <a:schemeClr val="bg1"/>
                </a:solidFill>
              </a:rPr>
              <a:t>voorkomen</a:t>
            </a:r>
            <a:r>
              <a:rPr lang="en-US" sz="2200" dirty="0">
                <a:solidFill>
                  <a:schemeClr val="bg1"/>
                </a:solidFill>
              </a:rPr>
              <a:t>?</a:t>
            </a:r>
          </a:p>
          <a:p>
            <a:pPr marL="0" indent="-228600">
              <a:buFont typeface="Arial" panose="020B0604020202020204" pitchFamily="34" charset="0"/>
              <a:buChar char="•"/>
            </a:pPr>
            <a:endParaRPr lang="en-US" sz="2200" dirty="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1069054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dirty="0" err="1">
                <a:solidFill>
                  <a:schemeClr val="bg1"/>
                </a:solidFill>
              </a:rPr>
              <a:t>Gebruiken</a:t>
            </a:r>
            <a:r>
              <a:rPr lang="en-US" sz="1900" dirty="0">
                <a:solidFill>
                  <a:schemeClr val="bg1"/>
                </a:solidFill>
              </a:rPr>
              <a:t> </a:t>
            </a:r>
            <a:r>
              <a:rPr lang="en-US" sz="1900" dirty="0" err="1">
                <a:solidFill>
                  <a:schemeClr val="bg1"/>
                </a:solidFill>
              </a:rPr>
              <a:t>jullie</a:t>
            </a:r>
            <a:r>
              <a:rPr lang="en-US" sz="1900" dirty="0">
                <a:solidFill>
                  <a:schemeClr val="bg1"/>
                </a:solidFill>
              </a:rPr>
              <a:t> gas </a:t>
            </a:r>
            <a:r>
              <a:rPr lang="en-US" sz="1900" dirty="0" err="1">
                <a:solidFill>
                  <a:schemeClr val="bg1"/>
                </a:solidFill>
              </a:rPr>
              <a:t>voor</a:t>
            </a:r>
            <a:r>
              <a:rPr lang="en-US" sz="1900" dirty="0">
                <a:solidFill>
                  <a:schemeClr val="bg1"/>
                </a:solidFill>
              </a:rPr>
              <a:t> </a:t>
            </a:r>
            <a:r>
              <a:rPr lang="en-US" sz="1900" dirty="0" err="1">
                <a:solidFill>
                  <a:schemeClr val="bg1"/>
                </a:solidFill>
              </a:rPr>
              <a:t>bepaalde</a:t>
            </a:r>
            <a:r>
              <a:rPr lang="en-US" sz="1900" dirty="0">
                <a:solidFill>
                  <a:schemeClr val="bg1"/>
                </a:solidFill>
              </a:rPr>
              <a:t> </a:t>
            </a:r>
            <a:r>
              <a:rPr lang="en-US" sz="1900" dirty="0" err="1">
                <a:solidFill>
                  <a:schemeClr val="bg1"/>
                </a:solidFill>
              </a:rPr>
              <a:t>zaken</a:t>
            </a:r>
            <a:r>
              <a:rPr lang="en-US" sz="1900" dirty="0">
                <a:solidFill>
                  <a:schemeClr val="bg1"/>
                </a:solidFill>
              </a:rPr>
              <a:t>?</a:t>
            </a:r>
          </a:p>
          <a:p>
            <a:pPr indent="-228600">
              <a:buFont typeface="Arial" panose="020B0604020202020204" pitchFamily="34" charset="0"/>
              <a:buChar char="•"/>
            </a:pPr>
            <a:r>
              <a:rPr lang="en-US" sz="1900" dirty="0">
                <a:solidFill>
                  <a:schemeClr val="bg1"/>
                </a:solidFill>
              </a:rPr>
              <a:t>Op </a:t>
            </a:r>
            <a:r>
              <a:rPr lang="en-US" sz="1900" dirty="0" err="1">
                <a:solidFill>
                  <a:schemeClr val="bg1"/>
                </a:solidFill>
              </a:rPr>
              <a:t>welke</a:t>
            </a:r>
            <a:r>
              <a:rPr lang="en-US" sz="1900" dirty="0">
                <a:solidFill>
                  <a:schemeClr val="bg1"/>
                </a:solidFill>
              </a:rPr>
              <a:t> </a:t>
            </a:r>
            <a:r>
              <a:rPr lang="en-US" sz="1900" dirty="0" err="1">
                <a:solidFill>
                  <a:schemeClr val="bg1"/>
                </a:solidFill>
              </a:rPr>
              <a:t>manieren</a:t>
            </a:r>
            <a:r>
              <a:rPr lang="en-US" sz="1900" dirty="0">
                <a:solidFill>
                  <a:schemeClr val="bg1"/>
                </a:solidFill>
              </a:rPr>
              <a:t> </a:t>
            </a:r>
            <a:r>
              <a:rPr lang="en-US" sz="1900" dirty="0" err="1">
                <a:solidFill>
                  <a:schemeClr val="bg1"/>
                </a:solidFill>
              </a:rPr>
              <a:t>zou</a:t>
            </a:r>
            <a:r>
              <a:rPr lang="en-US" sz="1900" dirty="0">
                <a:solidFill>
                  <a:schemeClr val="bg1"/>
                </a:solidFill>
              </a:rPr>
              <a:t> je </a:t>
            </a:r>
            <a:r>
              <a:rPr lang="en-US" sz="1900" dirty="0" err="1">
                <a:solidFill>
                  <a:schemeClr val="bg1"/>
                </a:solidFill>
              </a:rPr>
              <a:t>meer</a:t>
            </a:r>
            <a:r>
              <a:rPr lang="en-US" sz="1900" dirty="0">
                <a:solidFill>
                  <a:schemeClr val="bg1"/>
                </a:solidFill>
              </a:rPr>
              <a:t> </a:t>
            </a:r>
            <a:r>
              <a:rPr lang="en-US" sz="1900" dirty="0" err="1">
                <a:solidFill>
                  <a:schemeClr val="bg1"/>
                </a:solidFill>
              </a:rPr>
              <a:t>attent</a:t>
            </a:r>
            <a:r>
              <a:rPr lang="en-US" sz="1900" dirty="0">
                <a:solidFill>
                  <a:schemeClr val="bg1"/>
                </a:solidFill>
              </a:rPr>
              <a:t> </a:t>
            </a:r>
            <a:r>
              <a:rPr lang="en-US" sz="1900" dirty="0" err="1">
                <a:solidFill>
                  <a:schemeClr val="bg1"/>
                </a:solidFill>
              </a:rPr>
              <a:t>kunnen</a:t>
            </a:r>
            <a:r>
              <a:rPr lang="en-US" sz="1900" dirty="0">
                <a:solidFill>
                  <a:schemeClr val="bg1"/>
                </a:solidFill>
              </a:rPr>
              <a:t> </a:t>
            </a:r>
            <a:r>
              <a:rPr lang="en-US" sz="1900" dirty="0" err="1">
                <a:solidFill>
                  <a:schemeClr val="bg1"/>
                </a:solidFill>
              </a:rPr>
              <a:t>zijn</a:t>
            </a:r>
            <a:r>
              <a:rPr lang="en-US" sz="1900" dirty="0">
                <a:solidFill>
                  <a:schemeClr val="bg1"/>
                </a:solidFill>
              </a:rPr>
              <a:t> in het </a:t>
            </a:r>
            <a:r>
              <a:rPr lang="en-US" sz="1900" dirty="0" err="1">
                <a:solidFill>
                  <a:schemeClr val="bg1"/>
                </a:solidFill>
              </a:rPr>
              <a:t>gebruiken</a:t>
            </a:r>
            <a:r>
              <a:rPr lang="en-US" sz="1900" dirty="0">
                <a:solidFill>
                  <a:schemeClr val="bg1"/>
                </a:solidFill>
              </a:rPr>
              <a:t> van </a:t>
            </a:r>
            <a:r>
              <a:rPr lang="en-US" sz="1900" dirty="0" err="1">
                <a:solidFill>
                  <a:schemeClr val="bg1"/>
                </a:solidFill>
              </a:rPr>
              <a:t>gastoestellen</a:t>
            </a:r>
            <a:r>
              <a:rPr lang="en-US" sz="1900" dirty="0">
                <a:solidFill>
                  <a:schemeClr val="bg1"/>
                </a:solidFill>
              </a:rPr>
              <a:t>?</a:t>
            </a:r>
          </a:p>
          <a:p>
            <a:pPr indent="-228600">
              <a:buFont typeface="Arial" panose="020B0604020202020204" pitchFamily="34" charset="0"/>
              <a:buChar char="•"/>
            </a:pPr>
            <a:r>
              <a:rPr lang="en-US" sz="1900" dirty="0" err="1">
                <a:solidFill>
                  <a:schemeClr val="bg1"/>
                </a:solidFill>
              </a:rPr>
              <a:t>Waar</a:t>
            </a:r>
            <a:r>
              <a:rPr lang="en-US" sz="1900" dirty="0">
                <a:solidFill>
                  <a:schemeClr val="bg1"/>
                </a:solidFill>
              </a:rPr>
              <a:t> </a:t>
            </a:r>
            <a:r>
              <a:rPr lang="en-US" sz="1900" dirty="0" err="1">
                <a:solidFill>
                  <a:schemeClr val="bg1"/>
                </a:solidFill>
              </a:rPr>
              <a:t>bewaar</a:t>
            </a:r>
            <a:r>
              <a:rPr lang="en-US" sz="1900" dirty="0">
                <a:solidFill>
                  <a:schemeClr val="bg1"/>
                </a:solidFill>
              </a:rPr>
              <a:t> je </a:t>
            </a:r>
            <a:r>
              <a:rPr lang="en-US" sz="1900" dirty="0" err="1">
                <a:solidFill>
                  <a:schemeClr val="bg1"/>
                </a:solidFill>
              </a:rPr>
              <a:t>idealiter</a:t>
            </a:r>
            <a:r>
              <a:rPr lang="en-US" sz="1900" dirty="0">
                <a:solidFill>
                  <a:schemeClr val="bg1"/>
                </a:solidFill>
              </a:rPr>
              <a:t> </a:t>
            </a:r>
            <a:r>
              <a:rPr lang="en-US" sz="1900" dirty="0" err="1">
                <a:solidFill>
                  <a:schemeClr val="bg1"/>
                </a:solidFill>
              </a:rPr>
              <a:t>gasflessen</a:t>
            </a:r>
            <a:r>
              <a:rPr lang="en-US" sz="1900" dirty="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421555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ge oranje stoelen die een cirkel vormen">
            <a:extLst>
              <a:ext uri="{FF2B5EF4-FFF2-40B4-BE49-F238E27FC236}">
                <a16:creationId xmlns:a16="http://schemas.microsoft.com/office/drawing/2014/main" id="{8E760D99-921C-EB12-E140-C12EEE3DB46B}"/>
              </a:ext>
            </a:extLst>
          </p:cNvPr>
          <p:cNvPicPr>
            <a:picLocks noChangeAspect="1"/>
          </p:cNvPicPr>
          <p:nvPr/>
        </p:nvPicPr>
        <p:blipFill rotWithShape="1">
          <a:blip r:embed="rId3">
            <a:alphaModFix amt="50000"/>
          </a:blip>
          <a:srcRect t="8543" r="-1" b="14907"/>
          <a:stretch/>
        </p:blipFill>
        <p:spPr>
          <a:xfrm>
            <a:off x="20" y="10"/>
            <a:ext cx="12188930" cy="6857990"/>
          </a:xfrm>
          <a:prstGeom prst="rect">
            <a:avLst/>
          </a:prstGeom>
        </p:spPr>
      </p:pic>
      <p:sp>
        <p:nvSpPr>
          <p:cNvPr id="2" name="Titel 1">
            <a:extLst>
              <a:ext uri="{FF2B5EF4-FFF2-40B4-BE49-F238E27FC236}">
                <a16:creationId xmlns:a16="http://schemas.microsoft.com/office/drawing/2014/main" id="{0B1BECAD-A694-4535-A093-A7CF5F0B25C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Pauze </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8471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3071090" y="1015885"/>
            <a:ext cx="11210925" cy="744836"/>
          </a:xfrm>
        </p:spPr>
        <p:txBody>
          <a:bodyPr vert="horz" lIns="91440" tIns="45720" rIns="91440" bIns="45720" rtlCol="0" anchor="ctr">
            <a:normAutofit/>
          </a:bodyPr>
          <a:lstStyle/>
          <a:p>
            <a:pPr algn="ctr"/>
            <a:r>
              <a:rPr lang="en-US" kern="1200" dirty="0">
                <a:latin typeface="+mj-lt"/>
                <a:ea typeface="+mj-ea"/>
                <a:cs typeface="+mj-cs"/>
              </a:rPr>
              <a:t>Wie </a:t>
            </a:r>
            <a:r>
              <a:rPr lang="en-US" kern="1200" dirty="0" err="1">
                <a:latin typeface="+mj-lt"/>
                <a:ea typeface="+mj-ea"/>
                <a:cs typeface="+mj-cs"/>
              </a:rPr>
              <a:t>zijn</a:t>
            </a:r>
            <a:r>
              <a:rPr lang="en-US" kern="1200" dirty="0">
                <a:latin typeface="+mj-lt"/>
                <a:ea typeface="+mj-ea"/>
                <a:cs typeface="+mj-cs"/>
              </a:rPr>
              <a:t> </a:t>
            </a:r>
            <a:r>
              <a:rPr lang="en-US" kern="1200" dirty="0" err="1">
                <a:latin typeface="+mj-lt"/>
                <a:ea typeface="+mj-ea"/>
                <a:cs typeface="+mj-cs"/>
              </a:rPr>
              <a:t>wij</a:t>
            </a:r>
            <a:r>
              <a:rPr lang="en-US" kern="1200" dirty="0">
                <a:latin typeface="+mj-lt"/>
                <a:ea typeface="+mj-ea"/>
                <a:cs typeface="+mj-cs"/>
              </a:rPr>
              <a:t>?</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2" y="178962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534372" y="2992798"/>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dirty="0"/>
              <a:t>Wat </a:t>
            </a:r>
            <a:r>
              <a:rPr lang="en-US" sz="5200" dirty="0" err="1"/>
              <a:t>zeggen</a:t>
            </a:r>
            <a:r>
              <a:rPr lang="en-US" sz="5200" dirty="0"/>
              <a:t> </a:t>
            </a:r>
            <a:r>
              <a:rPr lang="en-US" sz="5200" dirty="0" err="1"/>
              <a:t>jongeren</a:t>
            </a:r>
            <a:r>
              <a:rPr lang="en-US" sz="5200" dirty="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dirty="0" err="1"/>
              <a:t>Zet</a:t>
            </a:r>
            <a:r>
              <a:rPr lang="en-US" dirty="0"/>
              <a:t> </a:t>
            </a:r>
            <a:r>
              <a:rPr lang="en-US" dirty="0" err="1"/>
              <a:t>deze</a:t>
            </a:r>
            <a:r>
              <a:rPr lang="en-US" dirty="0"/>
              <a:t> app </a:t>
            </a:r>
            <a:r>
              <a:rPr lang="en-US" dirty="0" err="1"/>
              <a:t>zeker</a:t>
            </a:r>
            <a:r>
              <a:rPr lang="en-US" dirty="0"/>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Belgische Brandweerman Reageert Op Vurige Scènes Uit Film en TV">
            <a:hlinkClick r:id="" action="ppaction://media"/>
            <a:extLst>
              <a:ext uri="{FF2B5EF4-FFF2-40B4-BE49-F238E27FC236}">
                <a16:creationId xmlns:a16="http://schemas.microsoft.com/office/drawing/2014/main" id="{E8B8DD99-E085-473E-BB7D-9F37D8FDB75C}"/>
              </a:ext>
            </a:extLst>
          </p:cNvPr>
          <p:cNvPicPr>
            <a:picLocks noGrp="1" noRot="1" noChangeAspect="1"/>
          </p:cNvPicPr>
          <p:nvPr>
            <p:ph idx="1"/>
            <a:videoFile r:link="rId1"/>
          </p:nvPr>
        </p:nvPicPr>
        <p:blipFill>
          <a:blip r:embed="rId4"/>
          <a:stretch>
            <a:fillRect/>
          </a:stretch>
        </p:blipFill>
        <p:spPr>
          <a:xfrm>
            <a:off x="666094" y="509949"/>
            <a:ext cx="10757082" cy="6077116"/>
          </a:xfrm>
          <a:prstGeom prst="rect">
            <a:avLst/>
          </a:prstGeom>
        </p:spPr>
      </p:pic>
    </p:spTree>
    <p:extLst>
      <p:ext uri="{BB962C8B-B14F-4D97-AF65-F5344CB8AC3E}">
        <p14:creationId xmlns:p14="http://schemas.microsoft.com/office/powerpoint/2010/main" val="28776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eugdwerkregels | De Ambrassade">
            <a:extLst>
              <a:ext uri="{FF2B5EF4-FFF2-40B4-BE49-F238E27FC236}">
                <a16:creationId xmlns:a16="http://schemas.microsoft.com/office/drawing/2014/main" id="{DCDF9838-473E-81D7-112A-A1AE32EBA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26" y="1035065"/>
            <a:ext cx="9381220" cy="5995409"/>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3071090" y="1015885"/>
            <a:ext cx="11210925" cy="744836"/>
          </a:xfrm>
        </p:spPr>
        <p:txBody>
          <a:bodyPr vert="horz" lIns="91440" tIns="45720" rIns="91440" bIns="45720" rtlCol="0" anchor="ctr">
            <a:normAutofit/>
          </a:bodyPr>
          <a:lstStyle/>
          <a:p>
            <a:pPr algn="ctr"/>
            <a:r>
              <a:rPr lang="en-US" kern="1200" dirty="0">
                <a:latin typeface="+mj-lt"/>
                <a:ea typeface="+mj-ea"/>
                <a:cs typeface="+mj-cs"/>
              </a:rPr>
              <a:t>Wie </a:t>
            </a:r>
            <a:r>
              <a:rPr lang="en-US" kern="1200" dirty="0" err="1">
                <a:latin typeface="+mj-lt"/>
                <a:ea typeface="+mj-ea"/>
                <a:cs typeface="+mj-cs"/>
              </a:rPr>
              <a:t>zijn</a:t>
            </a:r>
            <a:r>
              <a:rPr lang="en-US" kern="1200" dirty="0">
                <a:latin typeface="+mj-lt"/>
                <a:ea typeface="+mj-ea"/>
                <a:cs typeface="+mj-cs"/>
              </a:rPr>
              <a:t> </a:t>
            </a:r>
            <a:r>
              <a:rPr lang="en-US" kern="1200" dirty="0" err="1">
                <a:latin typeface="+mj-lt"/>
                <a:ea typeface="+mj-ea"/>
                <a:cs typeface="+mj-cs"/>
              </a:rPr>
              <a:t>wij</a:t>
            </a:r>
            <a:r>
              <a:rPr lang="en-US" kern="1200" dirty="0">
                <a:latin typeface="+mj-lt"/>
                <a:ea typeface="+mj-ea"/>
                <a:cs typeface="+mj-cs"/>
              </a:rPr>
              <a:t>?</a:t>
            </a:r>
          </a:p>
        </p:txBody>
      </p:sp>
    </p:spTree>
    <p:extLst>
      <p:ext uri="{BB962C8B-B14F-4D97-AF65-F5344CB8AC3E}">
        <p14:creationId xmlns:p14="http://schemas.microsoft.com/office/powerpoint/2010/main" val="4212922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Blijf kalm</a:t>
            </a:r>
          </a:p>
        </p:txBody>
      </p:sp>
      <p:cxnSp>
        <p:nvCxnSpPr>
          <p:cNvPr id="4" name="Rechte verbindingslijn met pijl 3">
            <a:extLst>
              <a:ext uri="{FF2B5EF4-FFF2-40B4-BE49-F238E27FC236}">
                <a16:creationId xmlns:a16="http://schemas.microsoft.com/office/drawing/2014/main" id="{C60E107E-FC3D-43CB-899B-2AEE8EC8C956}"/>
              </a:ext>
            </a:extLst>
          </p:cNvPr>
          <p:cNvCxnSpPr/>
          <p:nvPr/>
        </p:nvCxnSpPr>
        <p:spPr>
          <a:xfrm>
            <a:off x="3047051"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494B722F-50E9-4C9A-890B-8E1C531E5205}"/>
              </a:ext>
            </a:extLst>
          </p:cNvPr>
          <p:cNvCxnSpPr/>
          <p:nvPr/>
        </p:nvCxnSpPr>
        <p:spPr>
          <a:xfrm>
            <a:off x="6564582" y="2648736"/>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Rechte verbindingslijn met pijl 16">
            <a:extLst>
              <a:ext uri="{FF2B5EF4-FFF2-40B4-BE49-F238E27FC236}">
                <a16:creationId xmlns:a16="http://schemas.microsoft.com/office/drawing/2014/main" id="{F626E2C6-9D56-4933-A353-19D2CC1845F3}"/>
              </a:ext>
            </a:extLst>
          </p:cNvPr>
          <p:cNvCxnSpPr/>
          <p:nvPr/>
        </p:nvCxnSpPr>
        <p:spPr>
          <a:xfrm>
            <a:off x="3722063"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C5463286-2D38-4643-A49D-63DAF38B090D}"/>
              </a:ext>
            </a:extLst>
          </p:cNvPr>
          <p:cNvCxnSpPr/>
          <p:nvPr/>
        </p:nvCxnSpPr>
        <p:spPr>
          <a:xfrm>
            <a:off x="7991117"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dirty="0"/>
              <a:t>Reflectie</a:t>
            </a:r>
            <a:r>
              <a:rPr lang="en-US" sz="4000" dirty="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dirty="0"/>
              <a:t>Wat neem </a:t>
            </a:r>
            <a:r>
              <a:rPr lang="en-US" sz="2000" dirty="0" err="1"/>
              <a:t>jij</a:t>
            </a:r>
            <a:r>
              <a:rPr lang="en-US" sz="2000" dirty="0"/>
              <a:t> mee </a:t>
            </a:r>
            <a:r>
              <a:rPr lang="en-US" sz="2000" dirty="0" err="1"/>
              <a:t>na</a:t>
            </a:r>
            <a:r>
              <a:rPr lang="en-US" sz="2000" dirty="0"/>
              <a:t> </a:t>
            </a:r>
            <a:r>
              <a:rPr lang="en-US" sz="2000" dirty="0" err="1"/>
              <a:t>vandaag</a:t>
            </a:r>
            <a:r>
              <a:rPr lang="en-US" sz="2000" dirty="0"/>
              <a:t>? </a:t>
            </a:r>
          </a:p>
          <a:p>
            <a:r>
              <a:rPr lang="en-US" sz="2000" dirty="0" err="1"/>
              <a:t>Waar</a:t>
            </a:r>
            <a:r>
              <a:rPr lang="en-US" sz="2000" dirty="0"/>
              <a:t> was </a:t>
            </a:r>
            <a:r>
              <a:rPr lang="en-US" sz="2000" dirty="0" err="1"/>
              <a:t>jij</a:t>
            </a:r>
            <a:r>
              <a:rPr lang="en-US" sz="2000" dirty="0"/>
              <a:t> je </a:t>
            </a:r>
            <a:r>
              <a:rPr lang="en-US" sz="2000" dirty="0" err="1"/>
              <a:t>nog</a:t>
            </a:r>
            <a:r>
              <a:rPr lang="en-US" sz="2000" dirty="0"/>
              <a:t> </a:t>
            </a:r>
            <a:r>
              <a:rPr lang="en-US" sz="2000" dirty="0" err="1"/>
              <a:t>niet</a:t>
            </a:r>
            <a:r>
              <a:rPr lang="en-US" sz="2000" dirty="0"/>
              <a:t> </a:t>
            </a:r>
            <a:r>
              <a:rPr lang="en-US" sz="2000" dirty="0" err="1"/>
              <a:t>bewust</a:t>
            </a:r>
            <a:r>
              <a:rPr lang="en-US" sz="2000" dirty="0"/>
              <a:t> van en ga je nu </a:t>
            </a:r>
            <a:r>
              <a:rPr lang="en-US" sz="2000" dirty="0" err="1"/>
              <a:t>anders</a:t>
            </a:r>
            <a:r>
              <a:rPr lang="en-US" sz="2000" dirty="0"/>
              <a:t> mee </a:t>
            </a:r>
            <a:r>
              <a:rPr lang="en-US" sz="2000" dirty="0" err="1"/>
              <a:t>omgaan</a:t>
            </a:r>
            <a:r>
              <a:rPr lang="en-US" sz="2000" dirty="0"/>
              <a:t>? </a:t>
            </a:r>
          </a:p>
          <a:p>
            <a:r>
              <a:rPr lang="en-US" sz="2000" dirty="0"/>
              <a:t>Als je morgen in </a:t>
            </a:r>
            <a:r>
              <a:rPr lang="en-US" sz="2000" dirty="0" err="1"/>
              <a:t>jouw</a:t>
            </a:r>
            <a:r>
              <a:rPr lang="en-US" sz="2000" dirty="0"/>
              <a:t> </a:t>
            </a:r>
            <a:r>
              <a:rPr lang="en-US" sz="2000" dirty="0" err="1"/>
              <a:t>lokaal</a:t>
            </a:r>
            <a:r>
              <a:rPr lang="en-US" sz="2000" dirty="0"/>
              <a:t>/</a:t>
            </a:r>
            <a:r>
              <a:rPr lang="en-US" sz="2000" dirty="0" err="1"/>
              <a:t>ruimte</a:t>
            </a:r>
            <a:r>
              <a:rPr lang="en-US" sz="2000" dirty="0"/>
              <a:t>/</a:t>
            </a:r>
            <a:r>
              <a:rPr lang="en-US" sz="2000" dirty="0" err="1"/>
              <a:t>gebouw</a:t>
            </a:r>
            <a:r>
              <a:rPr lang="en-US" sz="2000" dirty="0"/>
              <a:t> </a:t>
            </a:r>
            <a:r>
              <a:rPr lang="en-US" sz="2000" dirty="0" err="1"/>
              <a:t>komt</a:t>
            </a:r>
            <a:r>
              <a:rPr lang="en-US" sz="2000" dirty="0"/>
              <a:t>, wat is dan het </a:t>
            </a:r>
            <a:r>
              <a:rPr lang="en-US" sz="2000" dirty="0" err="1"/>
              <a:t>eerste</a:t>
            </a:r>
            <a:r>
              <a:rPr lang="en-US" sz="2000" dirty="0"/>
              <a:t> </a:t>
            </a:r>
            <a:r>
              <a:rPr lang="en-US" sz="2000" dirty="0" err="1"/>
              <a:t>dat</a:t>
            </a:r>
            <a:r>
              <a:rPr lang="en-US" sz="2000" dirty="0"/>
              <a:t> je </a:t>
            </a:r>
            <a:r>
              <a:rPr lang="en-US" sz="2000" dirty="0" err="1"/>
              <a:t>doet</a:t>
            </a:r>
            <a:r>
              <a:rPr lang="nl-BE" sz="2000" dirty="0"/>
              <a:t> als ‘gevolg’ van deze opleiding? </a:t>
            </a:r>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dirty="0"/>
              <a:t>www.jeugdlokalen.be </a:t>
            </a:r>
          </a:p>
          <a:p>
            <a:r>
              <a:rPr lang="nl-BE" dirty="0">
                <a:solidFill>
                  <a:schemeClr val="bg2">
                    <a:lumMod val="65000"/>
                  </a:schemeClr>
                </a:solidFill>
              </a:rPr>
              <a:t>De website van jouw brandweerzone/hulpverleningszone </a:t>
            </a:r>
          </a:p>
          <a:p>
            <a:r>
              <a:rPr lang="nl-BE" dirty="0">
                <a:solidFill>
                  <a:schemeClr val="bg2">
                    <a:lumMod val="65000"/>
                  </a:schemeClr>
                </a:solidFill>
              </a:rPr>
              <a:t>Jeugd/vrijetijdsdienst van je stad/gemeente </a:t>
            </a:r>
          </a:p>
          <a:p>
            <a:r>
              <a:rPr lang="nl-BE" dirty="0"/>
              <a:t>Ikwordbrandweer.be voor wie meer wil dan dit </a:t>
            </a:r>
          </a:p>
          <a:p>
            <a:endParaRPr lang="nl-BE" dirty="0"/>
          </a:p>
        </p:txBody>
      </p:sp>
    </p:spTree>
    <p:extLst>
      <p:ext uri="{BB962C8B-B14F-4D97-AF65-F5344CB8AC3E}">
        <p14:creationId xmlns:p14="http://schemas.microsoft.com/office/powerpoint/2010/main" val="48579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dirty="0"/>
              <a:t>Ik zit momenteel </a:t>
            </a:r>
            <a:endParaRPr lang="nl-BE" sz="6000" dirty="0"/>
          </a:p>
          <a:p>
            <a:pPr marL="0" indent="0" algn="ctr">
              <a:buNone/>
            </a:pPr>
            <a:r>
              <a:rPr lang="nl-NL" sz="6000" dirty="0"/>
              <a:t>in de leiding  </a:t>
            </a:r>
            <a:endParaRPr lang="nl-BE" sz="6000" dirty="0"/>
          </a:p>
        </p:txBody>
      </p:sp>
    </p:spTree>
    <p:extLst>
      <p:ext uri="{BB962C8B-B14F-4D97-AF65-F5344CB8AC3E}">
        <p14:creationId xmlns:p14="http://schemas.microsoft.com/office/powerpoint/2010/main" val="165311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6" ma:contentTypeDescription="Een nieuw document maken." ma:contentTypeScope="" ma:versionID="50d7c25859c8689c0a31b720249ac8e2">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91a9932f5971e832170f7ec5b44e62e0"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3200AF-C2DF-4409-9EB0-9252FDB1F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80f02-7857-4884-ba9f-91c81a1eeef8"/>
    <ds:schemaRef ds:uri="f44e904d-c03d-4a21-b4dd-e45f0b357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9BFC1E-F84B-4957-A975-33E1400FB429}">
  <ds:schemaRefs>
    <ds:schemaRef ds:uri="f44e904d-c03d-4a21-b4dd-e45f0b357ee4"/>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4aa80f02-7857-4884-ba9f-91c81a1eeef8"/>
    <ds:schemaRef ds:uri="http://www.w3.org/XML/1998/namespace"/>
  </ds:schemaRefs>
</ds:datastoreItem>
</file>

<file path=customXml/itemProps3.xml><?xml version="1.0" encoding="utf-8"?>
<ds:datastoreItem xmlns:ds="http://schemas.openxmlformats.org/officeDocument/2006/customXml" ds:itemID="{8F4EDEC7-C328-4264-8160-48216C9168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786</TotalTime>
  <Words>5068</Words>
  <Application>Microsoft Office PowerPoint</Application>
  <PresentationFormat>Breedbeeld</PresentationFormat>
  <Paragraphs>628</Paragraphs>
  <Slides>65</Slides>
  <Notes>64</Notes>
  <HiddenSlides>0</HiddenSlides>
  <MMClips>7</MMClips>
  <ScaleCrop>false</ScaleCrop>
  <HeadingPairs>
    <vt:vector size="4" baseType="variant">
      <vt:variant>
        <vt:lpstr>Thema</vt:lpstr>
      </vt:variant>
      <vt:variant>
        <vt:i4>1</vt:i4>
      </vt:variant>
      <vt:variant>
        <vt:lpstr>Diatitels</vt:lpstr>
      </vt:variant>
      <vt:variant>
        <vt:i4>65</vt:i4>
      </vt:variant>
    </vt:vector>
  </HeadingPairs>
  <TitlesOfParts>
    <vt:vector size="66" baseType="lpstr">
      <vt:lpstr>Kantoorthema</vt:lpstr>
      <vt:lpstr>Sessie Brandveiligheid jeugdwerkinfrastructuur</vt:lpstr>
      <vt:lpstr>Op het programma </vt:lpstr>
      <vt:lpstr>Wat komt er aan bod in deze vorming?</vt:lpstr>
      <vt:lpstr>Introductie en kennismaking </vt:lpstr>
      <vt:lpstr>Wie zijn wij?</vt:lpstr>
      <vt:lpstr>Wie zijn wij?</vt:lpstr>
      <vt:lpstr>Wie zijn jullie? </vt:lpstr>
      <vt:lpstr>PowerPoint-presentatie</vt:lpstr>
      <vt:lpstr>PowerPoint-presentatie</vt:lpstr>
      <vt:lpstr>PowerPoint-presentatie</vt:lpstr>
      <vt:lpstr>PowerPoint-presentatie</vt:lpstr>
      <vt:lpstr>Wat komt vandaag aan bod? </vt:lpstr>
      <vt:lpstr>Waarom is brandveiligheid belangrijk? </vt:lpstr>
      <vt:lpstr>PowerPoint-presentatie</vt:lpstr>
      <vt:lpstr>Pictogrammen en gevaren </vt:lpstr>
      <vt:lpstr>Gebruik het juiste pictogram tijdens het verhaal </vt:lpstr>
      <vt:lpstr>We vertellen een verhaal</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dit filmpje?</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Pauze </vt:lpstr>
      <vt:lpstr>De gevaren </vt:lpstr>
      <vt:lpstr>PowerPoint-presentatie</vt:lpstr>
      <vt:lpstr>Wat zeggen jongeren?  </vt:lpstr>
      <vt:lpstr>6 richtlijnen bij brand </vt:lpstr>
      <vt:lpstr>PowerPoint-presentatie</vt:lpstr>
      <vt:lpstr>Blijf kalm </vt:lpstr>
      <vt:lpstr>Alarmeer en evacueer</vt:lpstr>
      <vt:lpstr>Bel 112</vt:lpstr>
      <vt:lpstr>Doe een bluspoging </vt:lpstr>
      <vt:lpstr>Verzamel op de juiste plaats</vt:lpstr>
      <vt:lpstr>Werk mee</vt:lpstr>
      <vt:lpstr>6 richtlijnen bij brand </vt:lpstr>
      <vt:lpstr>Even oefenen </vt:lpstr>
      <vt:lpstr>De gevaren </vt:lpstr>
      <vt:lpstr>Reflectie </vt:lpstr>
      <vt:lpstr>Waar kan je terecht voor meer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23</cp:revision>
  <cp:lastPrinted>2022-03-09T13:51:53Z</cp:lastPrinted>
  <dcterms:created xsi:type="dcterms:W3CDTF">2021-09-13T09:14:08Z</dcterms:created>
  <dcterms:modified xsi:type="dcterms:W3CDTF">2023-02-14T13:06:10Z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