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7"/>
  </p:notesMasterIdLst>
  <p:sldIdLst>
    <p:sldId id="256" r:id="rId5"/>
    <p:sldId id="316" r:id="rId6"/>
    <p:sldId id="396" r:id="rId7"/>
    <p:sldId id="338" r:id="rId8"/>
    <p:sldId id="318" r:id="rId9"/>
    <p:sldId id="258" r:id="rId10"/>
    <p:sldId id="259" r:id="rId11"/>
    <p:sldId id="261" r:id="rId12"/>
    <p:sldId id="262" r:id="rId13"/>
    <p:sldId id="266" r:id="rId14"/>
    <p:sldId id="270" r:id="rId15"/>
    <p:sldId id="268" r:id="rId16"/>
    <p:sldId id="336" r:id="rId17"/>
    <p:sldId id="273" r:id="rId18"/>
    <p:sldId id="274" r:id="rId19"/>
    <p:sldId id="276" r:id="rId20"/>
    <p:sldId id="277" r:id="rId21"/>
    <p:sldId id="308" r:id="rId22"/>
    <p:sldId id="337" r:id="rId23"/>
    <p:sldId id="279" r:id="rId24"/>
    <p:sldId id="280" r:id="rId25"/>
    <p:sldId id="320" r:id="rId26"/>
    <p:sldId id="281" r:id="rId27"/>
    <p:sldId id="307" r:id="rId28"/>
    <p:sldId id="321" r:id="rId29"/>
    <p:sldId id="282" r:id="rId30"/>
    <p:sldId id="348" r:id="rId31"/>
    <p:sldId id="373" r:id="rId32"/>
    <p:sldId id="374" r:id="rId33"/>
    <p:sldId id="375" r:id="rId34"/>
    <p:sldId id="376" r:id="rId35"/>
    <p:sldId id="377" r:id="rId36"/>
    <p:sldId id="378" r:id="rId37"/>
    <p:sldId id="379" r:id="rId38"/>
    <p:sldId id="380" r:id="rId39"/>
    <p:sldId id="381" r:id="rId40"/>
    <p:sldId id="382" r:id="rId41"/>
    <p:sldId id="383" r:id="rId42"/>
    <p:sldId id="384" r:id="rId43"/>
    <p:sldId id="385" r:id="rId44"/>
    <p:sldId id="386" r:id="rId45"/>
    <p:sldId id="387" r:id="rId46"/>
    <p:sldId id="388" r:id="rId47"/>
    <p:sldId id="389" r:id="rId48"/>
    <p:sldId id="390" r:id="rId49"/>
    <p:sldId id="391" r:id="rId50"/>
    <p:sldId id="392" r:id="rId51"/>
    <p:sldId id="393" r:id="rId52"/>
    <p:sldId id="394" r:id="rId53"/>
    <p:sldId id="395" r:id="rId54"/>
    <p:sldId id="293" r:id="rId55"/>
    <p:sldId id="294" r:id="rId56"/>
    <p:sldId id="346" r:id="rId57"/>
    <p:sldId id="295" r:id="rId58"/>
    <p:sldId id="296" r:id="rId59"/>
    <p:sldId id="344" r:id="rId60"/>
    <p:sldId id="297" r:id="rId61"/>
    <p:sldId id="298" r:id="rId62"/>
    <p:sldId id="299" r:id="rId63"/>
    <p:sldId id="300" r:id="rId64"/>
    <p:sldId id="302" r:id="rId65"/>
    <p:sldId id="303" r:id="rId66"/>
    <p:sldId id="347" r:id="rId67"/>
    <p:sldId id="301" r:id="rId68"/>
    <p:sldId id="345" r:id="rId69"/>
    <p:sldId id="305" r:id="rId70"/>
    <p:sldId id="304" r:id="rId71"/>
    <p:sldId id="306" r:id="rId72"/>
    <p:sldId id="341" r:id="rId73"/>
    <p:sldId id="343" r:id="rId74"/>
    <p:sldId id="342" r:id="rId75"/>
    <p:sldId id="339" r:id="rId76"/>
  </p:sldIdLst>
  <p:sldSz cx="12192000" cy="6858000"/>
  <p:notesSz cx="6799263" cy="9929813"/>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DE8814-CF52-4EF0-91EC-78A7AB8D794A}" v="7" dt="2023-01-24T09:15:49.656"/>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Stijl, gemiddeld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7DF18680-E054-41AD-8BC1-D1AEF772440D}" styleName="Stijl, gemiddeld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Stijl, gemiddeld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Stijl, gemiddeld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505E3EF-67EA-436B-97B2-0124C06EBD24}" styleName="Stijl, gemiddeld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8603FDC-E32A-4AB5-989C-0864C3EAD2B8}" styleName="Stijl, thema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7AC3CCA-C797-4891-BE02-D94E43425B78}" styleName="Stijl, gemiddeld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16DA210-FB5B-4158-B5E0-FEB733F419BA}" styleName="Stijl, licht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6423" autoAdjust="0"/>
  </p:normalViewPr>
  <p:slideViewPr>
    <p:cSldViewPr snapToGrid="0">
      <p:cViewPr varScale="1">
        <p:scale>
          <a:sx n="73" d="100"/>
          <a:sy n="73" d="100"/>
        </p:scale>
        <p:origin x="199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82" Type="http://schemas.microsoft.com/office/2015/10/relationships/revisionInfo" Target="revisionInfo.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51342" y="0"/>
            <a:ext cx="2946347" cy="498215"/>
          </a:xfrm>
          <a:prstGeom prst="rect">
            <a:avLst/>
          </a:prstGeom>
        </p:spPr>
        <p:txBody>
          <a:bodyPr vert="horz" lIns="91440" tIns="45720" rIns="91440" bIns="45720" rtlCol="0"/>
          <a:lstStyle>
            <a:lvl1pPr algn="r">
              <a:defRPr sz="1200"/>
            </a:lvl1pPr>
          </a:lstStyle>
          <a:p>
            <a:fld id="{ACBA8B39-614C-4628-8090-ACF89890BAF7}" type="datetimeFigureOut">
              <a:rPr lang="nl-BE" smtClean="0"/>
              <a:t>14/02/2023</a:t>
            </a:fld>
            <a:endParaRPr lang="nl-BE"/>
          </a:p>
        </p:txBody>
      </p:sp>
      <p:sp>
        <p:nvSpPr>
          <p:cNvPr id="4" name="Tijdelijke aanduiding voor dia-afbeelding 3"/>
          <p:cNvSpPr>
            <a:spLocks noGrp="1" noRot="1" noChangeAspect="1"/>
          </p:cNvSpPr>
          <p:nvPr>
            <p:ph type="sldImg" idx="2"/>
          </p:nvPr>
        </p:nvSpPr>
        <p:spPr>
          <a:xfrm>
            <a:off x="422275" y="1241425"/>
            <a:ext cx="5954713" cy="3351213"/>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79927" y="4778722"/>
            <a:ext cx="5439410" cy="3909864"/>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9431600"/>
            <a:ext cx="2946347" cy="498214"/>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51342" y="9431600"/>
            <a:ext cx="2946347" cy="498214"/>
          </a:xfrm>
          <a:prstGeom prst="rect">
            <a:avLst/>
          </a:prstGeom>
        </p:spPr>
        <p:txBody>
          <a:bodyPr vert="horz" lIns="91440" tIns="45720" rIns="91440" bIns="45720" rtlCol="0" anchor="b"/>
          <a:lstStyle>
            <a:lvl1pPr algn="r">
              <a:defRPr sz="1200"/>
            </a:lvl1pPr>
          </a:lstStyle>
          <a:p>
            <a:fld id="{176DF3EA-B015-4AFD-8A03-C9A33604C7B8}" type="slidenum">
              <a:rPr lang="nl-BE" smtClean="0"/>
              <a:t>‹nr.›</a:t>
            </a:fld>
            <a:endParaRPr lang="nl-BE"/>
          </a:p>
        </p:txBody>
      </p:sp>
    </p:spTree>
    <p:extLst>
      <p:ext uri="{BB962C8B-B14F-4D97-AF65-F5344CB8AC3E}">
        <p14:creationId xmlns:p14="http://schemas.microsoft.com/office/powerpoint/2010/main" val="1661204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2</a:t>
            </a:fld>
            <a:endParaRPr lang="nl-BE"/>
          </a:p>
        </p:txBody>
      </p:sp>
    </p:spTree>
    <p:extLst>
      <p:ext uri="{BB962C8B-B14F-4D97-AF65-F5344CB8AC3E}">
        <p14:creationId xmlns:p14="http://schemas.microsoft.com/office/powerpoint/2010/main" val="14431669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19</a:t>
            </a:fld>
            <a:endParaRPr lang="nl-BE"/>
          </a:p>
        </p:txBody>
      </p:sp>
    </p:spTree>
    <p:extLst>
      <p:ext uri="{BB962C8B-B14F-4D97-AF65-F5344CB8AC3E}">
        <p14:creationId xmlns:p14="http://schemas.microsoft.com/office/powerpoint/2010/main" val="23917850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a:t>Bespreek de afzonderlijke pictogrammen, met focus op volgende zaken:</a:t>
            </a:r>
          </a:p>
          <a:p>
            <a:endParaRPr lang="nl-BE" b="1" i="0"/>
          </a:p>
          <a:p>
            <a:pPr marL="171450" indent="-171450">
              <a:buFontTx/>
              <a:buChar char="-"/>
            </a:pPr>
            <a:r>
              <a:rPr lang="nl-BE" b="0" i="0"/>
              <a:t>Groen wil zeggen – dit is ‘goed’, doe je best, is de juiste richting </a:t>
            </a:r>
          </a:p>
          <a:p>
            <a:pPr marL="171450" indent="-171450">
              <a:buFontTx/>
              <a:buChar char="-"/>
            </a:pPr>
            <a:r>
              <a:rPr lang="nl-BE" b="0" i="0">
                <a:solidFill>
                  <a:srgbClr val="514D4C"/>
                </a:solidFill>
                <a:effectLst/>
                <a:latin typeface="Open Sans" panose="020B0606030504020204" pitchFamily="34" charset="0"/>
              </a:rPr>
              <a:t>Het vierkante pictogram met een pijl dient om de eigenlijke uitgang aan te duiden. Het groene pictogram gebruik je voor een uitgang die aan de vereisten van een nooduitgang voldoet (deur draait in de richting van de vluchtweg). Het zwart-witte pictogram gebruik je voor een uitgang die niet aan de vereisten van een nooduitgang voldoet (deur draait niet in de richting van de vluchtweg);</a:t>
            </a:r>
          </a:p>
          <a:p>
            <a:pPr marL="171450" indent="-171450">
              <a:buFontTx/>
              <a:buChar char="-"/>
            </a:pPr>
            <a:r>
              <a:rPr lang="nl-BE" b="0" i="0">
                <a:solidFill>
                  <a:srgbClr val="514D4C"/>
                </a:solidFill>
                <a:effectLst/>
                <a:latin typeface="Open Sans" panose="020B0606030504020204" pitchFamily="34" charset="0"/>
              </a:rPr>
              <a:t>De pictogrammen met een vluchtmannetje, een pijltje en een deur dienen om de richting van de route aan te duiden;</a:t>
            </a:r>
          </a:p>
          <a:p>
            <a:pPr marL="171450" indent="-171450">
              <a:buFontTx/>
              <a:buChar char="-"/>
            </a:pPr>
            <a:r>
              <a:rPr lang="nl-BE" b="0" i="0">
                <a:solidFill>
                  <a:srgbClr val="514D4C"/>
                </a:solidFill>
                <a:effectLst/>
                <a:latin typeface="Open Sans" panose="020B0606030504020204" pitchFamily="34" charset="0"/>
              </a:rPr>
              <a:t>Conclusie: er zijn dus heel veel pictogrammen die wijzen op de ‘uitgang’. Volg altijd zulke pictogrammen naar buiten.</a:t>
            </a:r>
          </a:p>
          <a:p>
            <a:br>
              <a:rPr lang="nl-BE"/>
            </a:br>
            <a:endParaRPr lang="nl-BE" b="0" i="0"/>
          </a:p>
          <a:p>
            <a:pPr marL="171450" indent="-171450">
              <a:buFontTx/>
              <a:buChar char="-"/>
            </a:pPr>
            <a:endParaRPr lang="nl-BE" b="0" i="0"/>
          </a:p>
          <a:p>
            <a:pPr marL="0" indent="0">
              <a:buFontTx/>
              <a:buNone/>
            </a:pPr>
            <a:endParaRPr lang="nl-BE" b="0" i="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20</a:t>
            </a:fld>
            <a:endParaRPr lang="nl-BE"/>
          </a:p>
        </p:txBody>
      </p:sp>
    </p:spTree>
    <p:extLst>
      <p:ext uri="{BB962C8B-B14F-4D97-AF65-F5344CB8AC3E}">
        <p14:creationId xmlns:p14="http://schemas.microsoft.com/office/powerpoint/2010/main" val="27837784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0"/>
              <a:t>Wat geef je aan? </a:t>
            </a:r>
          </a:p>
          <a:p>
            <a:endParaRPr lang="nl-BE" b="1" i="0"/>
          </a:p>
          <a:p>
            <a:pPr marL="171450" indent="-171450">
              <a:buFontTx/>
              <a:buChar char="-"/>
            </a:pPr>
            <a:r>
              <a:rPr lang="nl-BE" b="0" i="0"/>
              <a:t>Opnieuw GROEN dus wil zeggen – goed, juiste richting, hier moet je zijn</a:t>
            </a:r>
          </a:p>
          <a:p>
            <a:pPr marL="171450" indent="-171450">
              <a:buFontTx/>
              <a:buChar char="-"/>
            </a:pPr>
            <a:r>
              <a:rPr lang="nl-BE" b="0" i="0"/>
              <a:t>Deze plaats = de verzamelplaats, ligt vaak op ‘veilige’ afstand van je gebouw  en is de plaats die vooraf moet worden aangeduid en gekend zijn als de plaats waar iedereen verzameld wanneer je het gebouw moet verlaten. Verder in de sessie hierover nog meer. </a:t>
            </a:r>
          </a:p>
          <a:p>
            <a:pPr marL="0" indent="0">
              <a:buFontTx/>
              <a:buNone/>
            </a:pPr>
            <a:endParaRPr lang="nl-BE" b="0" i="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21</a:t>
            </a:fld>
            <a:endParaRPr lang="nl-BE"/>
          </a:p>
        </p:txBody>
      </p:sp>
    </p:spTree>
    <p:extLst>
      <p:ext uri="{BB962C8B-B14F-4D97-AF65-F5344CB8AC3E}">
        <p14:creationId xmlns:p14="http://schemas.microsoft.com/office/powerpoint/2010/main" val="15415713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BE"/>
              <a:t>Dit duidt op een EHBO-lokaal, een EHBO-kast of koffertje</a:t>
            </a:r>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22</a:t>
            </a:fld>
            <a:endParaRPr lang="nl-BE"/>
          </a:p>
        </p:txBody>
      </p:sp>
    </p:spTree>
    <p:extLst>
      <p:ext uri="{BB962C8B-B14F-4D97-AF65-F5344CB8AC3E}">
        <p14:creationId xmlns:p14="http://schemas.microsoft.com/office/powerpoint/2010/main" val="16384462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0"/>
              <a:t>Wat haal je best aan:</a:t>
            </a:r>
          </a:p>
          <a:p>
            <a:pPr marL="171450" indent="-171450">
              <a:buFontTx/>
              <a:buChar char="-"/>
            </a:pPr>
            <a:r>
              <a:rPr lang="nl-BE" b="1" i="0"/>
              <a:t>Deze pictogrammen wijzen de middelen aan die je nood hebt om alarm te slaan en/of een poging tot blussen te doen</a:t>
            </a:r>
          </a:p>
          <a:p>
            <a:pPr marL="171450" indent="-171450">
              <a:buFontTx/>
              <a:buChar char="-"/>
            </a:pPr>
            <a:r>
              <a:rPr lang="nl-BE" b="1" i="0"/>
              <a:t>De pictogrammen hangen daar waar het middel zich ook effectief bevind</a:t>
            </a:r>
          </a:p>
          <a:p>
            <a:pPr marL="171450" indent="-171450">
              <a:buFontTx/>
              <a:buChar char="-"/>
            </a:pPr>
            <a:r>
              <a:rPr lang="nl-BE" b="1" i="0"/>
              <a:t>In volgorde van voorkomen: de brandblusser/het branddeken/de alarmknop/de haspel</a:t>
            </a:r>
          </a:p>
          <a:p>
            <a:pPr marL="0" indent="0">
              <a:buFontTx/>
              <a:buNone/>
            </a:pPr>
            <a:endParaRPr lang="nl-BE" b="0" i="0"/>
          </a:p>
          <a:p>
            <a:pPr marL="0" indent="0">
              <a:buFontTx/>
              <a:buNone/>
            </a:pPr>
            <a:endParaRPr lang="nl-BE" b="0" i="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23</a:t>
            </a:fld>
            <a:endParaRPr lang="nl-BE"/>
          </a:p>
        </p:txBody>
      </p:sp>
    </p:spTree>
    <p:extLst>
      <p:ext uri="{BB962C8B-B14F-4D97-AF65-F5344CB8AC3E}">
        <p14:creationId xmlns:p14="http://schemas.microsoft.com/office/powerpoint/2010/main" val="28558664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BE"/>
              <a:t>Bijtend</a:t>
            </a:r>
          </a:p>
          <a:p>
            <a:pPr marL="171450" indent="-171450">
              <a:buFontTx/>
              <a:buChar char="-"/>
            </a:pPr>
            <a:r>
              <a:rPr lang="nl-BE"/>
              <a:t>Giftig</a:t>
            </a:r>
          </a:p>
          <a:p>
            <a:pPr marL="171450" indent="-171450">
              <a:buFontTx/>
              <a:buChar char="-"/>
            </a:pPr>
            <a:r>
              <a:rPr lang="nl-BE"/>
              <a:t>Brandgevaar </a:t>
            </a:r>
          </a:p>
          <a:p>
            <a:pPr marL="171450" indent="-171450">
              <a:buFontTx/>
              <a:buChar char="-"/>
            </a:pPr>
            <a:r>
              <a:rPr lang="nl-BE"/>
              <a:t>Producten die milieugevaarlijk: </a:t>
            </a:r>
          </a:p>
          <a:p>
            <a:pPr marL="171450" indent="-171450">
              <a:buFontTx/>
              <a:buChar char="-"/>
            </a:pPr>
            <a:endParaRPr lang="nl-BE"/>
          </a:p>
          <a:p>
            <a:pPr marL="0" indent="0">
              <a:buFontTx/>
              <a:buNone/>
            </a:pPr>
            <a:r>
              <a:rPr lang="nl-BE"/>
              <a:t>Ook belangrijk dat deze producten ergens in een ‘aangeduide’ kast zitten een gevaarteken op of aanduiding ‘gevaarlijke’ producten </a:t>
            </a:r>
            <a:br>
              <a:rPr lang="nl-BE"/>
            </a:br>
            <a:r>
              <a:rPr lang="nl-BE"/>
              <a:t>Houd de producten in de originele verpakking</a:t>
            </a:r>
          </a:p>
          <a:p>
            <a:pPr marL="0" indent="0">
              <a:buFontTx/>
              <a:buNone/>
            </a:pPr>
            <a:endParaRPr lang="nl-BE"/>
          </a:p>
          <a:p>
            <a:pPr marL="0" indent="0">
              <a:buFontTx/>
              <a:buNone/>
            </a:pPr>
            <a:r>
              <a:rPr lang="nl-BE"/>
              <a:t>https://www.nvwa.nl/onderwerpen/huishoudchemicalien/etiketten-en-gevaarsymbolen/betekenis-gevaarsymbolen</a:t>
            </a:r>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24</a:t>
            </a:fld>
            <a:endParaRPr lang="nl-BE"/>
          </a:p>
        </p:txBody>
      </p:sp>
    </p:spTree>
    <p:extLst>
      <p:ext uri="{BB962C8B-B14F-4D97-AF65-F5344CB8AC3E}">
        <p14:creationId xmlns:p14="http://schemas.microsoft.com/office/powerpoint/2010/main" val="34199543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r>
              <a:rPr lang="nl-NL"/>
              <a:t>Staat voor gevaar voor elektrocutie</a:t>
            </a:r>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25</a:t>
            </a:fld>
            <a:endParaRPr lang="nl-BE"/>
          </a:p>
        </p:txBody>
      </p:sp>
    </p:spTree>
    <p:extLst>
      <p:ext uri="{BB962C8B-B14F-4D97-AF65-F5344CB8AC3E}">
        <p14:creationId xmlns:p14="http://schemas.microsoft.com/office/powerpoint/2010/main" val="11895495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r>
              <a:rPr lang="nl-BE" b="0" i="0"/>
              <a:t>Doelstelling: de deelnemers kennen de belangrijkste gevaren </a:t>
            </a:r>
          </a:p>
          <a:p>
            <a:pPr marL="0" indent="0">
              <a:buFontTx/>
              <a:buNone/>
            </a:pPr>
            <a:endParaRPr lang="nl-BE" b="0" i="0"/>
          </a:p>
          <a:p>
            <a:pPr marL="0" indent="0">
              <a:buFontTx/>
              <a:buNone/>
            </a:pPr>
            <a:r>
              <a:rPr lang="nl-BE" b="0" i="0"/>
              <a:t>Laat de deelnemers even nadenken over gevaren die ze weten/kennen in hun lokaal of gebouw. </a:t>
            </a:r>
          </a:p>
          <a:p>
            <a:pPr marL="0" indent="0">
              <a:buFontTx/>
              <a:buNone/>
            </a:pPr>
            <a:r>
              <a:rPr lang="nl-BE" b="0" i="0"/>
              <a:t>Op basis van 3 rasters met telkens 3 woorden die ze kunnen achterhalen via 3 woorden die </a:t>
            </a:r>
            <a:r>
              <a:rPr lang="nl-BE" b="0" i="0" err="1"/>
              <a:t>samenhoren</a:t>
            </a:r>
            <a:r>
              <a:rPr lang="nl-BE" b="0" i="0"/>
              <a:t> kunnen ze de gevaren raden en kan je er dieper op ingaan. </a:t>
            </a:r>
          </a:p>
          <a:p>
            <a:pPr marL="0" indent="0">
              <a:buFontTx/>
              <a:buNone/>
            </a:pPr>
            <a:endParaRPr lang="nl-BE" b="0" i="0"/>
          </a:p>
          <a:p>
            <a:pPr marL="0" indent="0">
              <a:buFontTx/>
              <a:buNone/>
            </a:pPr>
            <a:r>
              <a:rPr lang="nl-BE" b="0" i="0"/>
              <a:t>Raden ze een ‘juiste gevaar’ ga dan naar de juiste slide </a:t>
            </a:r>
            <a:br>
              <a:rPr lang="nl-BE" b="0" i="0"/>
            </a:br>
            <a:r>
              <a:rPr lang="nl-BE" b="0" i="0"/>
              <a:t>Je kan ook ‘raster per raster’ afwerken en vervolgens de 3 gevaren doen die daarbij hoorden</a:t>
            </a:r>
          </a:p>
          <a:p>
            <a:pPr marL="0" indent="0">
              <a:buFontTx/>
              <a:buNone/>
            </a:pPr>
            <a:endParaRPr lang="nl-BE" b="0" i="0"/>
          </a:p>
          <a:p>
            <a:pPr marL="0" indent="0">
              <a:buFontTx/>
              <a:buNone/>
            </a:pPr>
            <a:r>
              <a:rPr lang="nl-BE" b="0" i="0"/>
              <a:t>We zetten ze in volgende volgorde:</a:t>
            </a:r>
          </a:p>
          <a:p>
            <a:pPr marL="0" indent="0">
              <a:buFontTx/>
              <a:buNone/>
            </a:pPr>
            <a:r>
              <a:rPr lang="nl-BE" b="1" i="0"/>
              <a:t>Raster 1: </a:t>
            </a:r>
          </a:p>
          <a:p>
            <a:pPr marL="171450" indent="-171450">
              <a:buFontTx/>
              <a:buChar char="-"/>
            </a:pPr>
            <a:r>
              <a:rPr lang="nl-BE" b="0" i="0"/>
              <a:t>Batterijen</a:t>
            </a:r>
          </a:p>
          <a:p>
            <a:pPr marL="171450" indent="-171450">
              <a:buFontTx/>
              <a:buChar char="-"/>
            </a:pPr>
            <a:r>
              <a:rPr lang="nl-BE" b="0" i="0"/>
              <a:t>Decoratie</a:t>
            </a:r>
          </a:p>
          <a:p>
            <a:pPr marL="171450" indent="-171450">
              <a:buFontTx/>
              <a:buChar char="-"/>
            </a:pPr>
            <a:r>
              <a:rPr lang="nl-BE" b="0" i="0"/>
              <a:t>Extra verwarmingselementen</a:t>
            </a:r>
          </a:p>
          <a:p>
            <a:pPr marL="0" indent="0">
              <a:buFontTx/>
              <a:buNone/>
            </a:pPr>
            <a:br>
              <a:rPr lang="nl-BE" b="0" i="0"/>
            </a:br>
            <a:r>
              <a:rPr lang="nl-BE" b="1" i="0"/>
              <a:t>Raster 2:</a:t>
            </a:r>
          </a:p>
          <a:p>
            <a:pPr marL="171450" indent="-171450">
              <a:buFontTx/>
              <a:buChar char="-"/>
            </a:pPr>
            <a:r>
              <a:rPr lang="nl-BE" b="0" i="0"/>
              <a:t>Sfeerverlichting</a:t>
            </a:r>
          </a:p>
          <a:p>
            <a:pPr marL="171450" indent="-171450">
              <a:buFontTx/>
              <a:buChar char="-"/>
            </a:pPr>
            <a:r>
              <a:rPr lang="nl-BE" b="0" i="0"/>
              <a:t>Kaarsen, fakkels en theelichtjes</a:t>
            </a:r>
          </a:p>
          <a:p>
            <a:pPr marL="171450" indent="-171450">
              <a:buFontTx/>
              <a:buChar char="-"/>
            </a:pPr>
            <a:r>
              <a:rPr lang="nl-BE" b="0" i="0"/>
              <a:t>Stockage (gevaarlijke) materialen</a:t>
            </a:r>
          </a:p>
          <a:p>
            <a:pPr marL="0" indent="0">
              <a:buFontTx/>
              <a:buNone/>
            </a:pPr>
            <a:br>
              <a:rPr lang="nl-BE" b="1" i="0"/>
            </a:br>
            <a:r>
              <a:rPr lang="nl-BE" b="1" i="0"/>
              <a:t>Raster 3:</a:t>
            </a:r>
          </a:p>
          <a:p>
            <a:pPr marL="171450" indent="-171450">
              <a:buFontTx/>
              <a:buChar char="-"/>
            </a:pPr>
            <a:r>
              <a:rPr lang="nl-BE" b="0" i="0"/>
              <a:t>Elektriciteit</a:t>
            </a:r>
          </a:p>
          <a:p>
            <a:pPr marL="171450" indent="-171450">
              <a:buFontTx/>
              <a:buChar char="-"/>
            </a:pPr>
            <a:r>
              <a:rPr lang="nl-BE" b="0" i="0"/>
              <a:t>Gas</a:t>
            </a:r>
          </a:p>
          <a:p>
            <a:pPr marL="171450" indent="-171450">
              <a:buFontTx/>
              <a:buChar char="-"/>
            </a:pPr>
            <a:r>
              <a:rPr lang="nl-BE" b="0" i="0"/>
              <a:t>Afval, orde en netheid </a:t>
            </a:r>
          </a:p>
          <a:p>
            <a:pPr marL="0" indent="0">
              <a:buFontTx/>
              <a:buNone/>
            </a:pPr>
            <a:endParaRPr lang="nl-BE" b="0" i="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26</a:t>
            </a:fld>
            <a:endParaRPr lang="nl-BE"/>
          </a:p>
        </p:txBody>
      </p:sp>
    </p:spTree>
    <p:extLst>
      <p:ext uri="{BB962C8B-B14F-4D97-AF65-F5344CB8AC3E}">
        <p14:creationId xmlns:p14="http://schemas.microsoft.com/office/powerpoint/2010/main" val="15150756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i="0" dirty="0"/>
              <a:t>Hier staat een </a:t>
            </a:r>
            <a:r>
              <a:rPr lang="nl-BE" i="0" dirty="0" err="1"/>
              <a:t>fimpje</a:t>
            </a:r>
            <a:r>
              <a:rPr lang="nl-BE" i="0" dirty="0"/>
              <a:t>:</a:t>
            </a:r>
          </a:p>
          <a:p>
            <a:pPr marL="171450" indent="-171450">
              <a:buFontTx/>
              <a:buChar char="-"/>
            </a:pPr>
            <a:r>
              <a:rPr lang="nl-BE" i="0" dirty="0"/>
              <a:t>GSM: snelheid waarmee de batterij in brand vliegt</a:t>
            </a:r>
          </a:p>
          <a:p>
            <a:pPr marL="171450" indent="-171450">
              <a:buFontTx/>
              <a:buChar char="-"/>
            </a:pPr>
            <a:endParaRPr lang="nl-BE" i="0" dirty="0"/>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1: Toon het filmpje</a:t>
            </a:r>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 </a:t>
            </a:r>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2: Vraag aan de deelnemers :</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Herkennen ze het gevaar? </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Waren ze zich bewust van dit gevaar?</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Komt dit gevaar ook voor in hun eigen jeugdlokaal?  </a:t>
            </a:r>
          </a:p>
          <a:p>
            <a:pPr>
              <a:lnSpc>
                <a:spcPct val="115000"/>
              </a:lnSpc>
              <a:spcBef>
                <a:spcPts val="850"/>
              </a:spcBef>
            </a:pPr>
            <a:r>
              <a:rPr lang="nl-BE" sz="1200" i="1" dirty="0">
                <a:effectLst/>
                <a:latin typeface="Trebuchet MS" panose="020B0603020202020204" pitchFamily="34" charset="0"/>
                <a:ea typeface="Calibri" panose="020F0502020204030204" pitchFamily="34" charset="0"/>
                <a:cs typeface="Times New Roman" panose="02020603050405020304" pitchFamily="18" charset="0"/>
              </a:rPr>
              <a:t> </a:t>
            </a:r>
            <a:endParaRPr lang="nl-BE" sz="1200" dirty="0">
              <a:effectLst/>
              <a:latin typeface="Trebuchet MS" panose="020B0603020202020204" pitchFamily="34" charset="0"/>
              <a:ea typeface="Calibri" panose="020F0502020204030204" pitchFamily="34" charset="0"/>
              <a:cs typeface="Times New Roman" panose="02020603050405020304" pitchFamily="18" charset="0"/>
            </a:endParaRPr>
          </a:p>
          <a:p>
            <a:pPr marL="0" indent="0">
              <a:buFontTx/>
              <a:buNone/>
            </a:pPr>
            <a:endParaRPr lang="nl-BE" dirty="0"/>
          </a:p>
          <a:p>
            <a:pPr marL="171450" indent="-171450">
              <a:buFontTx/>
              <a:buChar char="-"/>
            </a:pPr>
            <a:endParaRPr lang="nl-BE" dirty="0"/>
          </a:p>
          <a:p>
            <a:endParaRPr lang="nl-BE"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27</a:t>
            </a:fld>
            <a:endParaRPr lang="nl-BE"/>
          </a:p>
        </p:txBody>
      </p:sp>
    </p:spTree>
    <p:extLst>
      <p:ext uri="{BB962C8B-B14F-4D97-AF65-F5344CB8AC3E}">
        <p14:creationId xmlns:p14="http://schemas.microsoft.com/office/powerpoint/2010/main" val="11634579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Stap 3: Geef wat extra uitleg bij dit gevaar.</a:t>
            </a:r>
          </a:p>
          <a:p>
            <a:r>
              <a:rPr lang="nl-BE" i="0"/>
              <a:t>Willekeurig voorwerpen die niet gevaarlijk zijn op zich kunnen soms in bepaalde combinatie met elkaar toch gevaarlijk zijn.</a:t>
            </a:r>
          </a:p>
          <a:p>
            <a:r>
              <a:rPr lang="nl-BE" i="0"/>
              <a:t>Dit verhindert de evacuatie.</a:t>
            </a:r>
          </a:p>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 </a:t>
            </a:r>
          </a:p>
          <a:p>
            <a:endParaRPr lang="nl-BE" i="0"/>
          </a:p>
          <a:p>
            <a:endParaRPr lang="nl-BE" i="0"/>
          </a:p>
          <a:p>
            <a:endParaRPr lang="nl-BE" i="0"/>
          </a:p>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28</a:t>
            </a:fld>
            <a:endParaRPr lang="nl-BE"/>
          </a:p>
        </p:txBody>
      </p:sp>
    </p:spTree>
    <p:extLst>
      <p:ext uri="{BB962C8B-B14F-4D97-AF65-F5344CB8AC3E}">
        <p14:creationId xmlns:p14="http://schemas.microsoft.com/office/powerpoint/2010/main" val="3037081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3</a:t>
            </a:fld>
            <a:endParaRPr lang="nl-BE"/>
          </a:p>
        </p:txBody>
      </p:sp>
    </p:spTree>
    <p:extLst>
      <p:ext uri="{BB962C8B-B14F-4D97-AF65-F5344CB8AC3E}">
        <p14:creationId xmlns:p14="http://schemas.microsoft.com/office/powerpoint/2010/main" val="20984633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Stap 4: Stel de groep vragen:</a:t>
            </a:r>
          </a:p>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Wat zouden ze veranderen aan de situatie op de foto/in het filmpje om dit gevaar te voorkomen? Wat zouden ze veranderen aan de situatie in hun jeugdlokaal om dit gevaar te voorkomen?</a:t>
            </a:r>
          </a:p>
          <a:p>
            <a:endParaRPr lang="nl-BE" i="0"/>
          </a:p>
          <a:p>
            <a:endParaRPr lang="nl-BE"/>
          </a:p>
          <a:p>
            <a:endParaRPr lang="nl-BE"/>
          </a:p>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29</a:t>
            </a:fld>
            <a:endParaRPr lang="nl-BE"/>
          </a:p>
        </p:txBody>
      </p:sp>
    </p:spTree>
    <p:extLst>
      <p:ext uri="{BB962C8B-B14F-4D97-AF65-F5344CB8AC3E}">
        <p14:creationId xmlns:p14="http://schemas.microsoft.com/office/powerpoint/2010/main" val="23301661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i="0"/>
              <a:t>Hier staan een filmpje en een foto:</a:t>
            </a:r>
          </a:p>
          <a:p>
            <a:pPr marL="171450" indent="-171450">
              <a:lnSpc>
                <a:spcPct val="115000"/>
              </a:lnSpc>
              <a:spcBef>
                <a:spcPts val="850"/>
              </a:spcBef>
              <a:buFontTx/>
              <a:buChar char="-"/>
            </a:pPr>
            <a:r>
              <a:rPr lang="nl-BE" sz="1200" i="0">
                <a:effectLst/>
                <a:latin typeface="Trebuchet MS" panose="020B0603020202020204" pitchFamily="34" charset="0"/>
                <a:ea typeface="Calibri" panose="020F0502020204030204" pitchFamily="34" charset="0"/>
                <a:cs typeface="Times New Roman" panose="02020603050405020304" pitchFamily="18" charset="0"/>
              </a:rPr>
              <a:t>Foto links heeft filmpje: wat staalwol en batterijen die dicht bij elkaar liggen kunnen betekenen.</a:t>
            </a:r>
          </a:p>
          <a:p>
            <a:pPr marL="171450" indent="-171450">
              <a:lnSpc>
                <a:spcPct val="115000"/>
              </a:lnSpc>
              <a:spcBef>
                <a:spcPts val="850"/>
              </a:spcBef>
              <a:buFontTx/>
              <a:buChar char="-"/>
            </a:pPr>
            <a:r>
              <a:rPr lang="nl-BE" sz="1200" i="0">
                <a:effectLst/>
                <a:latin typeface="Trebuchet MS" panose="020B0603020202020204" pitchFamily="34" charset="0"/>
                <a:ea typeface="Calibri" panose="020F0502020204030204" pitchFamily="34" charset="0"/>
                <a:cs typeface="Times New Roman" panose="02020603050405020304" pitchFamily="18" charset="0"/>
              </a:rPr>
              <a:t>Foto rechts: een foto van een rommelige kamer</a:t>
            </a:r>
          </a:p>
          <a:p>
            <a:pPr marL="171450" indent="-171450">
              <a:lnSpc>
                <a:spcPct val="115000"/>
              </a:lnSpc>
              <a:spcBef>
                <a:spcPts val="850"/>
              </a:spcBef>
              <a:buFontTx/>
              <a:buChar char="-"/>
            </a:pPr>
            <a:endParaRPr lang="nl-BE" sz="1200" i="0">
              <a:effectLst/>
              <a:latin typeface="Trebuchet MS" panose="020B0603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850"/>
              </a:spcBef>
              <a:spcAft>
                <a:spcPts val="0"/>
              </a:spcAft>
              <a:buClrTx/>
              <a:buSzTx/>
              <a:buFontTx/>
              <a:buNone/>
              <a:tabLst/>
              <a:defRPr/>
            </a:pPr>
            <a:r>
              <a:rPr lang="nl-BE" sz="1200" i="0">
                <a:effectLst/>
                <a:latin typeface="Trebuchet MS" panose="020B0603020202020204" pitchFamily="34" charset="0"/>
                <a:ea typeface="Calibri" panose="020F0502020204030204" pitchFamily="34" charset="0"/>
                <a:cs typeface="Times New Roman" panose="02020603050405020304" pitchFamily="18" charset="0"/>
              </a:rPr>
              <a:t>Beide ruimtes versperren de doorgaan naar de deur</a:t>
            </a:r>
          </a:p>
          <a:p>
            <a:pPr marL="171450" indent="-171450">
              <a:buFontTx/>
              <a:buChar char="-"/>
            </a:pPr>
            <a:endParaRPr lang="nl-BE" i="0"/>
          </a:p>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Stap 1: Toon het filmpje en de foto</a:t>
            </a:r>
          </a:p>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 </a:t>
            </a:r>
          </a:p>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Stap 2: Vraag aan de deelnemers:</a:t>
            </a:r>
          </a:p>
          <a:p>
            <a:pPr marL="171450" indent="-171450">
              <a:lnSpc>
                <a:spcPct val="115000"/>
              </a:lnSpc>
              <a:spcBef>
                <a:spcPts val="850"/>
              </a:spcBef>
              <a:buFontTx/>
              <a:buChar char="-"/>
            </a:pPr>
            <a:r>
              <a:rPr lang="nl-BE" sz="1200" i="0">
                <a:effectLst/>
                <a:latin typeface="Trebuchet MS" panose="020B0603020202020204" pitchFamily="34" charset="0"/>
                <a:ea typeface="Calibri" panose="020F0502020204030204" pitchFamily="34" charset="0"/>
                <a:cs typeface="Times New Roman" panose="02020603050405020304" pitchFamily="18" charset="0"/>
              </a:rPr>
              <a:t>Herkennen ze het gevaar? </a:t>
            </a:r>
          </a:p>
          <a:p>
            <a:pPr marL="171450" indent="-171450">
              <a:lnSpc>
                <a:spcPct val="115000"/>
              </a:lnSpc>
              <a:spcBef>
                <a:spcPts val="850"/>
              </a:spcBef>
              <a:buFontTx/>
              <a:buChar char="-"/>
            </a:pPr>
            <a:r>
              <a:rPr lang="nl-BE" sz="1200" i="0">
                <a:effectLst/>
                <a:latin typeface="Trebuchet MS" panose="020B0603020202020204" pitchFamily="34" charset="0"/>
                <a:ea typeface="Calibri" panose="020F0502020204030204" pitchFamily="34" charset="0"/>
                <a:cs typeface="Times New Roman" panose="02020603050405020304" pitchFamily="18" charset="0"/>
              </a:rPr>
              <a:t>Waren ze zich bewust van dit gevaar?</a:t>
            </a:r>
          </a:p>
          <a:p>
            <a:pPr marL="171450" indent="-171450">
              <a:lnSpc>
                <a:spcPct val="115000"/>
              </a:lnSpc>
              <a:spcBef>
                <a:spcPts val="850"/>
              </a:spcBef>
              <a:buFontTx/>
              <a:buChar char="-"/>
            </a:pPr>
            <a:r>
              <a:rPr lang="nl-BE" sz="1200" i="0">
                <a:effectLst/>
                <a:latin typeface="Trebuchet MS" panose="020B0603020202020204" pitchFamily="34" charset="0"/>
                <a:ea typeface="Calibri" panose="020F0502020204030204" pitchFamily="34" charset="0"/>
                <a:cs typeface="Times New Roman" panose="02020603050405020304" pitchFamily="18" charset="0"/>
              </a:rPr>
              <a:t>Komt dit gevaar ook voor in hun eigen jeugdlokaal?  </a:t>
            </a:r>
          </a:p>
          <a:p>
            <a:pPr>
              <a:lnSpc>
                <a:spcPct val="115000"/>
              </a:lnSpc>
              <a:spcBef>
                <a:spcPts val="850"/>
              </a:spcBef>
            </a:pPr>
            <a:r>
              <a:rPr lang="nl-BE" sz="1200" i="1">
                <a:effectLst/>
                <a:latin typeface="Trebuchet MS" panose="020B0603020202020204" pitchFamily="34" charset="0"/>
                <a:ea typeface="Calibri" panose="020F0502020204030204" pitchFamily="34" charset="0"/>
                <a:cs typeface="Times New Roman" panose="02020603050405020304" pitchFamily="18" charset="0"/>
              </a:rPr>
              <a:t> </a:t>
            </a:r>
            <a:endParaRPr lang="nl-BE" sz="1200">
              <a:effectLst/>
              <a:latin typeface="Trebuchet MS" panose="020B060302020202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30</a:t>
            </a:fld>
            <a:endParaRPr lang="nl-BE"/>
          </a:p>
        </p:txBody>
      </p:sp>
    </p:spTree>
    <p:extLst>
      <p:ext uri="{BB962C8B-B14F-4D97-AF65-F5344CB8AC3E}">
        <p14:creationId xmlns:p14="http://schemas.microsoft.com/office/powerpoint/2010/main" val="8625414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Stap 3: Geef wat extra uitleg bij dit gevaar.</a:t>
            </a:r>
          </a:p>
          <a:p>
            <a:r>
              <a:rPr lang="nl-BE" i="0"/>
              <a:t>Willekeurig voorwerpen die niet gevaarlijk zijn op zich kunnen soms in bepaalde combinatie met elkaar toch gevaarlijk zijn.</a:t>
            </a:r>
          </a:p>
          <a:p>
            <a:r>
              <a:rPr lang="nl-BE" i="0"/>
              <a:t>Dit verhindert de evacuatie.</a:t>
            </a:r>
          </a:p>
          <a:p>
            <a:pPr>
              <a:lnSpc>
                <a:spcPct val="115000"/>
              </a:lnSpc>
              <a:spcBef>
                <a:spcPts val="850"/>
              </a:spcBef>
            </a:pPr>
            <a:r>
              <a:rPr lang="nl-BE" sz="1200" i="1">
                <a:effectLst/>
                <a:latin typeface="Trebuchet MS" panose="020B0603020202020204" pitchFamily="34" charset="0"/>
                <a:ea typeface="Calibri" panose="020F0502020204030204" pitchFamily="34" charset="0"/>
                <a:cs typeface="Times New Roman" panose="02020603050405020304" pitchFamily="18" charset="0"/>
              </a:rPr>
              <a:t> </a:t>
            </a:r>
            <a:endParaRPr lang="nl-BE" sz="1200">
              <a:effectLst/>
              <a:latin typeface="Trebuchet MS" panose="020B0603020202020204" pitchFamily="34" charset="0"/>
              <a:ea typeface="Calibri" panose="020F0502020204030204" pitchFamily="34" charset="0"/>
              <a:cs typeface="Times New Roman" panose="02020603050405020304" pitchFamily="18" charset="0"/>
            </a:endParaRPr>
          </a:p>
          <a:p>
            <a:endParaRPr lang="nl-BE"/>
          </a:p>
          <a:p>
            <a:endParaRPr lang="nl-BE"/>
          </a:p>
          <a:p>
            <a:endParaRPr lang="nl-BE"/>
          </a:p>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31</a:t>
            </a:fld>
            <a:endParaRPr lang="nl-BE"/>
          </a:p>
        </p:txBody>
      </p:sp>
    </p:spTree>
    <p:extLst>
      <p:ext uri="{BB962C8B-B14F-4D97-AF65-F5344CB8AC3E}">
        <p14:creationId xmlns:p14="http://schemas.microsoft.com/office/powerpoint/2010/main" val="30978530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Stap 4: Stel de groep vragen:</a:t>
            </a:r>
          </a:p>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Wat zouden ze veranderen aan de situatie op de foto/in het filmpje om dit gevaar te voorkomen? Wat zouden ze veranderen aan de situatie in hun jeugdlokaal om dit gevaar te voorkomen?</a:t>
            </a:r>
          </a:p>
          <a:p>
            <a:endParaRPr lang="nl-BE" i="0"/>
          </a:p>
          <a:p>
            <a:endParaRPr lang="nl-BE"/>
          </a:p>
          <a:p>
            <a:endParaRPr lang="nl-BE"/>
          </a:p>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32</a:t>
            </a:fld>
            <a:endParaRPr lang="nl-BE"/>
          </a:p>
        </p:txBody>
      </p:sp>
    </p:spTree>
    <p:extLst>
      <p:ext uri="{BB962C8B-B14F-4D97-AF65-F5344CB8AC3E}">
        <p14:creationId xmlns:p14="http://schemas.microsoft.com/office/powerpoint/2010/main" val="14000983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i="0"/>
              <a:t>Hier staan een filmpje en een foto:</a:t>
            </a:r>
          </a:p>
          <a:p>
            <a:pPr marL="171450" indent="-171450">
              <a:lnSpc>
                <a:spcPct val="115000"/>
              </a:lnSpc>
              <a:spcBef>
                <a:spcPts val="850"/>
              </a:spcBef>
              <a:buFontTx/>
              <a:buChar char="-"/>
            </a:pPr>
            <a:r>
              <a:rPr lang="nl-BE" sz="1200" i="0">
                <a:effectLst/>
                <a:latin typeface="Trebuchet MS" panose="020B0603020202020204" pitchFamily="34" charset="0"/>
                <a:ea typeface="Calibri" panose="020F0502020204030204" pitchFamily="34" charset="0"/>
                <a:cs typeface="Times New Roman" panose="02020603050405020304" pitchFamily="18" charset="0"/>
              </a:rPr>
              <a:t>Achter de </a:t>
            </a:r>
            <a:r>
              <a:rPr lang="nl-BE" sz="1200" i="0" err="1">
                <a:effectLst/>
                <a:latin typeface="Trebuchet MS" panose="020B0603020202020204" pitchFamily="34" charset="0"/>
                <a:ea typeface="Calibri" panose="020F0502020204030204" pitchFamily="34" charset="0"/>
                <a:cs typeface="Times New Roman" panose="02020603050405020304" pitchFamily="18" charset="0"/>
              </a:rPr>
              <a:t>linkerfoto</a:t>
            </a:r>
            <a:r>
              <a:rPr lang="nl-BE" sz="1200" i="0">
                <a:effectLst/>
                <a:latin typeface="Trebuchet MS" panose="020B0603020202020204" pitchFamily="34" charset="0"/>
                <a:ea typeface="Calibri" panose="020F0502020204030204" pitchFamily="34" charset="0"/>
                <a:cs typeface="Times New Roman" panose="02020603050405020304" pitchFamily="18" charset="0"/>
              </a:rPr>
              <a:t> zit een filmpje; je kan op </a:t>
            </a:r>
            <a:r>
              <a:rPr lang="nl-BE" sz="1200" i="0" err="1">
                <a:effectLst/>
                <a:latin typeface="Trebuchet MS" panose="020B0603020202020204" pitchFamily="34" charset="0"/>
                <a:ea typeface="Calibri" panose="020F0502020204030204" pitchFamily="34" charset="0"/>
                <a:cs typeface="Times New Roman" panose="02020603050405020304" pitchFamily="18" charset="0"/>
              </a:rPr>
              <a:t>play</a:t>
            </a:r>
            <a:r>
              <a:rPr lang="nl-BE" sz="1200" i="0">
                <a:effectLst/>
                <a:latin typeface="Trebuchet MS" panose="020B0603020202020204" pitchFamily="34" charset="0"/>
                <a:ea typeface="Calibri" panose="020F0502020204030204" pitchFamily="34" charset="0"/>
                <a:cs typeface="Times New Roman" panose="02020603050405020304" pitchFamily="18" charset="0"/>
              </a:rPr>
              <a:t> drukken</a:t>
            </a:r>
          </a:p>
          <a:p>
            <a:pPr marL="171450" indent="-171450">
              <a:lnSpc>
                <a:spcPct val="115000"/>
              </a:lnSpc>
              <a:spcBef>
                <a:spcPts val="850"/>
              </a:spcBef>
              <a:buFontTx/>
              <a:buChar char="-"/>
            </a:pPr>
            <a:r>
              <a:rPr lang="nl-BE" sz="1200" i="0" err="1">
                <a:effectLst/>
                <a:latin typeface="Trebuchet MS" panose="020B0603020202020204" pitchFamily="34" charset="0"/>
                <a:ea typeface="Calibri" panose="020F0502020204030204" pitchFamily="34" charset="0"/>
                <a:cs typeface="Times New Roman" panose="02020603050405020304" pitchFamily="18" charset="0"/>
              </a:rPr>
              <a:t>Rechtfoto</a:t>
            </a:r>
            <a:r>
              <a:rPr lang="nl-BE" sz="1200" i="0">
                <a:effectLst/>
                <a:latin typeface="Trebuchet MS" panose="020B0603020202020204" pitchFamily="34" charset="0"/>
                <a:ea typeface="Calibri" panose="020F0502020204030204" pitchFamily="34" charset="0"/>
                <a:cs typeface="Times New Roman" panose="02020603050405020304" pitchFamily="18" charset="0"/>
              </a:rPr>
              <a:t> louter afbeelding die het probleem duidt</a:t>
            </a:r>
          </a:p>
          <a:p>
            <a:pPr marL="171450" indent="-171450">
              <a:lnSpc>
                <a:spcPct val="115000"/>
              </a:lnSpc>
              <a:spcBef>
                <a:spcPts val="850"/>
              </a:spcBef>
              <a:buFontTx/>
              <a:buChar char="-"/>
            </a:pPr>
            <a:endParaRPr lang="nl-BE" sz="1200" i="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Stap 1: Toon het filmpje en de foto</a:t>
            </a:r>
          </a:p>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 </a:t>
            </a:r>
          </a:p>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Stap 2: Vraag aan de deelnemers :</a:t>
            </a:r>
          </a:p>
          <a:p>
            <a:pPr marL="171450" indent="-171450">
              <a:lnSpc>
                <a:spcPct val="115000"/>
              </a:lnSpc>
              <a:spcBef>
                <a:spcPts val="850"/>
              </a:spcBef>
              <a:buFontTx/>
              <a:buChar char="-"/>
            </a:pPr>
            <a:r>
              <a:rPr lang="nl-BE" sz="1200" i="0">
                <a:effectLst/>
                <a:latin typeface="Trebuchet MS" panose="020B0603020202020204" pitchFamily="34" charset="0"/>
                <a:ea typeface="Calibri" panose="020F0502020204030204" pitchFamily="34" charset="0"/>
                <a:cs typeface="Times New Roman" panose="02020603050405020304" pitchFamily="18" charset="0"/>
              </a:rPr>
              <a:t>Herkennen ze het gevaar? </a:t>
            </a:r>
          </a:p>
          <a:p>
            <a:pPr marL="171450" indent="-171450">
              <a:lnSpc>
                <a:spcPct val="115000"/>
              </a:lnSpc>
              <a:spcBef>
                <a:spcPts val="850"/>
              </a:spcBef>
              <a:buFontTx/>
              <a:buChar char="-"/>
            </a:pPr>
            <a:r>
              <a:rPr lang="nl-BE" sz="1200" i="0">
                <a:effectLst/>
                <a:latin typeface="Trebuchet MS" panose="020B0603020202020204" pitchFamily="34" charset="0"/>
                <a:ea typeface="Calibri" panose="020F0502020204030204" pitchFamily="34" charset="0"/>
                <a:cs typeface="Times New Roman" panose="02020603050405020304" pitchFamily="18" charset="0"/>
              </a:rPr>
              <a:t>Waren ze zich bewust van dit gevaar?</a:t>
            </a:r>
          </a:p>
          <a:p>
            <a:pPr marL="171450" indent="-171450">
              <a:lnSpc>
                <a:spcPct val="115000"/>
              </a:lnSpc>
              <a:spcBef>
                <a:spcPts val="850"/>
              </a:spcBef>
              <a:buFontTx/>
              <a:buChar char="-"/>
            </a:pPr>
            <a:r>
              <a:rPr lang="nl-BE" sz="1200" i="0">
                <a:effectLst/>
                <a:latin typeface="Trebuchet MS" panose="020B0603020202020204" pitchFamily="34" charset="0"/>
                <a:ea typeface="Calibri" panose="020F0502020204030204" pitchFamily="34" charset="0"/>
                <a:cs typeface="Times New Roman" panose="02020603050405020304" pitchFamily="18" charset="0"/>
              </a:rPr>
              <a:t>Komt dit gevaar ook voor in hun eigen jeugdlokaal?  </a:t>
            </a:r>
          </a:p>
          <a:p>
            <a:pPr>
              <a:lnSpc>
                <a:spcPct val="115000"/>
              </a:lnSpc>
              <a:spcBef>
                <a:spcPts val="850"/>
              </a:spcBef>
            </a:pPr>
            <a:endParaRPr lang="nl-BE" sz="1200" i="1">
              <a:effectLst/>
              <a:latin typeface="Trebuchet MS" panose="020B060302020202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33</a:t>
            </a:fld>
            <a:endParaRPr lang="nl-BE"/>
          </a:p>
        </p:txBody>
      </p:sp>
    </p:spTree>
    <p:extLst>
      <p:ext uri="{BB962C8B-B14F-4D97-AF65-F5344CB8AC3E}">
        <p14:creationId xmlns:p14="http://schemas.microsoft.com/office/powerpoint/2010/main" val="34199066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Stap 3: Geef wat extra uitleg bij dit gevaar.</a:t>
            </a:r>
            <a:endParaRPr lang="nl-BE" i="0"/>
          </a:p>
          <a:p>
            <a:pPr marL="171450" indent="-171450">
              <a:buFontTx/>
              <a:buChar char="-"/>
            </a:pPr>
            <a:r>
              <a:rPr lang="nl-BE" i="0"/>
              <a:t>Overbelasting: zet niet teveel toestellen op 1 circuit/netwerk/kring/stopcontact… </a:t>
            </a:r>
          </a:p>
          <a:p>
            <a:pPr marL="171450" indent="-171450">
              <a:buFontTx/>
              <a:buChar char="-"/>
            </a:pPr>
            <a:r>
              <a:rPr lang="nl-BE" i="0"/>
              <a:t>Geen stekkerblokje achter stekkerblokje … </a:t>
            </a:r>
          </a:p>
          <a:p>
            <a:pPr marL="171450" indent="-171450">
              <a:buFontTx/>
              <a:buChar char="-"/>
            </a:pPr>
            <a:r>
              <a:rPr lang="nl-BE" i="0"/>
              <a:t>Plaats niet te veel kabels aan één stekkerdoos</a:t>
            </a:r>
          </a:p>
          <a:p>
            <a:pPr marL="171450" indent="-171450">
              <a:buFontTx/>
              <a:buChar char="-"/>
            </a:pPr>
            <a:r>
              <a:rPr lang="nl-BE" i="0"/>
              <a:t>Laat onderhoud en installatie van elektrische infrastructuur doen door een vakman</a:t>
            </a:r>
          </a:p>
          <a:p>
            <a:pPr marL="171450" indent="-171450">
              <a:buFontTx/>
              <a:buChar char="-"/>
            </a:pPr>
            <a:r>
              <a:rPr lang="nl-BE" i="0"/>
              <a:t>Gebruik geen toestellen die niet gekeurd zijn</a:t>
            </a:r>
          </a:p>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 </a:t>
            </a:r>
          </a:p>
          <a:p>
            <a:endParaRPr lang="nl-BE"/>
          </a:p>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34</a:t>
            </a:fld>
            <a:endParaRPr lang="nl-BE"/>
          </a:p>
        </p:txBody>
      </p:sp>
    </p:spTree>
    <p:extLst>
      <p:ext uri="{BB962C8B-B14F-4D97-AF65-F5344CB8AC3E}">
        <p14:creationId xmlns:p14="http://schemas.microsoft.com/office/powerpoint/2010/main" val="6124673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Stap 4: Stel de groep vragen:</a:t>
            </a:r>
          </a:p>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Wat zouden ze veranderen aan de situatie op de foto/in het filmpje om dit gevaar te voorkomen? Wat zouden ze veranderen aan de situatie in hun jeugdlokaal om dit gevaar te voorkomen?</a:t>
            </a:r>
          </a:p>
          <a:p>
            <a:endParaRPr lang="nl-BE" i="0"/>
          </a:p>
          <a:p>
            <a:endParaRPr lang="nl-BE"/>
          </a:p>
          <a:p>
            <a:endParaRPr lang="nl-BE"/>
          </a:p>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35</a:t>
            </a:fld>
            <a:endParaRPr lang="nl-BE"/>
          </a:p>
        </p:txBody>
      </p:sp>
    </p:spTree>
    <p:extLst>
      <p:ext uri="{BB962C8B-B14F-4D97-AF65-F5344CB8AC3E}">
        <p14:creationId xmlns:p14="http://schemas.microsoft.com/office/powerpoint/2010/main" val="16890477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Stap 1: Toon een filmpje of een foto van een gevaar</a:t>
            </a:r>
          </a:p>
          <a:p>
            <a:pPr marL="171450" indent="-171450">
              <a:lnSpc>
                <a:spcPct val="115000"/>
              </a:lnSpc>
              <a:spcBef>
                <a:spcPts val="850"/>
              </a:spcBef>
              <a:buFontTx/>
              <a:buChar char="-"/>
            </a:pPr>
            <a:r>
              <a:rPr lang="nl-BE" sz="1200" i="0">
                <a:effectLst/>
                <a:latin typeface="Trebuchet MS" panose="020B0603020202020204" pitchFamily="34" charset="0"/>
                <a:ea typeface="Calibri" panose="020F0502020204030204" pitchFamily="34" charset="0"/>
                <a:cs typeface="Times New Roman" panose="02020603050405020304" pitchFamily="18" charset="0"/>
              </a:rPr>
              <a:t>Links zit een filmpje</a:t>
            </a:r>
            <a:br>
              <a:rPr lang="nl-BE" sz="1200" i="0">
                <a:effectLst/>
                <a:latin typeface="Trebuchet MS" panose="020B0603020202020204" pitchFamily="34" charset="0"/>
                <a:ea typeface="Calibri" panose="020F0502020204030204" pitchFamily="34" charset="0"/>
                <a:cs typeface="Times New Roman" panose="02020603050405020304" pitchFamily="18" charset="0"/>
              </a:rPr>
            </a:br>
            <a:r>
              <a:rPr lang="nl-BE" sz="1200" i="0">
                <a:effectLst/>
                <a:latin typeface="Trebuchet MS" panose="020B0603020202020204" pitchFamily="34" charset="0"/>
                <a:ea typeface="Calibri" panose="020F0502020204030204" pitchFamily="34" charset="0"/>
                <a:cs typeface="Times New Roman" panose="02020603050405020304" pitchFamily="18" charset="0"/>
              </a:rPr>
              <a:t>Dit filmpje duurt lang, aarzel niet om van dit moment gebruik te maken om meer uitleg te geven of door te spoelen</a:t>
            </a:r>
          </a:p>
          <a:p>
            <a:pPr marL="171450" indent="-171450">
              <a:lnSpc>
                <a:spcPct val="115000"/>
              </a:lnSpc>
              <a:spcBef>
                <a:spcPts val="850"/>
              </a:spcBef>
              <a:buFontTx/>
              <a:buChar char="-"/>
            </a:pPr>
            <a:r>
              <a:rPr lang="nl-BE" sz="1200" i="0">
                <a:effectLst/>
                <a:latin typeface="Trebuchet MS" panose="020B0603020202020204" pitchFamily="34" charset="0"/>
                <a:ea typeface="Calibri" panose="020F0502020204030204" pitchFamily="34" charset="0"/>
                <a:cs typeface="Times New Roman" panose="02020603050405020304" pitchFamily="18" charset="0"/>
              </a:rPr>
              <a:t>Rechts zit het filmpje </a:t>
            </a:r>
          </a:p>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 </a:t>
            </a:r>
          </a:p>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 Stap 2: Vraag aan de deelnemers :</a:t>
            </a:r>
          </a:p>
          <a:p>
            <a:pPr marL="171450" indent="-171450">
              <a:lnSpc>
                <a:spcPct val="115000"/>
              </a:lnSpc>
              <a:spcBef>
                <a:spcPts val="850"/>
              </a:spcBef>
              <a:buFontTx/>
              <a:buChar char="-"/>
            </a:pPr>
            <a:r>
              <a:rPr lang="nl-BE" sz="1200" i="0">
                <a:effectLst/>
                <a:latin typeface="Trebuchet MS" panose="020B0603020202020204" pitchFamily="34" charset="0"/>
                <a:ea typeface="Calibri" panose="020F0502020204030204" pitchFamily="34" charset="0"/>
                <a:cs typeface="Times New Roman" panose="02020603050405020304" pitchFamily="18" charset="0"/>
              </a:rPr>
              <a:t>Herkennen ze het gevaar? </a:t>
            </a:r>
          </a:p>
          <a:p>
            <a:pPr marL="171450" indent="-171450">
              <a:lnSpc>
                <a:spcPct val="115000"/>
              </a:lnSpc>
              <a:spcBef>
                <a:spcPts val="850"/>
              </a:spcBef>
              <a:buFontTx/>
              <a:buChar char="-"/>
            </a:pPr>
            <a:r>
              <a:rPr lang="nl-BE" sz="1200" i="0">
                <a:effectLst/>
                <a:latin typeface="Trebuchet MS" panose="020B0603020202020204" pitchFamily="34" charset="0"/>
                <a:ea typeface="Calibri" panose="020F0502020204030204" pitchFamily="34" charset="0"/>
                <a:cs typeface="Times New Roman" panose="02020603050405020304" pitchFamily="18" charset="0"/>
              </a:rPr>
              <a:t>Waren ze zich bewust van dit gevaar?</a:t>
            </a:r>
          </a:p>
          <a:p>
            <a:pPr marL="171450" indent="-171450">
              <a:lnSpc>
                <a:spcPct val="115000"/>
              </a:lnSpc>
              <a:spcBef>
                <a:spcPts val="850"/>
              </a:spcBef>
              <a:buFontTx/>
              <a:buChar char="-"/>
            </a:pPr>
            <a:r>
              <a:rPr lang="nl-BE" sz="1200" i="0">
                <a:effectLst/>
                <a:latin typeface="Trebuchet MS" panose="020B0603020202020204" pitchFamily="34" charset="0"/>
                <a:ea typeface="Calibri" panose="020F0502020204030204" pitchFamily="34" charset="0"/>
                <a:cs typeface="Times New Roman" panose="02020603050405020304" pitchFamily="18" charset="0"/>
              </a:rPr>
              <a:t>Komt dit gevaar ook voor in hun eigen jeugdlokaal?  </a:t>
            </a:r>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36</a:t>
            </a:fld>
            <a:endParaRPr lang="nl-BE"/>
          </a:p>
        </p:txBody>
      </p:sp>
    </p:spTree>
    <p:extLst>
      <p:ext uri="{BB962C8B-B14F-4D97-AF65-F5344CB8AC3E}">
        <p14:creationId xmlns:p14="http://schemas.microsoft.com/office/powerpoint/2010/main" val="21412708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Stap 3: Geef wat extra uitleg bij dit gevaar.</a:t>
            </a:r>
            <a:endParaRPr lang="nl-BE" i="0"/>
          </a:p>
          <a:p>
            <a:pPr marL="171450" indent="-171450">
              <a:buFontTx/>
              <a:buChar char="-"/>
            </a:pPr>
            <a:r>
              <a:rPr lang="nl-BE" i="0"/>
              <a:t>Overbelasting: zet niet teveel toestellen op 1 circuit/netwerk/kring/stopcontact… </a:t>
            </a:r>
          </a:p>
          <a:p>
            <a:pPr marL="171450" indent="-171450">
              <a:buFontTx/>
              <a:buChar char="-"/>
            </a:pPr>
            <a:r>
              <a:rPr lang="nl-BE" i="0"/>
              <a:t>Geen stekkerblokje achter stekkerblokje … </a:t>
            </a:r>
          </a:p>
          <a:p>
            <a:pPr marL="171450" indent="-171450">
              <a:buFontTx/>
              <a:buChar char="-"/>
            </a:pPr>
            <a:r>
              <a:rPr lang="nl-BE" i="0"/>
              <a:t>Plaats niet te veel kabels aan één stekkerdoos</a:t>
            </a:r>
          </a:p>
          <a:p>
            <a:pPr marL="171450" indent="-171450">
              <a:buFontTx/>
              <a:buChar char="-"/>
            </a:pPr>
            <a:r>
              <a:rPr lang="nl-BE" i="0"/>
              <a:t>Laat onderhoud en installatie van elektrische infrastructuur doen door een vakman</a:t>
            </a:r>
          </a:p>
          <a:p>
            <a:pPr marL="171450" indent="-171450">
              <a:buFontTx/>
              <a:buChar char="-"/>
            </a:pPr>
            <a:r>
              <a:rPr lang="nl-BE" i="0"/>
              <a:t>Gebruik geen toestellen die niet gekeurd zijn</a:t>
            </a:r>
          </a:p>
          <a:p>
            <a:pPr>
              <a:lnSpc>
                <a:spcPct val="115000"/>
              </a:lnSpc>
              <a:spcBef>
                <a:spcPts val="850"/>
              </a:spcBef>
            </a:pPr>
            <a:r>
              <a:rPr lang="nl-BE" sz="1200" i="1">
                <a:effectLst/>
                <a:latin typeface="Trebuchet MS" panose="020B0603020202020204" pitchFamily="34" charset="0"/>
                <a:ea typeface="Calibri" panose="020F0502020204030204" pitchFamily="34" charset="0"/>
                <a:cs typeface="Times New Roman" panose="02020603050405020304" pitchFamily="18" charset="0"/>
              </a:rPr>
              <a:t> </a:t>
            </a:r>
            <a:endParaRPr lang="nl-BE" sz="1200">
              <a:effectLst/>
              <a:latin typeface="Trebuchet MS" panose="020B0603020202020204" pitchFamily="34" charset="0"/>
              <a:ea typeface="Calibri" panose="020F0502020204030204" pitchFamily="34" charset="0"/>
              <a:cs typeface="Times New Roman" panose="02020603050405020304" pitchFamily="18" charset="0"/>
            </a:endParaRPr>
          </a:p>
          <a:p>
            <a:endParaRPr lang="nl-BE"/>
          </a:p>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37</a:t>
            </a:fld>
            <a:endParaRPr lang="nl-BE"/>
          </a:p>
        </p:txBody>
      </p:sp>
    </p:spTree>
    <p:extLst>
      <p:ext uri="{BB962C8B-B14F-4D97-AF65-F5344CB8AC3E}">
        <p14:creationId xmlns:p14="http://schemas.microsoft.com/office/powerpoint/2010/main" val="35822387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Stap 4: Stel de groep vragen:</a:t>
            </a:r>
          </a:p>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Wat zouden ze veranderen aan de situatie op de foto/in het filmpje om dit gevaar te voorkomen? Wat zouden ze veranderen aan de situatie in hun jeugdlokaal om dit gevaar te voorkomen?</a:t>
            </a:r>
          </a:p>
          <a:p>
            <a:endParaRPr lang="nl-BE" i="0"/>
          </a:p>
          <a:p>
            <a:endParaRPr lang="nl-BE"/>
          </a:p>
          <a:p>
            <a:endParaRPr lang="nl-BE"/>
          </a:p>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38</a:t>
            </a:fld>
            <a:endParaRPr lang="nl-BE"/>
          </a:p>
        </p:txBody>
      </p:sp>
    </p:spTree>
    <p:extLst>
      <p:ext uri="{BB962C8B-B14F-4D97-AF65-F5344CB8AC3E}">
        <p14:creationId xmlns:p14="http://schemas.microsoft.com/office/powerpoint/2010/main" val="11306542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a:highlight>
                  <a:srgbClr val="FFFF00"/>
                </a:highlight>
              </a:rPr>
              <a:t>Duiding over wat de sessie wel en niet is </a:t>
            </a:r>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6</a:t>
            </a:fld>
            <a:endParaRPr lang="nl-BE"/>
          </a:p>
        </p:txBody>
      </p:sp>
    </p:spTree>
    <p:extLst>
      <p:ext uri="{BB962C8B-B14F-4D97-AF65-F5344CB8AC3E}">
        <p14:creationId xmlns:p14="http://schemas.microsoft.com/office/powerpoint/2010/main" val="27110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Stap 1: Toon een filmpje of een foto van een gevaar</a:t>
            </a:r>
          </a:p>
          <a:p>
            <a:pPr marL="171450" indent="-171450">
              <a:lnSpc>
                <a:spcPct val="115000"/>
              </a:lnSpc>
              <a:spcBef>
                <a:spcPts val="850"/>
              </a:spcBef>
              <a:buFontTx/>
              <a:buChar char="-"/>
            </a:pPr>
            <a:r>
              <a:rPr lang="nl-BE" sz="1200" i="0">
                <a:effectLst/>
                <a:latin typeface="Trebuchet MS" panose="020B0603020202020204" pitchFamily="34" charset="0"/>
                <a:ea typeface="Calibri" panose="020F0502020204030204" pitchFamily="34" charset="0"/>
                <a:cs typeface="Times New Roman" panose="02020603050405020304" pitchFamily="18" charset="0"/>
              </a:rPr>
              <a:t>Dit is een filmpje </a:t>
            </a:r>
          </a:p>
          <a:p>
            <a:pPr marL="171450" indent="-171450">
              <a:lnSpc>
                <a:spcPct val="115000"/>
              </a:lnSpc>
              <a:spcBef>
                <a:spcPts val="850"/>
              </a:spcBef>
              <a:buFontTx/>
              <a:buChar char="-"/>
            </a:pPr>
            <a:endParaRPr lang="nl-BE" sz="1200" i="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 Stap 2: Vraag aan de deelnemers :</a:t>
            </a:r>
          </a:p>
          <a:p>
            <a:pPr marL="171450" indent="-171450">
              <a:lnSpc>
                <a:spcPct val="115000"/>
              </a:lnSpc>
              <a:spcBef>
                <a:spcPts val="850"/>
              </a:spcBef>
              <a:buFontTx/>
              <a:buChar char="-"/>
            </a:pPr>
            <a:r>
              <a:rPr lang="nl-BE" sz="1200" i="0">
                <a:effectLst/>
                <a:latin typeface="Trebuchet MS" panose="020B0603020202020204" pitchFamily="34" charset="0"/>
                <a:ea typeface="Calibri" panose="020F0502020204030204" pitchFamily="34" charset="0"/>
                <a:cs typeface="Times New Roman" panose="02020603050405020304" pitchFamily="18" charset="0"/>
              </a:rPr>
              <a:t>Herkennen ze het gevaar? </a:t>
            </a:r>
          </a:p>
          <a:p>
            <a:pPr marL="171450" indent="-171450">
              <a:lnSpc>
                <a:spcPct val="115000"/>
              </a:lnSpc>
              <a:spcBef>
                <a:spcPts val="850"/>
              </a:spcBef>
              <a:buFontTx/>
              <a:buChar char="-"/>
            </a:pPr>
            <a:r>
              <a:rPr lang="nl-BE" sz="1200" i="0">
                <a:effectLst/>
                <a:latin typeface="Trebuchet MS" panose="020B0603020202020204" pitchFamily="34" charset="0"/>
                <a:ea typeface="Calibri" panose="020F0502020204030204" pitchFamily="34" charset="0"/>
                <a:cs typeface="Times New Roman" panose="02020603050405020304" pitchFamily="18" charset="0"/>
              </a:rPr>
              <a:t>Waren ze zich bewust van dit gevaar?</a:t>
            </a:r>
          </a:p>
          <a:p>
            <a:pPr marL="171450" indent="-171450">
              <a:lnSpc>
                <a:spcPct val="115000"/>
              </a:lnSpc>
              <a:spcBef>
                <a:spcPts val="850"/>
              </a:spcBef>
              <a:buFontTx/>
              <a:buChar char="-"/>
            </a:pPr>
            <a:r>
              <a:rPr lang="nl-BE" sz="1200" i="0">
                <a:effectLst/>
                <a:latin typeface="Trebuchet MS" panose="020B0603020202020204" pitchFamily="34" charset="0"/>
                <a:ea typeface="Calibri" panose="020F0502020204030204" pitchFamily="34" charset="0"/>
                <a:cs typeface="Times New Roman" panose="02020603050405020304" pitchFamily="18" charset="0"/>
              </a:rPr>
              <a:t>Komt dit gevaar ook voor in hun eigen jeugdlokaal?  </a:t>
            </a:r>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39</a:t>
            </a:fld>
            <a:endParaRPr lang="nl-BE"/>
          </a:p>
        </p:txBody>
      </p:sp>
    </p:spTree>
    <p:extLst>
      <p:ext uri="{BB962C8B-B14F-4D97-AF65-F5344CB8AC3E}">
        <p14:creationId xmlns:p14="http://schemas.microsoft.com/office/powerpoint/2010/main" val="33751448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1">
                <a:effectLst/>
                <a:latin typeface="Trebuchet MS" panose="020B0603020202020204" pitchFamily="34" charset="0"/>
                <a:ea typeface="Calibri" panose="020F0502020204030204" pitchFamily="34" charset="0"/>
                <a:cs typeface="Times New Roman" panose="02020603050405020304" pitchFamily="18" charset="0"/>
              </a:rPr>
              <a:t>Stap 3: Geef wat extra uitleg bij dit gevaar.</a:t>
            </a:r>
            <a:endParaRPr lang="nl-BE"/>
          </a:p>
          <a:p>
            <a:pPr marL="171450" indent="-171450">
              <a:buFontTx/>
              <a:buChar char="-"/>
            </a:pPr>
            <a:r>
              <a:rPr lang="nl-BE"/>
              <a:t>Let op met de materialen die je gebruikt om te versieren, deze geven snel vuur en kunnen snel branden (zijn vaak van goedkopere materialen gemaakt)</a:t>
            </a:r>
          </a:p>
          <a:p>
            <a:pPr marL="171450" indent="-171450">
              <a:buFontTx/>
              <a:buChar char="-"/>
            </a:pPr>
            <a:r>
              <a:rPr lang="nl-BE"/>
              <a:t>In dit filmpje zie je hoe snel dit is gebeurd.</a:t>
            </a:r>
          </a:p>
          <a:p>
            <a:pPr marL="171450" indent="-171450">
              <a:buFontTx/>
              <a:buChar char="-"/>
            </a:pPr>
            <a:r>
              <a:rPr lang="nl-BE"/>
              <a:t>Kortsluiting kan al vlug een snelle brand ontwikkelen, maar ook een vuurwerkstokje kan al snel een brand veroorzaken.</a:t>
            </a:r>
          </a:p>
          <a:p>
            <a:pPr>
              <a:lnSpc>
                <a:spcPct val="115000"/>
              </a:lnSpc>
              <a:spcBef>
                <a:spcPts val="850"/>
              </a:spcBef>
            </a:pPr>
            <a:endParaRPr lang="nl-BE" sz="1200" i="1">
              <a:effectLst/>
              <a:latin typeface="Trebuchet MS" panose="020B0603020202020204" pitchFamily="34" charset="0"/>
              <a:ea typeface="Calibri" panose="020F0502020204030204" pitchFamily="34" charset="0"/>
              <a:cs typeface="Times New Roman" panose="02020603050405020304" pitchFamily="18" charset="0"/>
            </a:endParaRPr>
          </a:p>
          <a:p>
            <a:pPr marL="0" indent="0">
              <a:buFontTx/>
              <a:buNone/>
            </a:pPr>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40</a:t>
            </a:fld>
            <a:endParaRPr lang="nl-BE"/>
          </a:p>
        </p:txBody>
      </p:sp>
    </p:spTree>
    <p:extLst>
      <p:ext uri="{BB962C8B-B14F-4D97-AF65-F5344CB8AC3E}">
        <p14:creationId xmlns:p14="http://schemas.microsoft.com/office/powerpoint/2010/main" val="20068121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Stap 4: Stel de groep vragen:</a:t>
            </a:r>
          </a:p>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Wat zouden ze veranderen aan de situatie op de foto/in het filmpje om dit gevaar te voorkomen? Wat zouden ze veranderen aan de situatie in hun jeugdlokaal om dit gevaar te voorkomen?</a:t>
            </a:r>
          </a:p>
          <a:p>
            <a:endParaRPr lang="nl-BE" i="0"/>
          </a:p>
          <a:p>
            <a:endParaRPr lang="nl-BE"/>
          </a:p>
          <a:p>
            <a:endParaRPr lang="nl-BE"/>
          </a:p>
          <a:p>
            <a:endParaRPr lang="nl-BE"/>
          </a:p>
          <a:p>
            <a:pPr marL="0" indent="0">
              <a:buFontTx/>
              <a:buNone/>
            </a:pPr>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41</a:t>
            </a:fld>
            <a:endParaRPr lang="nl-BE"/>
          </a:p>
        </p:txBody>
      </p:sp>
    </p:spTree>
    <p:extLst>
      <p:ext uri="{BB962C8B-B14F-4D97-AF65-F5344CB8AC3E}">
        <p14:creationId xmlns:p14="http://schemas.microsoft.com/office/powerpoint/2010/main" val="6167261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800" i="0">
                <a:effectLst/>
                <a:latin typeface="Trebuchet MS" panose="020B0603020202020204" pitchFamily="34" charset="0"/>
                <a:ea typeface="Calibri" panose="020F0502020204030204" pitchFamily="34" charset="0"/>
                <a:cs typeface="Times New Roman" panose="02020603050405020304" pitchFamily="18" charset="0"/>
              </a:rPr>
              <a:t>Stap 1: We doen een ‘gevaarlijke stoffen veiling’. </a:t>
            </a:r>
          </a:p>
          <a:p>
            <a:pPr>
              <a:lnSpc>
                <a:spcPct val="115000"/>
              </a:lnSpc>
              <a:spcBef>
                <a:spcPts val="850"/>
              </a:spcBef>
            </a:pPr>
            <a:r>
              <a:rPr lang="nl-BE" sz="1800" i="0">
                <a:effectLst/>
                <a:latin typeface="Trebuchet MS" panose="020B0603020202020204" pitchFamily="34" charset="0"/>
                <a:ea typeface="Calibri" panose="020F0502020204030204" pitchFamily="34" charset="0"/>
                <a:cs typeface="Times New Roman" panose="02020603050405020304" pitchFamily="18" charset="0"/>
              </a:rPr>
              <a:t>Vraag aan de deelnemers hoeveel van de gevaarlijke stoffen op de slide ze hebben staan in hun jeugdlokaal. En organiseer een bieding.</a:t>
            </a:r>
            <a:br>
              <a:rPr lang="nl-BE" sz="1800" i="0">
                <a:effectLst/>
                <a:latin typeface="Trebuchet MS" panose="020B0603020202020204" pitchFamily="34" charset="0"/>
                <a:ea typeface="Calibri" panose="020F0502020204030204" pitchFamily="34" charset="0"/>
                <a:cs typeface="Times New Roman" panose="02020603050405020304" pitchFamily="18" charset="0"/>
              </a:rPr>
            </a:br>
            <a:r>
              <a:rPr lang="nl-BE" sz="1800" i="0">
                <a:effectLst/>
                <a:latin typeface="Trebuchet MS" panose="020B0603020202020204" pitchFamily="34" charset="0"/>
                <a:ea typeface="Calibri" panose="020F0502020204030204" pitchFamily="34" charset="0"/>
                <a:cs typeface="Times New Roman" panose="02020603050405020304" pitchFamily="18" charset="0"/>
              </a:rPr>
              <a:t>Verenigingen mogen elkaar overbieden. </a:t>
            </a:r>
            <a:br>
              <a:rPr lang="nl-BE" sz="1800" i="0">
                <a:effectLst/>
                <a:latin typeface="Trebuchet MS" panose="020B0603020202020204" pitchFamily="34" charset="0"/>
                <a:ea typeface="Calibri" panose="020F0502020204030204" pitchFamily="34" charset="0"/>
                <a:cs typeface="Times New Roman" panose="02020603050405020304" pitchFamily="18" charset="0"/>
              </a:rPr>
            </a:br>
            <a:r>
              <a:rPr lang="nl-BE" sz="1800" i="0">
                <a:effectLst/>
                <a:latin typeface="Trebuchet MS" panose="020B0603020202020204" pitchFamily="34" charset="0"/>
                <a:ea typeface="Calibri" panose="020F0502020204030204" pitchFamily="34" charset="0"/>
                <a:cs typeface="Times New Roman" panose="02020603050405020304" pitchFamily="18" charset="0"/>
              </a:rPr>
              <a:t>Wie heeft de meeste gevaarlijke stoffen in zijn jeugdlokaal?</a:t>
            </a:r>
          </a:p>
          <a:p>
            <a:pPr>
              <a:lnSpc>
                <a:spcPct val="115000"/>
              </a:lnSpc>
              <a:spcBef>
                <a:spcPts val="850"/>
              </a:spcBef>
            </a:pPr>
            <a:endParaRPr lang="nl-BE" sz="1800" i="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15000"/>
              </a:lnSpc>
              <a:spcBef>
                <a:spcPts val="850"/>
              </a:spcBef>
            </a:pPr>
            <a:r>
              <a:rPr lang="nl-BE" sz="1800" i="0">
                <a:effectLst/>
                <a:latin typeface="Trebuchet MS" panose="020B0603020202020204" pitchFamily="34" charset="0"/>
                <a:ea typeface="Calibri" panose="020F0502020204030204" pitchFamily="34" charset="0"/>
                <a:cs typeface="Times New Roman" panose="02020603050405020304" pitchFamily="18" charset="0"/>
              </a:rPr>
              <a:t> Stap 2: Vraag aan de deelnemers :</a:t>
            </a:r>
          </a:p>
          <a:p>
            <a:pPr marL="171450" indent="-171450">
              <a:lnSpc>
                <a:spcPct val="115000"/>
              </a:lnSpc>
              <a:spcBef>
                <a:spcPts val="850"/>
              </a:spcBef>
              <a:buFontTx/>
              <a:buChar char="-"/>
            </a:pPr>
            <a:r>
              <a:rPr lang="nl-BE" sz="1800" i="0">
                <a:effectLst/>
                <a:latin typeface="Trebuchet MS" panose="020B0603020202020204" pitchFamily="34" charset="0"/>
                <a:ea typeface="Calibri" panose="020F0502020204030204" pitchFamily="34" charset="0"/>
                <a:cs typeface="Times New Roman" panose="02020603050405020304" pitchFamily="18" charset="0"/>
              </a:rPr>
              <a:t>Herkennen ze het gevaar? </a:t>
            </a:r>
          </a:p>
          <a:p>
            <a:pPr marL="171450" indent="-171450">
              <a:lnSpc>
                <a:spcPct val="115000"/>
              </a:lnSpc>
              <a:spcBef>
                <a:spcPts val="850"/>
              </a:spcBef>
              <a:buFontTx/>
              <a:buChar char="-"/>
            </a:pPr>
            <a:r>
              <a:rPr lang="nl-BE" sz="1800" i="0">
                <a:effectLst/>
                <a:latin typeface="Trebuchet MS" panose="020B0603020202020204" pitchFamily="34" charset="0"/>
                <a:ea typeface="Calibri" panose="020F0502020204030204" pitchFamily="34" charset="0"/>
                <a:cs typeface="Times New Roman" panose="02020603050405020304" pitchFamily="18" charset="0"/>
              </a:rPr>
              <a:t>Waren ze zich bewust van dit gevaar?</a:t>
            </a:r>
          </a:p>
          <a:p>
            <a:pPr marL="171450" indent="-171450">
              <a:lnSpc>
                <a:spcPct val="115000"/>
              </a:lnSpc>
              <a:spcBef>
                <a:spcPts val="850"/>
              </a:spcBef>
              <a:buFontTx/>
              <a:buChar char="-"/>
            </a:pPr>
            <a:r>
              <a:rPr lang="nl-BE" sz="1800" i="0">
                <a:effectLst/>
                <a:latin typeface="Trebuchet MS" panose="020B0603020202020204" pitchFamily="34" charset="0"/>
                <a:ea typeface="Calibri" panose="020F0502020204030204" pitchFamily="34" charset="0"/>
                <a:cs typeface="Times New Roman" panose="02020603050405020304" pitchFamily="18" charset="0"/>
              </a:rPr>
              <a:t>Komt dit gevaar ook voor in hun eigen jeugdlokaal?  </a:t>
            </a:r>
          </a:p>
          <a:p>
            <a:pPr>
              <a:lnSpc>
                <a:spcPct val="115000"/>
              </a:lnSpc>
              <a:spcBef>
                <a:spcPts val="850"/>
              </a:spcBef>
            </a:pPr>
            <a:endParaRPr lang="nl-BE" sz="1800" i="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15000"/>
              </a:lnSpc>
              <a:spcBef>
                <a:spcPts val="850"/>
              </a:spcBef>
            </a:pPr>
            <a:endParaRPr lang="nl-BE" sz="1800" i="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15000"/>
              </a:lnSpc>
              <a:spcBef>
                <a:spcPts val="850"/>
              </a:spcBef>
            </a:pPr>
            <a:endParaRPr lang="nl-BE" sz="1800" i="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15000"/>
              </a:lnSpc>
              <a:spcBef>
                <a:spcPts val="850"/>
              </a:spcBef>
            </a:pPr>
            <a:r>
              <a:rPr lang="nl-BE" sz="1800" i="0">
                <a:effectLst/>
                <a:latin typeface="Trebuchet MS" panose="020B0603020202020204" pitchFamily="34" charset="0"/>
                <a:ea typeface="Calibri" panose="020F0502020204030204" pitchFamily="34" charset="0"/>
                <a:cs typeface="Times New Roman" panose="02020603050405020304" pitchFamily="18" charset="0"/>
              </a:rPr>
              <a:t> </a:t>
            </a:r>
          </a:p>
          <a:p>
            <a:pPr marL="0" indent="0">
              <a:buFontTx/>
              <a:buNone/>
            </a:pPr>
            <a:endParaRPr lang="nl-BE" i="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42</a:t>
            </a:fld>
            <a:endParaRPr lang="nl-BE"/>
          </a:p>
        </p:txBody>
      </p:sp>
    </p:spTree>
    <p:extLst>
      <p:ext uri="{BB962C8B-B14F-4D97-AF65-F5344CB8AC3E}">
        <p14:creationId xmlns:p14="http://schemas.microsoft.com/office/powerpoint/2010/main" val="25869071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Stap 3: Geef wat extra uitleg bij dit gevaar. De uitleg kan je vinden op de slides. </a:t>
            </a:r>
          </a:p>
          <a:p>
            <a:pPr marL="171450" indent="-171450">
              <a:buFont typeface="Arial" panose="020B0604020202020204" pitchFamily="34" charset="0"/>
              <a:buChar char="•"/>
            </a:pPr>
            <a:r>
              <a:rPr lang="nl-BE" sz="1200" i="0"/>
              <a:t>Sluit gevaarlijke producten af van de deelnemers/leden…</a:t>
            </a:r>
          </a:p>
          <a:p>
            <a:pPr marL="171450" indent="-171450">
              <a:buFont typeface="Arial" panose="020B0604020202020204" pitchFamily="34" charset="0"/>
              <a:buChar char="•"/>
            </a:pPr>
            <a:r>
              <a:rPr lang="nl-BE" sz="1200" i="0"/>
              <a:t>Laat ze in originele verpakking staan</a:t>
            </a:r>
          </a:p>
          <a:p>
            <a:pPr marL="171450" indent="-171450">
              <a:buFont typeface="Arial" panose="020B0604020202020204" pitchFamily="34" charset="0"/>
              <a:buChar char="•"/>
            </a:pPr>
            <a:r>
              <a:rPr lang="nl-BE" sz="1200" i="0"/>
              <a:t>Soms zijn dingen ook gewoon gevaarlijk wanneer ze ‘samen komen’, giet/voeg ze niet zomaar toe aan elkaar </a:t>
            </a:r>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43</a:t>
            </a:fld>
            <a:endParaRPr lang="nl-BE"/>
          </a:p>
        </p:txBody>
      </p:sp>
    </p:spTree>
    <p:extLst>
      <p:ext uri="{BB962C8B-B14F-4D97-AF65-F5344CB8AC3E}">
        <p14:creationId xmlns:p14="http://schemas.microsoft.com/office/powerpoint/2010/main" val="38506444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Stap 4: Stel de groep vragen:</a:t>
            </a:r>
          </a:p>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Wat zouden ze veranderen aan de situatie op de foto/in het filmpje om dit gevaar te voorkomen? Wat zouden ze veranderen aan de situatie in hun jeugdlokaal om dit gevaar te voorkomen?</a:t>
            </a:r>
          </a:p>
          <a:p>
            <a:endParaRPr lang="nl-BE" i="0"/>
          </a:p>
          <a:p>
            <a:endParaRPr lang="nl-BE"/>
          </a:p>
          <a:p>
            <a:endParaRPr lang="nl-BE"/>
          </a:p>
          <a:p>
            <a:endParaRPr lang="nl-BE"/>
          </a:p>
          <a:p>
            <a:pPr marL="0" indent="0">
              <a:buFontTx/>
              <a:buNone/>
            </a:pPr>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44</a:t>
            </a:fld>
            <a:endParaRPr lang="nl-BE"/>
          </a:p>
        </p:txBody>
      </p:sp>
    </p:spTree>
    <p:extLst>
      <p:ext uri="{BB962C8B-B14F-4D97-AF65-F5344CB8AC3E}">
        <p14:creationId xmlns:p14="http://schemas.microsoft.com/office/powerpoint/2010/main" val="16822920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Stap 1: Toon de foto’s van het gevaar</a:t>
            </a:r>
          </a:p>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 </a:t>
            </a:r>
          </a:p>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Stap 2: Vraag aan de deelnemers :</a:t>
            </a:r>
          </a:p>
          <a:p>
            <a:pPr marL="171450" indent="-171450">
              <a:lnSpc>
                <a:spcPct val="115000"/>
              </a:lnSpc>
              <a:spcBef>
                <a:spcPts val="850"/>
              </a:spcBef>
              <a:buFontTx/>
              <a:buChar char="-"/>
            </a:pPr>
            <a:r>
              <a:rPr lang="nl-BE" sz="1200" i="0">
                <a:effectLst/>
                <a:latin typeface="Trebuchet MS" panose="020B0603020202020204" pitchFamily="34" charset="0"/>
                <a:ea typeface="Calibri" panose="020F0502020204030204" pitchFamily="34" charset="0"/>
                <a:cs typeface="Times New Roman" panose="02020603050405020304" pitchFamily="18" charset="0"/>
              </a:rPr>
              <a:t>Herkennen ze het gevaar? </a:t>
            </a:r>
          </a:p>
          <a:p>
            <a:pPr marL="171450" indent="-171450">
              <a:lnSpc>
                <a:spcPct val="115000"/>
              </a:lnSpc>
              <a:spcBef>
                <a:spcPts val="850"/>
              </a:spcBef>
              <a:buFontTx/>
              <a:buChar char="-"/>
            </a:pPr>
            <a:r>
              <a:rPr lang="nl-BE" sz="1200" i="0">
                <a:effectLst/>
                <a:latin typeface="Trebuchet MS" panose="020B0603020202020204" pitchFamily="34" charset="0"/>
                <a:ea typeface="Calibri" panose="020F0502020204030204" pitchFamily="34" charset="0"/>
                <a:cs typeface="Times New Roman" panose="02020603050405020304" pitchFamily="18" charset="0"/>
              </a:rPr>
              <a:t>Waren ze zich bewust van dit gevaar?</a:t>
            </a:r>
          </a:p>
          <a:p>
            <a:pPr marL="171450" indent="-171450">
              <a:lnSpc>
                <a:spcPct val="115000"/>
              </a:lnSpc>
              <a:spcBef>
                <a:spcPts val="850"/>
              </a:spcBef>
              <a:buFontTx/>
              <a:buChar char="-"/>
            </a:pPr>
            <a:r>
              <a:rPr lang="nl-BE" sz="1200" i="0">
                <a:effectLst/>
                <a:latin typeface="Trebuchet MS" panose="020B0603020202020204" pitchFamily="34" charset="0"/>
                <a:ea typeface="Calibri" panose="020F0502020204030204" pitchFamily="34" charset="0"/>
                <a:cs typeface="Times New Roman" panose="02020603050405020304" pitchFamily="18" charset="0"/>
              </a:rPr>
              <a:t>Komt dit gevaar ook voor in hun eigen jeugdlokaal?  </a:t>
            </a:r>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45</a:t>
            </a:fld>
            <a:endParaRPr lang="nl-BE"/>
          </a:p>
        </p:txBody>
      </p:sp>
    </p:spTree>
    <p:extLst>
      <p:ext uri="{BB962C8B-B14F-4D97-AF65-F5344CB8AC3E}">
        <p14:creationId xmlns:p14="http://schemas.microsoft.com/office/powerpoint/2010/main" val="3742730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Stap 3: Geef wat extra uitleg bij dit gevaar. De uitleg kan je vinden op de slides. </a:t>
            </a:r>
          </a:p>
          <a:p>
            <a:pPr marL="171450" indent="-171450">
              <a:buFont typeface="Arial" panose="020B0604020202020204" pitchFamily="34" charset="0"/>
              <a:buChar char="•"/>
            </a:pPr>
            <a:r>
              <a:rPr lang="nl-BE" i="0"/>
              <a:t>Gevaar van afdekken van deze toestellen – materiaal verhit en gaat branden </a:t>
            </a:r>
          </a:p>
          <a:p>
            <a:pPr marL="171450" indent="-171450">
              <a:buFont typeface="Arial" panose="020B0604020202020204" pitchFamily="34" charset="0"/>
              <a:buChar char="•"/>
            </a:pPr>
            <a:r>
              <a:rPr lang="nl-BE" i="0"/>
              <a:t>Zet ze niet te dicht bij brandbare materialen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i="0"/>
              <a:t>Aandacht voor CO-vergiftiging: gebruik van open haard en/of gasvuren kan heel gevaarlijk zijn, CO is de stille doder: vaak hebben mensen niet door.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l-BE" i="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BE" i="0"/>
              <a:t>Als deelnemers de CO-vergiftiging niet begrijpen kan je nog dit filmpje tonen: https://www.youtube.com/watch?v=IEf2u1vGd0w</a:t>
            </a:r>
          </a:p>
          <a:p>
            <a:pPr marL="171450" indent="-171450">
              <a:buFont typeface="Arial" panose="020B0604020202020204" pitchFamily="34" charset="0"/>
              <a:buChar char="•"/>
            </a:pPr>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46</a:t>
            </a:fld>
            <a:endParaRPr lang="nl-BE"/>
          </a:p>
        </p:txBody>
      </p:sp>
    </p:spTree>
    <p:extLst>
      <p:ext uri="{BB962C8B-B14F-4D97-AF65-F5344CB8AC3E}">
        <p14:creationId xmlns:p14="http://schemas.microsoft.com/office/powerpoint/2010/main" val="23182770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Stap 4: Stel de groep vragen:</a:t>
            </a:r>
          </a:p>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Wat zouden ze veranderen aan de situatie op de foto/in het filmpje om dit gevaar te voorkomen? Wat zouden ze veranderen aan de situatie in hun jeugdlokaal om dit gevaar te voorkomen?</a:t>
            </a:r>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47</a:t>
            </a:fld>
            <a:endParaRPr lang="nl-BE"/>
          </a:p>
        </p:txBody>
      </p:sp>
    </p:spTree>
    <p:extLst>
      <p:ext uri="{BB962C8B-B14F-4D97-AF65-F5344CB8AC3E}">
        <p14:creationId xmlns:p14="http://schemas.microsoft.com/office/powerpoint/2010/main" val="36462433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Stap 1: Toon het filmpje (</a:t>
            </a:r>
            <a:r>
              <a:rPr lang="nl-BE" sz="1200" i="0" err="1">
                <a:effectLst/>
                <a:latin typeface="Trebuchet MS" panose="020B0603020202020204" pitchFamily="34" charset="0"/>
                <a:ea typeface="Calibri" panose="020F0502020204030204" pitchFamily="34" charset="0"/>
                <a:cs typeface="Times New Roman" panose="02020603050405020304" pitchFamily="18" charset="0"/>
              </a:rPr>
              <a:t>linkerfoto</a:t>
            </a:r>
            <a:r>
              <a:rPr lang="nl-BE" sz="1200" i="0">
                <a:effectLst/>
                <a:latin typeface="Trebuchet MS" panose="020B0603020202020204" pitchFamily="34" charset="0"/>
                <a:ea typeface="Calibri" panose="020F0502020204030204" pitchFamily="34" charset="0"/>
                <a:cs typeface="Times New Roman" panose="02020603050405020304" pitchFamily="18" charset="0"/>
              </a:rPr>
              <a:t>) van een gevaar</a:t>
            </a:r>
          </a:p>
          <a:p>
            <a:pPr>
              <a:lnSpc>
                <a:spcPct val="115000"/>
              </a:lnSpc>
              <a:spcBef>
                <a:spcPts val="850"/>
              </a:spcBef>
            </a:pPr>
            <a:endParaRPr lang="nl-BE" sz="1200" i="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Druk hiervoor (links) op de afbeelding in presentatiemodus en ga naar de link (facebook) om het filmpje te bekijken. Vergeet je geluid niet aan te zetten.</a:t>
            </a:r>
          </a:p>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 </a:t>
            </a:r>
          </a:p>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Stap 2: Vraag aan de deelnemers :</a:t>
            </a:r>
          </a:p>
          <a:p>
            <a:pPr marL="171450" indent="-171450">
              <a:lnSpc>
                <a:spcPct val="115000"/>
              </a:lnSpc>
              <a:spcBef>
                <a:spcPts val="850"/>
              </a:spcBef>
              <a:buFontTx/>
              <a:buChar char="-"/>
            </a:pPr>
            <a:r>
              <a:rPr lang="nl-BE" sz="1200" i="0">
                <a:effectLst/>
                <a:latin typeface="Trebuchet MS" panose="020B0603020202020204" pitchFamily="34" charset="0"/>
                <a:ea typeface="Calibri" panose="020F0502020204030204" pitchFamily="34" charset="0"/>
                <a:cs typeface="Times New Roman" panose="02020603050405020304" pitchFamily="18" charset="0"/>
              </a:rPr>
              <a:t>Herkennen ze het gevaar? </a:t>
            </a:r>
          </a:p>
          <a:p>
            <a:pPr marL="171450" indent="-171450">
              <a:lnSpc>
                <a:spcPct val="115000"/>
              </a:lnSpc>
              <a:spcBef>
                <a:spcPts val="850"/>
              </a:spcBef>
              <a:buFontTx/>
              <a:buChar char="-"/>
            </a:pPr>
            <a:r>
              <a:rPr lang="nl-BE" sz="1200" i="0">
                <a:effectLst/>
                <a:latin typeface="Trebuchet MS" panose="020B0603020202020204" pitchFamily="34" charset="0"/>
                <a:ea typeface="Calibri" panose="020F0502020204030204" pitchFamily="34" charset="0"/>
                <a:cs typeface="Times New Roman" panose="02020603050405020304" pitchFamily="18" charset="0"/>
              </a:rPr>
              <a:t>Waren ze zich bewust van dit gevaar?</a:t>
            </a:r>
          </a:p>
          <a:p>
            <a:pPr marL="171450" indent="-171450">
              <a:lnSpc>
                <a:spcPct val="115000"/>
              </a:lnSpc>
              <a:spcBef>
                <a:spcPts val="850"/>
              </a:spcBef>
              <a:buFontTx/>
              <a:buChar char="-"/>
            </a:pPr>
            <a:r>
              <a:rPr lang="nl-BE" sz="1200" i="0">
                <a:effectLst/>
                <a:latin typeface="Trebuchet MS" panose="020B0603020202020204" pitchFamily="34" charset="0"/>
                <a:ea typeface="Calibri" panose="020F0502020204030204" pitchFamily="34" charset="0"/>
                <a:cs typeface="Times New Roman" panose="02020603050405020304" pitchFamily="18" charset="0"/>
              </a:rPr>
              <a:t>Komt dit gevaar ook voor in hun eigen jeugdlokaal?  </a:t>
            </a:r>
          </a:p>
          <a:p>
            <a:endParaRPr lang="nl-BE"/>
          </a:p>
          <a:p>
            <a:endParaRPr lang="nl-BE"/>
          </a:p>
          <a:p>
            <a:pPr marL="171450" indent="-171450">
              <a:buFontTx/>
              <a:buChar char="-"/>
            </a:pPr>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48</a:t>
            </a:fld>
            <a:endParaRPr lang="nl-BE"/>
          </a:p>
        </p:txBody>
      </p:sp>
    </p:spTree>
    <p:extLst>
      <p:ext uri="{BB962C8B-B14F-4D97-AF65-F5344CB8AC3E}">
        <p14:creationId xmlns:p14="http://schemas.microsoft.com/office/powerpoint/2010/main" val="3910655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a:t>Doelstelling: </a:t>
            </a:r>
          </a:p>
          <a:p>
            <a:pPr marL="171450" indent="-171450">
              <a:buFontTx/>
              <a:buChar char="-"/>
            </a:pPr>
            <a:r>
              <a:rPr lang="nl-NL" b="1"/>
              <a:t>Deelnemers leren elkaar kennen </a:t>
            </a:r>
          </a:p>
          <a:p>
            <a:pPr marL="171450" indent="-171450">
              <a:buFontTx/>
              <a:buChar char="-"/>
            </a:pPr>
            <a:r>
              <a:rPr lang="nl-NL" b="1"/>
              <a:t>Sessiegever leert de deelnemers kennen</a:t>
            </a:r>
          </a:p>
          <a:p>
            <a:pPr marL="0" indent="0">
              <a:buFontTx/>
              <a:buNone/>
            </a:pPr>
            <a:endParaRPr lang="nl-NL"/>
          </a:p>
          <a:p>
            <a:pPr marL="0" indent="0">
              <a:buNone/>
            </a:pPr>
            <a:r>
              <a:rPr lang="nl-NL"/>
              <a:t>Iedereen gaat zitten. </a:t>
            </a:r>
            <a:br>
              <a:rPr lang="nl-NL"/>
            </a:br>
            <a:r>
              <a:rPr lang="nl-NL"/>
              <a:t>De sessiegever formuleert zo dadelijk een stelling. Als de stelling op jou van toepassing is ga je rechtstaan. </a:t>
            </a:r>
          </a:p>
          <a:p>
            <a:pPr marL="0" indent="0">
              <a:buNone/>
            </a:pPr>
            <a:r>
              <a:rPr lang="nl-NL">
                <a:solidFill>
                  <a:schemeClr val="bg1">
                    <a:lumMod val="75000"/>
                  </a:schemeClr>
                </a:solidFill>
              </a:rPr>
              <a:t>(de sessiegever kiest uit de stellingen van slide 6 - 12 of voegt zelf stellingen toe, kan ook zonder slides ) </a:t>
            </a:r>
            <a:endParaRPr lang="nl-BE">
              <a:solidFill>
                <a:schemeClr val="bg1">
                  <a:lumMod val="75000"/>
                </a:schemeClr>
              </a:solidFill>
            </a:endParaRPr>
          </a:p>
          <a:p>
            <a:pPr marL="0" indent="0">
              <a:buFontTx/>
              <a:buNone/>
            </a:pPr>
            <a:endParaRPr lang="nl-NL"/>
          </a:p>
          <a:p>
            <a:pPr marL="0" indent="0">
              <a:buFontTx/>
              <a:buNone/>
            </a:pPr>
            <a:r>
              <a:rPr lang="nl-NL"/>
              <a:t>Zeker als sessiegever kan het interessant zijn om goed te weten wie het publiek is dat voor jou zit. </a:t>
            </a:r>
            <a:br>
              <a:rPr lang="nl-NL"/>
            </a:br>
            <a:r>
              <a:rPr lang="nl-NL"/>
              <a:t>Hoe divers is het publiek qua ‘maturiteit’ als leiding, zijn het nieuwe of </a:t>
            </a:r>
            <a:r>
              <a:rPr lang="nl-NL" err="1"/>
              <a:t>anciennes</a:t>
            </a:r>
            <a:r>
              <a:rPr lang="nl-NL"/>
              <a:t>, of een combinatie? </a:t>
            </a:r>
          </a:p>
          <a:p>
            <a:pPr marL="0" indent="0">
              <a:buFontTx/>
              <a:buNone/>
            </a:pPr>
            <a:r>
              <a:rPr lang="nl-NL"/>
              <a:t>Hoe zijn ze bezig met brandveiligheid, zijn er met toch wel bepaalde interesse of achtergrond kijk dan hoe je hen betrekt in de opleiding zonder dat ze ‘verveeld’ worden of dat ze constant overnemen om aan te geven dat ze iets weten… </a:t>
            </a:r>
          </a:p>
          <a:p>
            <a:pPr marL="0" indent="0">
              <a:buFontTx/>
              <a:buNone/>
            </a:pPr>
            <a:endParaRPr lang="nl-BE"/>
          </a:p>
          <a:p>
            <a:pPr marL="0" indent="0">
              <a:buFontTx/>
              <a:buNone/>
            </a:pPr>
            <a:r>
              <a:rPr lang="nl-BE"/>
              <a:t>Weten wie er voor je zit, zal je helpen om de sessie beter vorm te geven op maat van de groep. </a:t>
            </a:r>
            <a:endParaRPr lang="nl-NL"/>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8</a:t>
            </a:fld>
            <a:endParaRPr lang="nl-BE"/>
          </a:p>
        </p:txBody>
      </p:sp>
    </p:spTree>
    <p:extLst>
      <p:ext uri="{BB962C8B-B14F-4D97-AF65-F5344CB8AC3E}">
        <p14:creationId xmlns:p14="http://schemas.microsoft.com/office/powerpoint/2010/main" val="11672183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Stap 3: Geef wat extra uitleg bij dit gevaar. De uitleg kan je vinden op de slides. </a:t>
            </a:r>
          </a:p>
          <a:p>
            <a:pPr marL="171450" indent="-171450">
              <a:buFont typeface="Arial" panose="020B0604020202020204" pitchFamily="34" charset="0"/>
              <a:buChar char="•"/>
            </a:pPr>
            <a:r>
              <a:rPr lang="nl-BE" i="0"/>
              <a:t>Opsplitsen tussen gasflessen en gas in het gebouw</a:t>
            </a:r>
          </a:p>
          <a:p>
            <a:pPr marL="171450" indent="-171450">
              <a:buFont typeface="Arial" panose="020B0604020202020204" pitchFamily="34" charset="0"/>
              <a:buChar char="•"/>
            </a:pPr>
            <a:r>
              <a:rPr lang="nl-BE" i="0"/>
              <a:t>Wat zijn de gevaren van gasflessen: binnen bewaren is gevaarlijk, doe het buiten doch afgesloten (bv </a:t>
            </a:r>
            <a:r>
              <a:rPr lang="nl-BE" i="0" err="1"/>
              <a:t>gaskooi</a:t>
            </a:r>
            <a:r>
              <a:rPr lang="nl-BE" i="0"/>
              <a:t>) of in een ‘bijgebouwtje/overdekt stukje’ maar dat dan ook niet tegen de gebouwen plakt/hangt</a:t>
            </a:r>
          </a:p>
          <a:p>
            <a:pPr marL="171450" indent="-171450">
              <a:buFont typeface="Arial" panose="020B0604020202020204" pitchFamily="34" charset="0"/>
              <a:buChar char="•"/>
            </a:pPr>
            <a:r>
              <a:rPr lang="nl-BE" i="0"/>
              <a:t>Voldoende verluchting van die plek is nodig, doe het niet aan de ingang van bv een kelder… </a:t>
            </a:r>
          </a:p>
          <a:p>
            <a:pPr marL="171450" indent="-171450">
              <a:buFont typeface="Arial" panose="020B0604020202020204" pitchFamily="34" charset="0"/>
              <a:buChar char="•"/>
            </a:pPr>
            <a:r>
              <a:rPr lang="nl-BE" i="0"/>
              <a:t>Laat niet iedereen met de GAS flessen aan de slag gaan, weet hoe je ermee werkt als je ze gebruikt</a:t>
            </a:r>
          </a:p>
          <a:p>
            <a:pPr marL="171450" indent="-171450">
              <a:buFont typeface="Arial" panose="020B0604020202020204" pitchFamily="34" charset="0"/>
              <a:buChar char="•"/>
            </a:pPr>
            <a:endParaRPr lang="nl-BE" i="0"/>
          </a:p>
          <a:p>
            <a:pPr marL="171450" indent="-171450">
              <a:buFont typeface="Arial" panose="020B0604020202020204" pitchFamily="34" charset="0"/>
              <a:buChar char="•"/>
            </a:pPr>
            <a:r>
              <a:rPr lang="nl-BE" i="0"/>
              <a:t>Gas in het gebouw: soms wordt er verwarmd op gas of is er in de keuken een gasvuur al dan niet op leidingen of op ‘gasflessen’. </a:t>
            </a:r>
            <a:r>
              <a:rPr lang="nl-BE" i="0" err="1"/>
              <a:t>Gasgeur</a:t>
            </a:r>
            <a:r>
              <a:rPr lang="nl-BE" i="0"/>
              <a:t> in het gebouw = evacueren… en ga dan vooral geen vuur aansteken of licht aansteken </a:t>
            </a:r>
          </a:p>
          <a:p>
            <a:pPr marL="171450" indent="-171450">
              <a:buFont typeface="Arial" panose="020B0604020202020204" pitchFamily="34" charset="0"/>
              <a:buChar char="•"/>
            </a:pPr>
            <a:r>
              <a:rPr lang="nl-BE" i="0"/>
              <a:t>Laat ramen en deuren open als je kan om de gas </a:t>
            </a:r>
            <a:r>
              <a:rPr lang="nl-BE"/>
              <a:t>te laten ‘ontsnappen’</a:t>
            </a:r>
          </a:p>
          <a:p>
            <a:pPr>
              <a:lnSpc>
                <a:spcPct val="115000"/>
              </a:lnSpc>
              <a:spcBef>
                <a:spcPts val="850"/>
              </a:spcBef>
            </a:pPr>
            <a:endParaRPr lang="nl-BE" sz="1200" i="1">
              <a:effectLst/>
              <a:latin typeface="Trebuchet MS" panose="020B0603020202020204" pitchFamily="34" charset="0"/>
              <a:ea typeface="Calibri" panose="020F0502020204030204" pitchFamily="34" charset="0"/>
              <a:cs typeface="Times New Roman" panose="02020603050405020304" pitchFamily="18" charset="0"/>
            </a:endParaRPr>
          </a:p>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49</a:t>
            </a:fld>
            <a:endParaRPr lang="nl-BE"/>
          </a:p>
        </p:txBody>
      </p:sp>
    </p:spTree>
    <p:extLst>
      <p:ext uri="{BB962C8B-B14F-4D97-AF65-F5344CB8AC3E}">
        <p14:creationId xmlns:p14="http://schemas.microsoft.com/office/powerpoint/2010/main" val="36547626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Stap 4: Stel de groep vragen:</a:t>
            </a:r>
          </a:p>
          <a:p>
            <a:pPr>
              <a:lnSpc>
                <a:spcPct val="115000"/>
              </a:lnSpc>
              <a:spcBef>
                <a:spcPts val="850"/>
              </a:spcBef>
            </a:pPr>
            <a:r>
              <a:rPr lang="nl-BE" sz="1200" i="0">
                <a:effectLst/>
                <a:latin typeface="Trebuchet MS" panose="020B0603020202020204" pitchFamily="34" charset="0"/>
                <a:ea typeface="Calibri" panose="020F0502020204030204" pitchFamily="34" charset="0"/>
                <a:cs typeface="Times New Roman" panose="02020603050405020304" pitchFamily="18" charset="0"/>
              </a:rPr>
              <a:t>Wat zouden ze veranderen aan de situatie op de foto/in het filmpje om dit gevaar te voorkomen? Wat zouden ze veranderen aan de situatie in hun jeugdlokaal om dit gevaar te voorkomen?</a:t>
            </a:r>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50</a:t>
            </a:fld>
            <a:endParaRPr lang="nl-BE"/>
          </a:p>
        </p:txBody>
      </p:sp>
    </p:spTree>
    <p:extLst>
      <p:ext uri="{BB962C8B-B14F-4D97-AF65-F5344CB8AC3E}">
        <p14:creationId xmlns:p14="http://schemas.microsoft.com/office/powerpoint/2010/main" val="17768990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r>
              <a:rPr lang="nl-BE" b="1" i="0"/>
              <a:t>Doelstellingen: </a:t>
            </a:r>
          </a:p>
          <a:p>
            <a:pPr marL="171450" indent="-171450">
              <a:buFontTx/>
              <a:buChar char="-"/>
            </a:pPr>
            <a:r>
              <a:rPr lang="nl-BE" b="1" i="0"/>
              <a:t>De deelnemers analyseren hun eigen reactie bij een brandalarm</a:t>
            </a:r>
          </a:p>
          <a:p>
            <a:pPr marL="171450" indent="-171450">
              <a:buFontTx/>
              <a:buChar char="-"/>
            </a:pPr>
            <a:r>
              <a:rPr lang="nl-BE" b="1" i="0"/>
              <a:t>Deelnemers kennen de 6 richtlijnen bij brand in de juiste volgorde </a:t>
            </a:r>
          </a:p>
          <a:p>
            <a:pPr marL="171450" indent="-171450">
              <a:buFontTx/>
              <a:buChar char="-"/>
            </a:pPr>
            <a:endParaRPr lang="nl-BE" b="0" i="0"/>
          </a:p>
          <a:p>
            <a:pPr marL="0" indent="0">
              <a:buFontTx/>
              <a:buNone/>
            </a:pPr>
            <a:endParaRPr lang="nl-BE" b="0" i="0"/>
          </a:p>
          <a:p>
            <a:pPr marL="0" indent="0">
              <a:buFontTx/>
              <a:buNone/>
            </a:pPr>
            <a:r>
              <a:rPr lang="nl-BE" b="0" i="0"/>
              <a:t>Methodiek deel 1: 2 opties:</a:t>
            </a:r>
          </a:p>
          <a:p>
            <a:pPr marL="0" indent="0">
              <a:buFontTx/>
              <a:buNone/>
            </a:pPr>
            <a:endParaRPr lang="nl-BE" b="0" i="0"/>
          </a:p>
          <a:p>
            <a:pPr marL="0" indent="0">
              <a:buFontTx/>
              <a:buNone/>
            </a:pPr>
            <a:r>
              <a:rPr lang="nl-BE" b="1" i="0"/>
              <a:t>Optie 1: brandalarm gaat af tijdens de opnames van de slimste mens</a:t>
            </a:r>
            <a:br>
              <a:rPr lang="nl-BE" b="0" i="0"/>
            </a:br>
            <a:r>
              <a:rPr lang="nl-BE" b="0" i="0"/>
              <a:t>Ga door naar de volgende slide waarop ze naar dit filmpje kunnen kijken </a:t>
            </a:r>
          </a:p>
          <a:p>
            <a:pPr marL="0" indent="0">
              <a:buFontTx/>
              <a:buNone/>
            </a:pPr>
            <a:endParaRPr lang="nl-BE" b="0" i="0"/>
          </a:p>
          <a:p>
            <a:pPr marL="0" indent="0">
              <a:buFontTx/>
              <a:buNone/>
            </a:pPr>
            <a:r>
              <a:rPr lang="nl-BE" b="1" i="0"/>
              <a:t>Optie 2: je laat het brandalarm van het gebouw afgaan </a:t>
            </a:r>
          </a:p>
          <a:p>
            <a:pPr>
              <a:lnSpc>
                <a:spcPct val="115000"/>
              </a:lnSpc>
              <a:spcBef>
                <a:spcPts val="850"/>
              </a:spcBef>
            </a:pPr>
            <a:r>
              <a:rPr lang="nl-BE" sz="1800" i="1">
                <a:effectLst/>
                <a:highlight>
                  <a:srgbClr val="FFFF00"/>
                </a:highlight>
                <a:latin typeface="Trebuchet MS" panose="020B0603020202020204" pitchFamily="34" charset="0"/>
                <a:ea typeface="Calibri" panose="020F0502020204030204" pitchFamily="34" charset="0"/>
                <a:cs typeface="Times New Roman" panose="02020603050405020304" pitchFamily="18" charset="0"/>
              </a:rPr>
              <a:t>Kies je deze optie? </a:t>
            </a:r>
            <a:br>
              <a:rPr lang="nl-BE" sz="1800" i="1">
                <a:effectLst/>
                <a:highlight>
                  <a:srgbClr val="FFFF00"/>
                </a:highlight>
                <a:latin typeface="Trebuchet MS" panose="020B0603020202020204" pitchFamily="34" charset="0"/>
                <a:ea typeface="Calibri" panose="020F0502020204030204" pitchFamily="34" charset="0"/>
                <a:cs typeface="Times New Roman" panose="02020603050405020304" pitchFamily="18" charset="0"/>
              </a:rPr>
            </a:br>
            <a:r>
              <a:rPr lang="nl-BE" sz="1800" i="1">
                <a:effectLst/>
                <a:highlight>
                  <a:srgbClr val="FFFF00"/>
                </a:highlight>
                <a:latin typeface="Trebuchet MS" panose="020B0603020202020204" pitchFamily="34" charset="0"/>
                <a:ea typeface="Calibri" panose="020F0502020204030204" pitchFamily="34" charset="0"/>
                <a:cs typeface="Times New Roman" panose="02020603050405020304" pitchFamily="18" charset="0"/>
              </a:rPr>
              <a:t>Ga goed na vooraf hoe het alarm werkt en wat je nodig hebt om het uit te schakelen (codes, wie wordt er eventueel verwittigd, hou hier rekening mee…. ), zijn er andere mensen in het gebouw… </a:t>
            </a:r>
          </a:p>
          <a:p>
            <a:pPr>
              <a:lnSpc>
                <a:spcPct val="115000"/>
              </a:lnSpc>
              <a:spcBef>
                <a:spcPts val="850"/>
              </a:spcBef>
            </a:pPr>
            <a:r>
              <a:rPr lang="nl-BE" sz="1800" i="1">
                <a:effectLst/>
                <a:highlight>
                  <a:srgbClr val="FFFF00"/>
                </a:highlight>
                <a:latin typeface="Trebuchet MS" panose="020B0603020202020204" pitchFamily="34" charset="0"/>
                <a:ea typeface="Calibri" panose="020F0502020204030204" pitchFamily="34" charset="0"/>
                <a:cs typeface="Times New Roman" panose="02020603050405020304" pitchFamily="18" charset="0"/>
              </a:rPr>
              <a:t>Deze optie moet je goed op voorhand plannen en doorspreken – is het wel mogelijk? Kan je het laten afgaan zonder een ‘systeem’ van telefoons/verwittigingen </a:t>
            </a:r>
            <a:r>
              <a:rPr lang="nl-BE" sz="1800" i="1" err="1">
                <a:effectLst/>
                <a:highlight>
                  <a:srgbClr val="FFFF00"/>
                </a:highlight>
                <a:latin typeface="Trebuchet MS" panose="020B0603020202020204" pitchFamily="34" charset="0"/>
                <a:ea typeface="Calibri" panose="020F0502020204030204" pitchFamily="34" charset="0"/>
                <a:cs typeface="Times New Roman" panose="02020603050405020304" pitchFamily="18" charset="0"/>
              </a:rPr>
              <a:t>etc</a:t>
            </a:r>
            <a:r>
              <a:rPr lang="nl-BE" sz="1800" i="1">
                <a:effectLst/>
                <a:highlight>
                  <a:srgbClr val="FFFF00"/>
                </a:highlight>
                <a:latin typeface="Trebuchet MS" panose="020B0603020202020204" pitchFamily="34" charset="0"/>
                <a:ea typeface="Calibri" panose="020F0502020204030204" pitchFamily="34" charset="0"/>
                <a:cs typeface="Times New Roman" panose="02020603050405020304" pitchFamily="18" charset="0"/>
              </a:rPr>
              <a:t> in gang te zetten, wordt de brandweer niet automatisch ingelicht?, zijn er nog aanwezigen in het gebouw vermijd dit dan om te vermijden dat als er echt alarm zou zijn men niet reageert… </a:t>
            </a:r>
          </a:p>
          <a:p>
            <a:pPr>
              <a:lnSpc>
                <a:spcPct val="115000"/>
              </a:lnSpc>
              <a:spcBef>
                <a:spcPts val="850"/>
              </a:spcBef>
            </a:pPr>
            <a:r>
              <a:rPr lang="nl-BE" sz="1800" i="1">
                <a:effectLst/>
                <a:latin typeface="Trebuchet MS" panose="020B0603020202020204" pitchFamily="34" charset="0"/>
                <a:ea typeface="Calibri" panose="020F0502020204030204" pitchFamily="34" charset="0"/>
                <a:cs typeface="Times New Roman" panose="02020603050405020304" pitchFamily="18" charset="0"/>
              </a:rPr>
              <a:t>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15000"/>
              </a:lnSpc>
              <a:spcBef>
                <a:spcPts val="850"/>
              </a:spcBef>
            </a:pPr>
            <a:r>
              <a:rPr lang="nl-BE" sz="1800">
                <a:effectLst/>
                <a:latin typeface="Trebuchet MS" panose="020B0603020202020204" pitchFamily="34" charset="0"/>
                <a:ea typeface="Calibri" panose="020F0502020204030204" pitchFamily="34" charset="0"/>
                <a:cs typeface="Times New Roman" panose="02020603050405020304" pitchFamily="18" charset="0"/>
              </a:rPr>
              <a:t>Je reageert zelf niet/verbaast en kijkt wat rond…  en laat de groep zoveel mogelijk doen. Gaan ze naar buiten? Ontstaat er discussie of ze al dan niet naar buiten moeten, beslissen ze om binnen te blijven omdat ze ervan uitgaan dat het om een oefening gaat, wachten ze op instructies van jou? </a:t>
            </a:r>
          </a:p>
          <a:p>
            <a:pPr>
              <a:lnSpc>
                <a:spcPct val="115000"/>
              </a:lnSpc>
              <a:spcBef>
                <a:spcPts val="850"/>
              </a:spcBef>
            </a:pPr>
            <a:r>
              <a:rPr lang="nl-BE" sz="1800">
                <a:effectLst/>
                <a:latin typeface="Trebuchet MS" panose="020B0603020202020204" pitchFamily="34" charset="0"/>
                <a:ea typeface="Calibri" panose="020F0502020204030204" pitchFamily="34" charset="0"/>
                <a:cs typeface="Times New Roman" panose="02020603050405020304" pitchFamily="18" charset="0"/>
              </a:rPr>
              <a:t>Je zet het brandalarm af en bespreekt hun gedrag. Je kan hen de volgende vragen stellen: </a:t>
            </a:r>
          </a:p>
          <a:p>
            <a:pPr marL="342900" lvl="0" indent="-342900">
              <a:lnSpc>
                <a:spcPct val="115000"/>
              </a:lnSpc>
              <a:spcBef>
                <a:spcPts val="850"/>
              </a:spcBef>
              <a:buFont typeface="Trebuchet MS" panose="020B0603020202020204" pitchFamily="34" charset="0"/>
              <a:buChar char="-"/>
            </a:pPr>
            <a:r>
              <a:rPr lang="nl-BE" sz="1800">
                <a:effectLst/>
                <a:latin typeface="Trebuchet MS" panose="020B0603020202020204" pitchFamily="34" charset="0"/>
                <a:ea typeface="Calibri" panose="020F0502020204030204" pitchFamily="34" charset="0"/>
                <a:cs typeface="Times New Roman" panose="02020603050405020304" pitchFamily="18" charset="0"/>
              </a:rPr>
              <a:t>Hoe hebben jullie gereageerd?</a:t>
            </a:r>
          </a:p>
          <a:p>
            <a:pPr marL="342900" lvl="0" indent="-342900">
              <a:lnSpc>
                <a:spcPct val="115000"/>
              </a:lnSpc>
              <a:buFont typeface="Trebuchet MS" panose="020B0603020202020204" pitchFamily="34" charset="0"/>
              <a:buChar char="-"/>
            </a:pPr>
            <a:r>
              <a:rPr lang="nl-BE" sz="1800">
                <a:effectLst/>
                <a:latin typeface="Trebuchet MS" panose="020B0603020202020204" pitchFamily="34" charset="0"/>
                <a:ea typeface="Calibri" panose="020F0502020204030204" pitchFamily="34" charset="0"/>
                <a:cs typeface="Times New Roman" panose="02020603050405020304" pitchFamily="18" charset="0"/>
              </a:rPr>
              <a:t>Waarom hebben jullie op die manier gereageerd? </a:t>
            </a:r>
          </a:p>
          <a:p>
            <a:pPr marL="342900" lvl="0" indent="-342900">
              <a:lnSpc>
                <a:spcPct val="115000"/>
              </a:lnSpc>
              <a:buFont typeface="Trebuchet MS" panose="020B0603020202020204" pitchFamily="34" charset="0"/>
              <a:buChar char="-"/>
            </a:pPr>
            <a:r>
              <a:rPr lang="nl-BE" sz="1800">
                <a:effectLst/>
                <a:latin typeface="Trebuchet MS" panose="020B0603020202020204" pitchFamily="34" charset="0"/>
                <a:ea typeface="Calibri" panose="020F0502020204030204" pitchFamily="34" charset="0"/>
                <a:cs typeface="Times New Roman" panose="02020603050405020304" pitchFamily="18" charset="0"/>
              </a:rPr>
              <a:t>Wat vonden jullie van jullie reactie? </a:t>
            </a:r>
          </a:p>
          <a:p>
            <a:pPr marL="0" indent="0">
              <a:buFontTx/>
              <a:buNone/>
            </a:pPr>
            <a:endParaRPr lang="nl-BE" b="0" i="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51</a:t>
            </a:fld>
            <a:endParaRPr lang="nl-BE"/>
          </a:p>
        </p:txBody>
      </p:sp>
    </p:spTree>
    <p:extLst>
      <p:ext uri="{BB962C8B-B14F-4D97-AF65-F5344CB8AC3E}">
        <p14:creationId xmlns:p14="http://schemas.microsoft.com/office/powerpoint/2010/main" val="39772641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800">
                <a:effectLst/>
                <a:latin typeface="Trebuchet MS" panose="020B0603020202020204" pitchFamily="34" charset="0"/>
                <a:ea typeface="Calibri" panose="020F0502020204030204" pitchFamily="34" charset="0"/>
                <a:cs typeface="Times New Roman" panose="02020603050405020304" pitchFamily="18" charset="0"/>
              </a:rPr>
              <a:t>Bekijk samen met de groep het filmpje ‘Brandalarm tijdens opnames Slimste Mens’. Op het einde van het filmpje zie je dat het gaat om opgezet spel dat moest leiden tot de vraag: ‘Hoeveel procent van de mensen gaat naar buiten wanneer er een brandalarm afgaat.’ </a:t>
            </a:r>
          </a:p>
          <a:p>
            <a:pPr>
              <a:lnSpc>
                <a:spcPct val="115000"/>
              </a:lnSpc>
              <a:spcBef>
                <a:spcPts val="850"/>
              </a:spcBef>
            </a:pPr>
            <a:r>
              <a:rPr lang="nl-BE" sz="1800">
                <a:effectLst/>
                <a:latin typeface="Trebuchet MS" panose="020B0603020202020204" pitchFamily="34" charset="0"/>
                <a:ea typeface="Calibri" panose="020F0502020204030204" pitchFamily="34" charset="0"/>
                <a:cs typeface="Times New Roman" panose="02020603050405020304" pitchFamily="18" charset="0"/>
              </a:rPr>
              <a:t>Je kan aan de groep nog deze bijkomende vragen stellen: </a:t>
            </a:r>
          </a:p>
          <a:p>
            <a:pPr marL="342900" lvl="0" indent="-342900">
              <a:lnSpc>
                <a:spcPct val="115000"/>
              </a:lnSpc>
              <a:spcBef>
                <a:spcPts val="850"/>
              </a:spcBef>
              <a:buFont typeface="Trebuchet MS" panose="020B0603020202020204" pitchFamily="34" charset="0"/>
              <a:buChar char="-"/>
            </a:pPr>
            <a:r>
              <a:rPr lang="nl-BE" sz="1800">
                <a:effectLst/>
                <a:latin typeface="Trebuchet MS" panose="020B0603020202020204" pitchFamily="34" charset="0"/>
                <a:ea typeface="Calibri" panose="020F0502020204030204" pitchFamily="34" charset="0"/>
                <a:cs typeface="Times New Roman" panose="02020603050405020304" pitchFamily="18" charset="0"/>
              </a:rPr>
              <a:t>Heb jij al eens een brandalarm meegemaakt? </a:t>
            </a:r>
          </a:p>
          <a:p>
            <a:pPr marL="342900" lvl="0" indent="-342900">
              <a:lnSpc>
                <a:spcPct val="115000"/>
              </a:lnSpc>
              <a:buFont typeface="Trebuchet MS" panose="020B0603020202020204" pitchFamily="34" charset="0"/>
              <a:buChar char="-"/>
            </a:pPr>
            <a:r>
              <a:rPr lang="nl-BE" sz="1800">
                <a:effectLst/>
                <a:latin typeface="Trebuchet MS" panose="020B0603020202020204" pitchFamily="34" charset="0"/>
                <a:ea typeface="Calibri" panose="020F0502020204030204" pitchFamily="34" charset="0"/>
                <a:cs typeface="Times New Roman" panose="02020603050405020304" pitchFamily="18" charset="0"/>
              </a:rPr>
              <a:t>Hoe heb je dan gereageerd? </a:t>
            </a:r>
          </a:p>
          <a:p>
            <a:pPr marL="342900" lvl="0" indent="-342900">
              <a:lnSpc>
                <a:spcPct val="115000"/>
              </a:lnSpc>
              <a:buFont typeface="Trebuchet MS" panose="020B0603020202020204" pitchFamily="34" charset="0"/>
              <a:buChar char="-"/>
            </a:pPr>
            <a:r>
              <a:rPr lang="nl-BE" sz="1800">
                <a:effectLst/>
                <a:latin typeface="Trebuchet MS" panose="020B0603020202020204" pitchFamily="34" charset="0"/>
                <a:ea typeface="Calibri" panose="020F0502020204030204" pitchFamily="34" charset="0"/>
                <a:cs typeface="Times New Roman" panose="02020603050405020304" pitchFamily="18" charset="0"/>
              </a:rPr>
              <a:t>Waarom reageerde je zo? </a:t>
            </a:r>
          </a:p>
          <a:p>
            <a:pPr marL="342900" lvl="0" indent="-342900">
              <a:lnSpc>
                <a:spcPct val="115000"/>
              </a:lnSpc>
              <a:spcBef>
                <a:spcPts val="850"/>
              </a:spcBef>
              <a:buFont typeface="Trebuchet MS" panose="020B0603020202020204" pitchFamily="34" charset="0"/>
              <a:buChar char="-"/>
            </a:pPr>
            <a:r>
              <a:rPr lang="nl-BE" sz="1800">
                <a:effectLst/>
                <a:latin typeface="Trebuchet MS" panose="020B0603020202020204" pitchFamily="34" charset="0"/>
                <a:ea typeface="Calibri" panose="020F0502020204030204" pitchFamily="34" charset="0"/>
                <a:cs typeface="Times New Roman" panose="02020603050405020304" pitchFamily="18" charset="0"/>
              </a:rPr>
              <a:t>Was het een oefening of een echt brandalarm? </a:t>
            </a:r>
          </a:p>
          <a:p>
            <a:pPr>
              <a:lnSpc>
                <a:spcPct val="115000"/>
              </a:lnSpc>
              <a:spcBef>
                <a:spcPts val="850"/>
              </a:spcBef>
            </a:pPr>
            <a:r>
              <a:rPr lang="nl-BE" sz="1800">
                <a:effectLst/>
                <a:latin typeface="Trebuchet MS" panose="020B0603020202020204" pitchFamily="34" charset="0"/>
                <a:ea typeface="Calibri" panose="020F0502020204030204" pitchFamily="34" charset="0"/>
                <a:cs typeface="Times New Roman" panose="02020603050405020304" pitchFamily="18" charset="0"/>
              </a:rPr>
              <a:t>Het filmpje leidt deze blok van de vorming in: ‘Hoe moet ik reageren als het fout gaat?’ Tijdens de volgende 20 minuten gaan we leren wat jullie moeten doen als het fout gaat.</a:t>
            </a:r>
          </a:p>
          <a:p>
            <a:pPr marL="0" lvl="0" indent="0">
              <a:lnSpc>
                <a:spcPct val="115000"/>
              </a:lnSpc>
              <a:buFont typeface="Trebuchet MS" panose="020B0603020202020204" pitchFamily="34" charset="0"/>
              <a:buNone/>
            </a:pP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52</a:t>
            </a:fld>
            <a:endParaRPr lang="nl-BE"/>
          </a:p>
        </p:txBody>
      </p:sp>
    </p:spTree>
    <p:extLst>
      <p:ext uri="{BB962C8B-B14F-4D97-AF65-F5344CB8AC3E}">
        <p14:creationId xmlns:p14="http://schemas.microsoft.com/office/powerpoint/2010/main" val="36781314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Hoe heb je gereageerd wanneer het brandalarm afgaat?</a:t>
            </a:r>
          </a:p>
          <a:p>
            <a:endParaRPr lang="nl-NL"/>
          </a:p>
          <a:p>
            <a:pPr marL="171450" indent="-171450">
              <a:buFontTx/>
              <a:buChar char="-"/>
            </a:pPr>
            <a:r>
              <a:rPr lang="nl-NL"/>
              <a:t>Ik heb nog nooit zo’n situatie meegemaakt</a:t>
            </a:r>
          </a:p>
          <a:p>
            <a:pPr marL="171450" indent="-171450">
              <a:buFontTx/>
              <a:buChar char="-"/>
            </a:pPr>
            <a:r>
              <a:rPr lang="nl-NL"/>
              <a:t>Ik deed verder met wat ik bezig was</a:t>
            </a:r>
          </a:p>
          <a:p>
            <a:pPr marL="171450" indent="-171450">
              <a:buFontTx/>
              <a:buChar char="-"/>
            </a:pPr>
            <a:r>
              <a:rPr lang="nl-NL"/>
              <a:t>Ik ging kijken wat er aan de hand was</a:t>
            </a:r>
          </a:p>
          <a:p>
            <a:pPr marL="171450" indent="-171450">
              <a:buFontTx/>
              <a:buChar char="-"/>
            </a:pPr>
            <a:r>
              <a:rPr lang="nl-NL"/>
              <a:t>Ik belde 112</a:t>
            </a:r>
          </a:p>
          <a:p>
            <a:pPr marL="171450" indent="-171450">
              <a:buFontTx/>
              <a:buChar char="-"/>
            </a:pPr>
            <a:r>
              <a:rPr lang="nl-NL"/>
              <a:t>Ik ging naar buiten</a:t>
            </a:r>
          </a:p>
          <a:p>
            <a:pPr marL="171450" indent="-171450">
              <a:buFontTx/>
              <a:buChar char="-"/>
            </a:pPr>
            <a:r>
              <a:rPr lang="nl-NL"/>
              <a:t>Ik volgde wat de anderen deden</a:t>
            </a:r>
          </a:p>
          <a:p>
            <a:pPr marL="171450" indent="-171450">
              <a:buFontTx/>
              <a:buChar char="-"/>
            </a:pPr>
            <a:r>
              <a:rPr lang="nl-NL"/>
              <a:t>Ik volgde de instructies van een begeleider</a:t>
            </a:r>
          </a:p>
          <a:p>
            <a:pPr marL="171450" indent="-171450">
              <a:buFontTx/>
              <a:buChar char="-"/>
            </a:pPr>
            <a:r>
              <a:rPr lang="nl-NL"/>
              <a:t>Ik volgde de instructies die ophingen in de ruimte</a:t>
            </a:r>
          </a:p>
          <a:p>
            <a:pPr marL="171450" indent="-171450">
              <a:buFontTx/>
              <a:buChar char="-"/>
            </a:pPr>
            <a:r>
              <a:rPr lang="nl-NL"/>
              <a:t>Ik wist het eigenlijk niet goed</a:t>
            </a:r>
          </a:p>
          <a:p>
            <a:pPr marL="0" indent="0">
              <a:buFontTx/>
              <a:buNone/>
            </a:pPr>
            <a:endParaRPr lang="nl-NL"/>
          </a:p>
          <a:p>
            <a:pPr marL="0" indent="0">
              <a:buFontTx/>
              <a:buNone/>
            </a:pPr>
            <a:endParaRPr lang="nl-NL"/>
          </a:p>
          <a:p>
            <a:pPr marL="0" indent="0">
              <a:buFontTx/>
              <a:buNone/>
            </a:pPr>
            <a:r>
              <a:rPr lang="nl-NL"/>
              <a:t>Wat is de mening van jullie hierover als je dit ziet?</a:t>
            </a:r>
          </a:p>
          <a:p>
            <a:pPr marL="171450" indent="-171450">
              <a:buFontTx/>
              <a:buChar char="-"/>
            </a:pPr>
            <a:endParaRPr lang="nl-NL"/>
          </a:p>
          <a:p>
            <a:pPr marL="171450" indent="-171450">
              <a:buFontTx/>
              <a:buChar char="-"/>
            </a:pPr>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53</a:t>
            </a:fld>
            <a:endParaRPr lang="nl-BE"/>
          </a:p>
        </p:txBody>
      </p:sp>
    </p:spTree>
    <p:extLst>
      <p:ext uri="{BB962C8B-B14F-4D97-AF65-F5344CB8AC3E}">
        <p14:creationId xmlns:p14="http://schemas.microsoft.com/office/powerpoint/2010/main" val="40438533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a:t>Doelstelling: deelnemers kennen de 6 richtlijnen bij brand in de juiste volgorde </a:t>
            </a:r>
          </a:p>
          <a:p>
            <a:endParaRPr lang="nl-BE" b="1"/>
          </a:p>
          <a:p>
            <a:pPr marL="685800" indent="-228600">
              <a:lnSpc>
                <a:spcPct val="115000"/>
              </a:lnSpc>
              <a:spcBef>
                <a:spcPts val="285"/>
              </a:spcBef>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Stap 1: De deelnemers worden in groepjes van 4 of 5 verdeeld. Elke groepje krijgt de 6 uitgeknipte richtlijnen bij brand. Ze proberen deze in de juiste volgorde te leggen.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685800" indent="-228600">
              <a:lnSpc>
                <a:spcPct val="115000"/>
              </a:lnSpc>
              <a:spcBef>
                <a:spcPts val="285"/>
              </a:spcBef>
            </a:pPr>
            <a:r>
              <a:rPr lang="nl-BE" sz="1800">
                <a:effectLst/>
                <a:latin typeface="Trebuchet MS" panose="020B0603020202020204" pitchFamily="34" charset="0"/>
                <a:ea typeface="Calibri" panose="020F0502020204030204" pitchFamily="34" charset="0"/>
                <a:cs typeface="Times New Roman" panose="02020603050405020304" pitchFamily="18" charset="0"/>
              </a:rPr>
              <a:t> </a:t>
            </a:r>
          </a:p>
          <a:p>
            <a:endParaRPr lang="nl-BE" b="1"/>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54</a:t>
            </a:fld>
            <a:endParaRPr lang="nl-BE"/>
          </a:p>
        </p:txBody>
      </p:sp>
    </p:spTree>
    <p:extLst>
      <p:ext uri="{BB962C8B-B14F-4D97-AF65-F5344CB8AC3E}">
        <p14:creationId xmlns:p14="http://schemas.microsoft.com/office/powerpoint/2010/main" val="36967648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685800" indent="-228600" algn="l">
              <a:lnSpc>
                <a:spcPct val="115000"/>
              </a:lnSpc>
              <a:spcBef>
                <a:spcPts val="285"/>
              </a:spcBef>
            </a:pPr>
            <a:r>
              <a:rPr lang="nl-BE" sz="12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Stap 2: Je toont het filmpje met de brandoefening uit The Office US, met commentaren van LIT. Alle deelnemers krijgen de kans om de volgorde van hun richtlijnen aan te passen. </a:t>
            </a:r>
          </a:p>
          <a:p>
            <a:pPr marL="685800" indent="-228600" algn="l">
              <a:lnSpc>
                <a:spcPct val="115000"/>
              </a:lnSpc>
              <a:spcBef>
                <a:spcPts val="285"/>
              </a:spcBef>
            </a:pPr>
            <a:endParaRPr lang="nl-BE" sz="12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endParaRPr>
          </a:p>
          <a:p>
            <a:pPr marL="685800" indent="-228600" algn="l">
              <a:lnSpc>
                <a:spcPct val="115000"/>
              </a:lnSpc>
              <a:spcBef>
                <a:spcPts val="285"/>
              </a:spcBef>
            </a:pPr>
            <a:r>
              <a:rPr lang="nl-BE" sz="12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Je kan als begeleider rondlopen en aanduiden welke stappen al op de juiste plaats liggen.</a:t>
            </a:r>
            <a:endParaRPr lang="nl-BE" sz="1200">
              <a:effectLst/>
              <a:latin typeface="Trebuchet MS" panose="020B0603020202020204" pitchFamily="34" charset="0"/>
              <a:ea typeface="Calibri" panose="020F0502020204030204" pitchFamily="34" charset="0"/>
              <a:cs typeface="Times New Roman" panose="02020603050405020304" pitchFamily="18" charset="0"/>
            </a:endParaRPr>
          </a:p>
          <a:p>
            <a:pPr marL="685800" indent="-228600">
              <a:lnSpc>
                <a:spcPct val="115000"/>
              </a:lnSpc>
              <a:spcBef>
                <a:spcPts val="285"/>
              </a:spcBef>
            </a:pPr>
            <a:r>
              <a:rPr lang="nl-BE" sz="1200">
                <a:effectLst/>
                <a:latin typeface="Trebuchet MS" panose="020B0603020202020204" pitchFamily="34" charset="0"/>
                <a:ea typeface="Calibri" panose="020F0502020204030204" pitchFamily="34" charset="0"/>
                <a:cs typeface="Times New Roman" panose="02020603050405020304" pitchFamily="18" charset="0"/>
              </a:rPr>
              <a:t> </a:t>
            </a:r>
          </a:p>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55</a:t>
            </a:fld>
            <a:endParaRPr lang="nl-BE"/>
          </a:p>
        </p:txBody>
      </p:sp>
    </p:spTree>
    <p:extLst>
      <p:ext uri="{BB962C8B-B14F-4D97-AF65-F5344CB8AC3E}">
        <p14:creationId xmlns:p14="http://schemas.microsoft.com/office/powerpoint/2010/main" val="1123645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nSpc>
                <a:spcPct val="115000"/>
              </a:lnSpc>
              <a:spcBef>
                <a:spcPts val="285"/>
              </a:spcBef>
              <a:buFont typeface="+mj-lt"/>
              <a:buNone/>
            </a:pPr>
            <a:r>
              <a:rPr lang="nl-BE" sz="1800" b="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Nu worden de stappen overlopen.</a:t>
            </a:r>
          </a:p>
          <a:p>
            <a:pPr marL="0" lvl="0" indent="0">
              <a:lnSpc>
                <a:spcPct val="115000"/>
              </a:lnSpc>
              <a:spcBef>
                <a:spcPts val="285"/>
              </a:spcBef>
              <a:buFont typeface="+mj-lt"/>
              <a:buNone/>
            </a:pPr>
            <a:endParaRPr lang="nl-BE" sz="1800" b="1">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endParaRPr>
          </a:p>
          <a:p>
            <a:pPr marL="0" lvl="0" indent="0">
              <a:lnSpc>
                <a:spcPct val="115000"/>
              </a:lnSpc>
              <a:spcBef>
                <a:spcPts val="285"/>
              </a:spcBef>
              <a:buFont typeface="+mj-lt"/>
              <a:buNone/>
            </a:pPr>
            <a:r>
              <a:rPr lang="nl-BE" sz="1800" b="1">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Blijf kalm</a:t>
            </a:r>
            <a:endParaRPr lang="nl-BE" sz="1800" b="1">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p>
            <a:pPr marL="0" lvl="0" indent="0">
              <a:lnSpc>
                <a:spcPct val="115000"/>
              </a:lnSpc>
              <a:spcBef>
                <a:spcPts val="285"/>
              </a:spcBef>
              <a:buFont typeface="+mj-lt"/>
              <a:buNone/>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Het is erg belangrijk om kalm te blijven. </a:t>
            </a:r>
            <a:endParaRPr lang="nl-BE" sz="180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p>
            <a:pPr marL="0" lvl="0" indent="0">
              <a:lnSpc>
                <a:spcPct val="115000"/>
              </a:lnSpc>
              <a:spcBef>
                <a:spcPts val="285"/>
              </a:spcBef>
              <a:buFont typeface="+mj-lt"/>
              <a:buNone/>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Denk eerst aan je eigen veiligheid, dan pas aan de veiligheid van de anderen. Als je zelf niet in veiligheid bent, dan kan je anderen niet in veiligheid brengen. 	</a:t>
            </a:r>
          </a:p>
          <a:p>
            <a:pPr marL="0" lvl="0" indent="0">
              <a:lnSpc>
                <a:spcPct val="115000"/>
              </a:lnSpc>
              <a:spcBef>
                <a:spcPts val="285"/>
              </a:spcBef>
              <a:buFont typeface="+mj-lt"/>
              <a:buNone/>
            </a:pPr>
            <a:endPar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endParaRPr>
          </a:p>
          <a:p>
            <a:pPr marL="0" lvl="0" indent="0">
              <a:lnSpc>
                <a:spcPct val="115000"/>
              </a:lnSpc>
              <a:spcBef>
                <a:spcPts val="285"/>
              </a:spcBef>
              <a:buFont typeface="+mj-lt"/>
              <a:buNone/>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Denk bijvoorbeeld aan een brandweerman die uitrukt naar de kazerne maar onderweg een ongeval krijgt omdat hij niet voorzichtig rijdt. De brandweerman is dan niet meer in staat om de slachtoffers van de brand waarvoor hij werd opgeroepen te helpen.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57</a:t>
            </a:fld>
            <a:endParaRPr lang="nl-BE"/>
          </a:p>
        </p:txBody>
      </p:sp>
    </p:spTree>
    <p:extLst>
      <p:ext uri="{BB962C8B-B14F-4D97-AF65-F5344CB8AC3E}">
        <p14:creationId xmlns:p14="http://schemas.microsoft.com/office/powerpoint/2010/main" val="23558962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nSpc>
                <a:spcPct val="115000"/>
              </a:lnSpc>
              <a:spcBef>
                <a:spcPts val="285"/>
              </a:spcBef>
              <a:buFont typeface="+mj-lt"/>
              <a:buNone/>
            </a:pPr>
            <a:r>
              <a:rPr lang="nl-BE" sz="1800" b="1">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Alarmeer en evacueer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Symbol" panose="05050102010706020507" pitchFamily="18" charset="2"/>
              <a:buBlip>
                <a:blip r:embed="rId3"/>
              </a:buBlip>
            </a:pPr>
            <a:r>
              <a:rPr lang="nl-BE" sz="1800">
                <a:effectLst/>
                <a:latin typeface="Trebuchet MS" panose="020B0603020202020204" pitchFamily="34" charset="0"/>
                <a:ea typeface="Calibri" panose="020F0502020204030204" pitchFamily="34" charset="0"/>
                <a:cs typeface="Times New Roman" panose="02020603050405020304" pitchFamily="18" charset="0"/>
              </a:rPr>
              <a:t>Wat doe je op voorhand?</a:t>
            </a:r>
          </a:p>
          <a:p>
            <a:pPr marL="342900" lvl="0" indent="-342900">
              <a:lnSpc>
                <a:spcPct val="115000"/>
              </a:lnSpc>
              <a:spcBef>
                <a:spcPts val="285"/>
              </a:spcBef>
              <a:buFont typeface="Trebuchet MS" panose="020B0603020202020204" pitchFamily="34" charset="0"/>
              <a:buChar char="-"/>
            </a:pPr>
            <a:r>
              <a:rPr lang="nl-BE" sz="1800">
                <a:effectLst/>
                <a:latin typeface="Trebuchet MS" panose="020B0603020202020204" pitchFamily="34" charset="0"/>
                <a:ea typeface="Calibri" panose="020F0502020204030204" pitchFamily="34" charset="0"/>
                <a:cs typeface="Times New Roman" panose="02020603050405020304" pitchFamily="18" charset="0"/>
              </a:rPr>
              <a:t>Kies voor een noodsignaal dat iedereen herkent als noodsignaal. Moet een uniek signaal zijn enkel te gebruiken bij brand/gevaar. </a:t>
            </a:r>
          </a:p>
          <a:p>
            <a:pPr marL="342900" lvl="0" indent="-342900">
              <a:lnSpc>
                <a:spcPct val="115000"/>
              </a:lnSpc>
              <a:spcBef>
                <a:spcPts val="285"/>
              </a:spcBef>
              <a:buFont typeface="Trebuchet MS" panose="020B0603020202020204" pitchFamily="34" charset="0"/>
              <a:buChar char="-"/>
            </a:pPr>
            <a:r>
              <a:rPr lang="nl-BE" sz="1800">
                <a:effectLst/>
                <a:latin typeface="Trebuchet MS" panose="020B0603020202020204" pitchFamily="34" charset="0"/>
                <a:ea typeface="Calibri" panose="020F0502020204030204" pitchFamily="34" charset="0"/>
                <a:cs typeface="Times New Roman" panose="02020603050405020304" pitchFamily="18" charset="0"/>
              </a:rPr>
              <a:t>Leg een veilige verzamelplaats vast en zorg ervoor dat iedereen deze kent. </a:t>
            </a:r>
          </a:p>
          <a:p>
            <a:pPr marL="342900" lvl="0" indent="-342900">
              <a:lnSpc>
                <a:spcPct val="115000"/>
              </a:lnSpc>
              <a:spcBef>
                <a:spcPts val="285"/>
              </a:spcBef>
              <a:buFont typeface="Trebuchet MS" panose="020B0603020202020204" pitchFamily="34" charset="0"/>
              <a:buChar char="-"/>
            </a:pPr>
            <a:r>
              <a:rPr lang="nl-BE" sz="1800">
                <a:effectLst/>
                <a:latin typeface="Trebuchet MS" panose="020B0603020202020204" pitchFamily="34" charset="0"/>
                <a:ea typeface="Calibri" panose="020F0502020204030204" pitchFamily="34" charset="0"/>
                <a:cs typeface="Times New Roman" panose="02020603050405020304" pitchFamily="18" charset="0"/>
              </a:rPr>
              <a:t>Weet hoe je snel buiten geraakt door de pictogrammen te herkennen en volgen.  </a:t>
            </a:r>
          </a:p>
          <a:p>
            <a:pPr marL="342900" lvl="0" indent="-342900">
              <a:lnSpc>
                <a:spcPct val="115000"/>
              </a:lnSpc>
              <a:spcBef>
                <a:spcPts val="285"/>
              </a:spcBef>
              <a:buFont typeface="Symbol" panose="05050102010706020507" pitchFamily="18" charset="2"/>
              <a:buBlip>
                <a:blip r:embed="rId3"/>
              </a:buBlip>
            </a:pPr>
            <a:r>
              <a:rPr lang="nl-BE" sz="1800">
                <a:effectLst/>
                <a:latin typeface="Trebuchet MS" panose="020B0603020202020204" pitchFamily="34" charset="0"/>
                <a:ea typeface="Calibri" panose="020F0502020204030204" pitchFamily="34" charset="0"/>
                <a:cs typeface="Times New Roman" panose="02020603050405020304" pitchFamily="18" charset="0"/>
              </a:rPr>
              <a:t>Wat doe je op het moment zelf?</a:t>
            </a:r>
          </a:p>
          <a:p>
            <a:pPr marL="342900" lvl="0" indent="-342900">
              <a:lnSpc>
                <a:spcPct val="115000"/>
              </a:lnSpc>
              <a:spcBef>
                <a:spcPts val="285"/>
              </a:spcBef>
              <a:buFont typeface="Trebuchet MS" panose="020B0603020202020204" pitchFamily="34" charset="0"/>
              <a:buChar char="-"/>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Breng iedereen op de hoogte van het aanwezig gevaar met het afgesproken noodsignaal</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Sluit de ramen en deuren.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Evacueer op de verzamelplaats.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Controleer op je weg naar buiten of er nog mensen in het gebouw zijn, deze check wordt ook gedaan op de verzamelplaats en kan info geven over wie nog binnen kan zijn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Ga niet opnieuw naar binnen.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58</a:t>
            </a:fld>
            <a:endParaRPr lang="nl-BE"/>
          </a:p>
        </p:txBody>
      </p:sp>
    </p:spTree>
    <p:extLst>
      <p:ext uri="{BB962C8B-B14F-4D97-AF65-F5344CB8AC3E}">
        <p14:creationId xmlns:p14="http://schemas.microsoft.com/office/powerpoint/2010/main" val="38945438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indent="-228600">
              <a:lnSpc>
                <a:spcPct val="115000"/>
              </a:lnSpc>
              <a:spcBef>
                <a:spcPts val="285"/>
              </a:spcBef>
            </a:pPr>
            <a:r>
              <a:rPr lang="nl-BE" sz="1200" b="1">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Bel 112. </a:t>
            </a:r>
          </a:p>
          <a:p>
            <a:pPr marL="228600" indent="-228600">
              <a:lnSpc>
                <a:spcPct val="115000"/>
              </a:lnSpc>
              <a:spcBef>
                <a:spcPts val="285"/>
              </a:spcBef>
            </a:pPr>
            <a:r>
              <a:rPr lang="nl-BE" sz="12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Je kan eventueel ook de app gebruiken.</a:t>
            </a:r>
            <a:r>
              <a:rPr lang="nl-BE" sz="1200" b="1">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 </a:t>
            </a:r>
            <a:r>
              <a:rPr lang="nl-BE" sz="12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Hiermee kan je eenvoudig je locatie doorsturen.</a:t>
            </a:r>
            <a:r>
              <a:rPr lang="nl-BE" sz="1200" b="1">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 </a:t>
            </a:r>
            <a:endParaRPr lang="nl-BE" sz="1200">
              <a:effectLst/>
              <a:latin typeface="Trebuchet MS" panose="020B0603020202020204" pitchFamily="34" charset="0"/>
              <a:ea typeface="Calibri" panose="020F0502020204030204" pitchFamily="34" charset="0"/>
              <a:cs typeface="Times New Roman" panose="02020603050405020304" pitchFamily="18" charset="0"/>
            </a:endParaRPr>
          </a:p>
          <a:p>
            <a:pPr marL="228600" indent="-228600">
              <a:lnSpc>
                <a:spcPct val="115000"/>
              </a:lnSpc>
              <a:spcBef>
                <a:spcPts val="285"/>
              </a:spcBef>
            </a:pPr>
            <a:r>
              <a:rPr lang="nl-BE" sz="12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Geef zeker volgende zaken door: </a:t>
            </a:r>
            <a:endParaRPr lang="nl-BE" sz="12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2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wie (wie ben jij, welke organisatie, jouw rol,…) </a:t>
            </a:r>
            <a:endParaRPr lang="nl-BE" sz="12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2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waar (waar vindt de noodsituatie plaats)</a:t>
            </a:r>
            <a:endParaRPr lang="nl-BE" sz="12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2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wat (beschrijf de situatie zo goed mogelijk)</a:t>
            </a:r>
            <a:endParaRPr lang="nl-BE" sz="1200">
              <a:effectLst/>
              <a:latin typeface="Trebuchet MS" panose="020B0603020202020204" pitchFamily="34" charset="0"/>
              <a:ea typeface="Calibri" panose="020F0502020204030204" pitchFamily="34" charset="0"/>
              <a:cs typeface="Times New Roman" panose="02020603050405020304" pitchFamily="18" charset="0"/>
            </a:endParaRPr>
          </a:p>
          <a:p>
            <a:pPr marL="685800" indent="228600">
              <a:lnSpc>
                <a:spcPct val="115000"/>
              </a:lnSpc>
              <a:spcBef>
                <a:spcPts val="285"/>
              </a:spcBef>
            </a:pPr>
            <a:r>
              <a:rPr lang="nl-BE" sz="12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Laat iemand de hulpdiensten opwachten aan de straatkant.  </a:t>
            </a:r>
            <a:endParaRPr lang="nl-BE" sz="1200">
              <a:effectLst/>
              <a:latin typeface="Trebuchet MS" panose="020B0603020202020204" pitchFamily="34" charset="0"/>
              <a:ea typeface="Calibri" panose="020F0502020204030204" pitchFamily="34" charset="0"/>
              <a:cs typeface="Times New Roman" panose="02020603050405020304" pitchFamily="18" charset="0"/>
            </a:endParaRPr>
          </a:p>
          <a:p>
            <a:pPr marL="685800" indent="228600">
              <a:lnSpc>
                <a:spcPct val="115000"/>
              </a:lnSpc>
              <a:spcBef>
                <a:spcPts val="285"/>
              </a:spcBef>
            </a:pPr>
            <a:r>
              <a:rPr lang="nl-BE" sz="1200">
                <a:effectLst/>
                <a:latin typeface="Trebuchet MS" panose="020B0603020202020204" pitchFamily="34" charset="0"/>
                <a:ea typeface="Calibri" panose="020F0502020204030204" pitchFamily="34" charset="0"/>
                <a:cs typeface="Times New Roman" panose="02020603050405020304" pitchFamily="18" charset="0"/>
              </a:rPr>
              <a:t> </a:t>
            </a:r>
          </a:p>
          <a:p>
            <a:pPr marL="685800" indent="228600">
              <a:lnSpc>
                <a:spcPct val="115000"/>
              </a:lnSpc>
              <a:spcBef>
                <a:spcPts val="285"/>
              </a:spcBef>
            </a:pPr>
            <a:r>
              <a:rPr lang="nl-BE" sz="12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We oefenen samen. </a:t>
            </a:r>
            <a:r>
              <a:rPr lang="nl-BE" sz="1200">
                <a:solidFill>
                  <a:srgbClr val="000000"/>
                </a:solidFill>
                <a:effectLst/>
                <a:highlight>
                  <a:srgbClr val="FFFF00"/>
                </a:highlight>
                <a:latin typeface="Trebuchet MS" panose="020B0603020202020204" pitchFamily="34" charset="0"/>
                <a:ea typeface="Calibri" panose="020F0502020204030204" pitchFamily="34" charset="0"/>
                <a:cs typeface="Times New Roman" panose="02020603050405020304" pitchFamily="18" charset="0"/>
              </a:rPr>
              <a:t>(Foto’s gebruiken om hen te laten bellen om een situatie door te geven aan 112)</a:t>
            </a:r>
            <a:endParaRPr lang="nl-BE" sz="1200">
              <a:effectLst/>
              <a:latin typeface="Trebuchet MS" panose="020B0603020202020204" pitchFamily="34" charset="0"/>
              <a:ea typeface="Calibri" panose="020F0502020204030204" pitchFamily="34" charset="0"/>
              <a:cs typeface="Times New Roman" panose="02020603050405020304" pitchFamily="18" charset="0"/>
            </a:endParaRPr>
          </a:p>
          <a:p>
            <a:pPr marL="228600" indent="-228600">
              <a:lnSpc>
                <a:spcPct val="115000"/>
              </a:lnSpc>
              <a:spcBef>
                <a:spcPts val="285"/>
              </a:spcBef>
            </a:pPr>
            <a:r>
              <a:rPr lang="nl-BE" sz="1200">
                <a:effectLst/>
                <a:latin typeface="Trebuchet MS" panose="020B0603020202020204" pitchFamily="34" charset="0"/>
                <a:ea typeface="Calibri" panose="020F0502020204030204" pitchFamily="34" charset="0"/>
                <a:cs typeface="Times New Roman" panose="02020603050405020304" pitchFamily="18" charset="0"/>
              </a:rPr>
              <a:t> </a:t>
            </a:r>
          </a:p>
          <a:p>
            <a:pPr marL="228600" indent="-228600">
              <a:lnSpc>
                <a:spcPct val="115000"/>
              </a:lnSpc>
              <a:spcBef>
                <a:spcPts val="285"/>
              </a:spcBef>
            </a:pPr>
            <a:r>
              <a:rPr lang="nl-BE" sz="12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112 bellen doe je in noodgevallen, bel niet zomaar naar de 112. Bij twijfel bel je 112, zij schatten samen met jou de situatie verder in. </a:t>
            </a:r>
            <a:endParaRPr lang="nl-BE" sz="1200">
              <a:effectLst/>
              <a:latin typeface="Trebuchet MS" panose="020B0603020202020204" pitchFamily="34" charset="0"/>
              <a:ea typeface="Calibri" panose="020F0502020204030204" pitchFamily="34" charset="0"/>
              <a:cs typeface="Times New Roman" panose="02020603050405020304" pitchFamily="18" charset="0"/>
            </a:endParaRPr>
          </a:p>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59</a:t>
            </a:fld>
            <a:endParaRPr lang="nl-BE"/>
          </a:p>
        </p:txBody>
      </p:sp>
    </p:spTree>
    <p:extLst>
      <p:ext uri="{BB962C8B-B14F-4D97-AF65-F5344CB8AC3E}">
        <p14:creationId xmlns:p14="http://schemas.microsoft.com/office/powerpoint/2010/main" val="7732864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13</a:t>
            </a:fld>
            <a:endParaRPr lang="nl-BE"/>
          </a:p>
        </p:txBody>
      </p:sp>
    </p:spTree>
    <p:extLst>
      <p:ext uri="{BB962C8B-B14F-4D97-AF65-F5344CB8AC3E}">
        <p14:creationId xmlns:p14="http://schemas.microsoft.com/office/powerpoint/2010/main" val="26818039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nSpc>
                <a:spcPct val="115000"/>
              </a:lnSpc>
              <a:spcBef>
                <a:spcPts val="285"/>
              </a:spcBef>
              <a:buFont typeface="+mj-lt"/>
              <a:buNone/>
            </a:pPr>
            <a:r>
              <a:rPr lang="nl-BE" sz="1800" b="1">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Doe een bluspoging</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228600" indent="-228600">
              <a:lnSpc>
                <a:spcPct val="115000"/>
              </a:lnSpc>
              <a:spcBef>
                <a:spcPts val="285"/>
              </a:spcBef>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Doe maximum 1 bluspoging. Hang de held niet uit.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228600" indent="-228600">
              <a:lnSpc>
                <a:spcPct val="115000"/>
              </a:lnSpc>
              <a:spcBef>
                <a:spcPts val="285"/>
              </a:spcBef>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Over welke blusmiddelen beschikt de ruimte waarin we ons momenteel bevinden?</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Schuim en poederblusser?</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CO2- blusser?</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Blusdekens?</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Haspel?</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228600" indent="-228600">
              <a:lnSpc>
                <a:spcPct val="115000"/>
              </a:lnSpc>
              <a:spcBef>
                <a:spcPts val="285"/>
              </a:spcBef>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Bekijk de gebruiksaanwijzing op de blusmiddelen op voorhand. Zo kan je in nood sneller reageren.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228600" indent="-228600">
              <a:lnSpc>
                <a:spcPct val="115000"/>
              </a:lnSpc>
              <a:spcBef>
                <a:spcPts val="285"/>
              </a:spcBef>
            </a:pPr>
            <a:r>
              <a:rPr lang="nl-BE" sz="1800">
                <a:effectLst/>
                <a:latin typeface="Trebuchet MS" panose="020B0603020202020204" pitchFamily="34" charset="0"/>
                <a:ea typeface="Calibri" panose="020F0502020204030204" pitchFamily="34" charset="0"/>
                <a:cs typeface="Times New Roman" panose="02020603050405020304" pitchFamily="18" charset="0"/>
              </a:rPr>
              <a:t> </a:t>
            </a:r>
          </a:p>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60</a:t>
            </a:fld>
            <a:endParaRPr lang="nl-BE"/>
          </a:p>
        </p:txBody>
      </p:sp>
    </p:spTree>
    <p:extLst>
      <p:ext uri="{BB962C8B-B14F-4D97-AF65-F5344CB8AC3E}">
        <p14:creationId xmlns:p14="http://schemas.microsoft.com/office/powerpoint/2010/main" val="12324767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nSpc>
                <a:spcPct val="115000"/>
              </a:lnSpc>
              <a:spcBef>
                <a:spcPts val="285"/>
              </a:spcBef>
              <a:buFont typeface="+mj-lt"/>
              <a:buNone/>
            </a:pPr>
            <a:r>
              <a:rPr lang="nl-BE" sz="1800" b="1">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Verzamel op de juiste plaats</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228600" indent="-228600">
              <a:lnSpc>
                <a:spcPct val="115000"/>
              </a:lnSpc>
              <a:spcBef>
                <a:spcPts val="285"/>
              </a:spcBef>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Op de veilige verzamelplaats, die je op voorhand hebt vastgelegd, inventariseer je de deelnemers. Is iedereen op de veilige verzamelplaats of zijn er mensen achtergebleven in de brand. Doe dit met heel veel aandacht. Duidt ook een aanspreekpunt aan voor de hulpdiensten. Zorg ervoor dat deze persoon makkelijk te herkennen is. (Bijvoorbeeld door een </a:t>
            </a:r>
            <a:r>
              <a:rPr lang="nl-BE" sz="1800" err="1">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fluovest</a:t>
            </a: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 te dragen).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228600" indent="-228600">
              <a:lnSpc>
                <a:spcPct val="115000"/>
              </a:lnSpc>
              <a:spcBef>
                <a:spcPts val="285"/>
              </a:spcBef>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Let op voor aanrijdende voertuigen. </a:t>
            </a:r>
            <a:b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b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Aandachtspunt vooraf: weet minimaal hoeveel deelnemers er aanwezig zijn .</a:t>
            </a:r>
          </a:p>
          <a:p>
            <a:pPr marL="228600" indent="-228600">
              <a:lnSpc>
                <a:spcPct val="115000"/>
              </a:lnSpc>
              <a:spcBef>
                <a:spcPts val="285"/>
              </a:spcBef>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Iedereen blijft op de verzamelplaats totdat de hulpdiensten zeggen dat je mag vertrekken. Laat ouders bijvoorbeeld geen kinderen oppikken voordat de hulpdiensten hebben bevestigd dat dit oké is.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61</a:t>
            </a:fld>
            <a:endParaRPr lang="nl-BE"/>
          </a:p>
        </p:txBody>
      </p:sp>
    </p:spTree>
    <p:extLst>
      <p:ext uri="{BB962C8B-B14F-4D97-AF65-F5344CB8AC3E}">
        <p14:creationId xmlns:p14="http://schemas.microsoft.com/office/powerpoint/2010/main" val="30301128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indent="-228600">
              <a:lnSpc>
                <a:spcPct val="115000"/>
              </a:lnSpc>
              <a:spcBef>
                <a:spcPts val="285"/>
              </a:spcBef>
            </a:pPr>
            <a:r>
              <a:rPr lang="nl-BE" sz="1800" b="1">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Werk mee </a:t>
            </a:r>
          </a:p>
          <a:p>
            <a:pPr marL="228600" indent="-228600">
              <a:lnSpc>
                <a:spcPct val="115000"/>
              </a:lnSpc>
              <a:spcBef>
                <a:spcPts val="285"/>
              </a:spcBef>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Laat de persoon die is aangeduid als aanspreekpunt voor de hulpdiensten zoveel mogelijk informatie doorgeven aan de hulpdiensten: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Wat is er gebeurd?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Waar bevindt de brandhaard zich?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Zijn er slachtoffers of vermisten</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Waar zijn de nutsvoorzieningen; gas, water en elektriciteit? 	</a:t>
            </a:r>
          </a:p>
          <a:p>
            <a:pPr marL="342900" lvl="0" indent="-342900">
              <a:lnSpc>
                <a:spcPct val="115000"/>
              </a:lnSpc>
              <a:spcBef>
                <a:spcPts val="285"/>
              </a:spcBef>
              <a:buFont typeface="Trebuchet MS" panose="020B0603020202020204" pitchFamily="34" charset="0"/>
              <a:buChar char="-"/>
            </a:pPr>
            <a:endPar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endParaRPr>
          </a:p>
          <a:p>
            <a:pPr marL="0" lvl="0" indent="0">
              <a:lnSpc>
                <a:spcPct val="115000"/>
              </a:lnSpc>
              <a:spcBef>
                <a:spcPts val="285"/>
              </a:spcBef>
              <a:buFont typeface="Trebuchet MS" panose="020B0603020202020204" pitchFamily="34" charset="0"/>
              <a:buNone/>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Luister naar wat gevraagd wordt door de verantwoordelijke van jouw groep, de hulpdiensten… </a:t>
            </a:r>
            <a:b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b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Geef info indien men daar om vraagt, maar geef alleen die dingen die je echt weet anders verwijs je door naar een verantwoordelijke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62</a:t>
            </a:fld>
            <a:endParaRPr lang="nl-BE"/>
          </a:p>
        </p:txBody>
      </p:sp>
    </p:spTree>
    <p:extLst>
      <p:ext uri="{BB962C8B-B14F-4D97-AF65-F5344CB8AC3E}">
        <p14:creationId xmlns:p14="http://schemas.microsoft.com/office/powerpoint/2010/main" val="27644634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0"/>
              <a:t>Doelstelling: deelnemers kennen de 6 richtlijnen bij brand in de juiste volgorde </a:t>
            </a:r>
          </a:p>
          <a:p>
            <a:endParaRPr lang="nl-BE" sz="1800" b="0">
              <a:effectLst/>
              <a:latin typeface="Trebuchet MS" panose="020B0603020202020204" pitchFamily="34" charset="0"/>
              <a:ea typeface="Calibri" panose="020F0502020204030204" pitchFamily="34" charset="0"/>
              <a:cs typeface="Times New Roman" panose="02020603050405020304" pitchFamily="18" charset="0"/>
            </a:endParaRPr>
          </a:p>
          <a:p>
            <a:r>
              <a:rPr lang="nl-BE" sz="1800" b="0">
                <a:effectLst/>
                <a:latin typeface="Trebuchet MS" panose="020B0603020202020204" pitchFamily="34" charset="0"/>
                <a:ea typeface="Calibri" panose="020F0502020204030204" pitchFamily="34" charset="0"/>
                <a:cs typeface="Times New Roman" panose="02020603050405020304" pitchFamily="18" charset="0"/>
              </a:rPr>
              <a:t>Dit is de juiste volgorde samengevat. </a:t>
            </a:r>
          </a:p>
          <a:p>
            <a:endParaRPr lang="nl-BE" b="1"/>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63</a:t>
            </a:fld>
            <a:endParaRPr lang="nl-BE"/>
          </a:p>
        </p:txBody>
      </p:sp>
    </p:spTree>
    <p:extLst>
      <p:ext uri="{BB962C8B-B14F-4D97-AF65-F5344CB8AC3E}">
        <p14:creationId xmlns:p14="http://schemas.microsoft.com/office/powerpoint/2010/main" val="415670478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800">
                <a:effectLst/>
                <a:latin typeface="Trebuchet MS" panose="020B0603020202020204" pitchFamily="34" charset="0"/>
                <a:ea typeface="Calibri" panose="020F0502020204030204" pitchFamily="34" charset="0"/>
                <a:cs typeface="Times New Roman" panose="02020603050405020304" pitchFamily="18" charset="0"/>
              </a:rPr>
              <a:t>We projecteren een aantal foto’s met situaties. Er zijn 3 situaties</a:t>
            </a:r>
          </a:p>
          <a:p>
            <a:pPr marL="0" marR="0" lvl="0" indent="0" algn="l" defTabSz="914400" rtl="0" eaLnBrk="1" fontAlgn="auto" latinLnBrk="0" hangingPunct="1">
              <a:lnSpc>
                <a:spcPct val="100000"/>
              </a:lnSpc>
              <a:spcBef>
                <a:spcPts val="0"/>
              </a:spcBef>
              <a:spcAft>
                <a:spcPts val="0"/>
              </a:spcAft>
              <a:buClrTx/>
              <a:buSzTx/>
              <a:buFontTx/>
              <a:buNone/>
              <a:tabLst/>
              <a:defRPr/>
            </a:pPr>
            <a:br>
              <a:rPr lang="nl-BE" sz="1800">
                <a:effectLst/>
                <a:latin typeface="Trebuchet MS" panose="020B0603020202020204" pitchFamily="34" charset="0"/>
                <a:ea typeface="Calibri" panose="020F0502020204030204" pitchFamily="34" charset="0"/>
                <a:cs typeface="Times New Roman" panose="02020603050405020304" pitchFamily="18" charset="0"/>
              </a:rPr>
            </a:br>
            <a:r>
              <a:rPr lang="nl-BE" sz="1800">
                <a:effectLst/>
                <a:latin typeface="Trebuchet MS" panose="020B0603020202020204" pitchFamily="34" charset="0"/>
                <a:ea typeface="Calibri" panose="020F0502020204030204" pitchFamily="34" charset="0"/>
                <a:cs typeface="Times New Roman" panose="02020603050405020304" pitchFamily="18" charset="0"/>
              </a:rPr>
              <a:t>We vragen telkens om 1 iemand per groep te laten ‘reageren’ op de foto die wordt aangeduid:</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nl-BE" sz="1800">
                <a:effectLst/>
                <a:latin typeface="Trebuchet MS" panose="020B0603020202020204" pitchFamily="34" charset="0"/>
                <a:ea typeface="Calibri" panose="020F0502020204030204" pitchFamily="34" charset="0"/>
                <a:cs typeface="Times New Roman" panose="02020603050405020304" pitchFamily="18" charset="0"/>
              </a:rPr>
              <a:t>Wat gebeurd er?</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nl-BE" sz="1800">
                <a:effectLst/>
                <a:latin typeface="Trebuchet MS" panose="020B0603020202020204" pitchFamily="34" charset="0"/>
                <a:ea typeface="Calibri" panose="020F0502020204030204" pitchFamily="34" charset="0"/>
                <a:cs typeface="Times New Roman" panose="02020603050405020304" pitchFamily="18" charset="0"/>
              </a:rPr>
              <a:t>Welke stappen onderneem je? (hiervoor moet de deelnemer de 6 stappen volgen die we in de vorige oefening in de juiste volgorde legden)</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nl-BE" sz="1800">
                <a:effectLst/>
                <a:latin typeface="Trebuchet MS" panose="020B0603020202020204" pitchFamily="34" charset="0"/>
                <a:ea typeface="Calibri" panose="020F0502020204030204" pitchFamily="34" charset="0"/>
                <a:cs typeface="Times New Roman" panose="02020603050405020304" pitchFamily="18" charset="0"/>
              </a:rPr>
              <a:t>Bel 112 en hoe leg je de situatie uit.</a:t>
            </a:r>
          </a:p>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64</a:t>
            </a:fld>
            <a:endParaRPr lang="nl-BE"/>
          </a:p>
        </p:txBody>
      </p:sp>
    </p:spTree>
    <p:extLst>
      <p:ext uri="{BB962C8B-B14F-4D97-AF65-F5344CB8AC3E}">
        <p14:creationId xmlns:p14="http://schemas.microsoft.com/office/powerpoint/2010/main" val="22462306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r>
              <a:rPr lang="nl-BE" b="0" i="0"/>
              <a:t>Doelstellingen: </a:t>
            </a:r>
          </a:p>
          <a:p>
            <a:pPr marL="285750" indent="-285750">
              <a:buFontTx/>
              <a:buChar char="-"/>
            </a:pPr>
            <a:r>
              <a:rPr lang="nl-BE" sz="1800" b="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Bewust van hun verantwoordelijkheid </a:t>
            </a:r>
            <a:endParaRPr lang="nl-BE" sz="1800" b="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p>
            <a:pPr marL="285750" indent="-285750">
              <a:buFontTx/>
              <a:buChar char="-"/>
            </a:pPr>
            <a:r>
              <a:rPr lang="nl-BE" sz="1800" b="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Bewust van de gevaren die bestaan in hun lokaal </a:t>
            </a:r>
            <a:endParaRPr lang="nl-BE" sz="1800" b="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p>
            <a:pPr marL="285750" indent="-285750">
              <a:buFontTx/>
              <a:buChar char="-"/>
            </a:pPr>
            <a:r>
              <a:rPr lang="nl-BE" sz="1800" b="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Weten waar ze extra info of hulp kunnen vinden </a:t>
            </a:r>
            <a:endParaRPr lang="nl-BE" sz="1800" b="0">
              <a:effectLst/>
              <a:latin typeface="Trebuchet MS" panose="020B0603020202020204" pitchFamily="34" charset="0"/>
              <a:ea typeface="Calibri" panose="020F0502020204030204" pitchFamily="34" charset="0"/>
              <a:cs typeface="Times New Roman" panose="02020603050405020304" pitchFamily="18" charset="0"/>
            </a:endParaRPr>
          </a:p>
          <a:p>
            <a:pPr marL="0" indent="0">
              <a:buFontTx/>
              <a:buNone/>
            </a:pPr>
            <a:endParaRPr lang="nl-BE" b="0" i="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66</a:t>
            </a:fld>
            <a:endParaRPr lang="nl-BE"/>
          </a:p>
        </p:txBody>
      </p:sp>
    </p:spTree>
    <p:extLst>
      <p:ext uri="{BB962C8B-B14F-4D97-AF65-F5344CB8AC3E}">
        <p14:creationId xmlns:p14="http://schemas.microsoft.com/office/powerpoint/2010/main" val="377564544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85750" indent="-285750">
              <a:buFontTx/>
              <a:buChar char="-"/>
            </a:pPr>
            <a:r>
              <a:rPr lang="nl-BE" sz="1200" b="1">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Bewust van hun verantwoordelijkheid </a:t>
            </a:r>
            <a:endParaRPr lang="nl-BE" sz="1200" b="1">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p>
            <a:pPr marL="285750" indent="-285750">
              <a:buFontTx/>
              <a:buChar char="-"/>
            </a:pPr>
            <a:r>
              <a:rPr lang="nl-BE" sz="1200" b="1">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Bewust van de gevaren die bestaan in hun lokaal </a:t>
            </a:r>
            <a:endParaRPr lang="nl-BE" sz="1200" b="1">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p>
            <a:endParaRPr lang="nl-BE"/>
          </a:p>
          <a:p>
            <a:r>
              <a:rPr lang="nl-BE"/>
              <a:t>Je kan hiervoor verschillende methodieken hanteren.</a:t>
            </a:r>
          </a:p>
          <a:p>
            <a:endParaRPr lang="nl-BE"/>
          </a:p>
          <a:p>
            <a:r>
              <a:rPr lang="nl-BE"/>
              <a:t>In kleine groep:</a:t>
            </a:r>
          </a:p>
          <a:p>
            <a:pPr marL="171450" indent="-171450">
              <a:buFontTx/>
              <a:buChar char="-"/>
            </a:pPr>
            <a:r>
              <a:rPr lang="nl-BE"/>
              <a:t>Ga in een cirkel staan, laat iedereen hier even over nadenken en laat iemand iets zeggen wat hij/zij meeneemt, deze persoon zet een stap naar voor. </a:t>
            </a:r>
            <a:br>
              <a:rPr lang="nl-BE"/>
            </a:br>
            <a:r>
              <a:rPr lang="nl-BE"/>
              <a:t>Iedereen die ditzelfde bedacht had zet ook een stap naar voor, zo ga je door tot iedereen in de ‘nieuwe cirkel staat</a:t>
            </a:r>
          </a:p>
          <a:p>
            <a:pPr marL="0" indent="0">
              <a:buFontTx/>
              <a:buNone/>
            </a:pPr>
            <a:r>
              <a:rPr lang="nl-BE"/>
              <a:t>In grote groep:</a:t>
            </a:r>
          </a:p>
          <a:p>
            <a:pPr marL="171450" indent="-171450">
              <a:buFontTx/>
              <a:buChar char="-"/>
            </a:pPr>
            <a:r>
              <a:rPr lang="nl-BE"/>
              <a:t>Je kan hen in kleine groepjes verdelen en laten uitwisselen, ze mogen bv per groepje 3 dingen aanhalen die ze meenemen/onthouden in de grote groep.  </a:t>
            </a:r>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67</a:t>
            </a:fld>
            <a:endParaRPr lang="nl-BE"/>
          </a:p>
        </p:txBody>
      </p:sp>
    </p:spTree>
    <p:extLst>
      <p:ext uri="{BB962C8B-B14F-4D97-AF65-F5344CB8AC3E}">
        <p14:creationId xmlns:p14="http://schemas.microsoft.com/office/powerpoint/2010/main" val="67062944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b="1">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Weten waar ze extra info of hulp kunnen vinden </a:t>
            </a:r>
            <a:endParaRPr lang="nl-BE" sz="1200" b="1">
              <a:effectLst/>
              <a:latin typeface="Trebuchet MS" panose="020B0603020202020204" pitchFamily="34" charset="0"/>
              <a:ea typeface="Calibri" panose="020F0502020204030204" pitchFamily="34" charset="0"/>
              <a:cs typeface="Times New Roman" panose="02020603050405020304" pitchFamily="18" charset="0"/>
            </a:endParaRPr>
          </a:p>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68</a:t>
            </a:fld>
            <a:endParaRPr lang="nl-BE"/>
          </a:p>
        </p:txBody>
      </p:sp>
    </p:spTree>
    <p:extLst>
      <p:ext uri="{BB962C8B-B14F-4D97-AF65-F5344CB8AC3E}">
        <p14:creationId xmlns:p14="http://schemas.microsoft.com/office/powerpoint/2010/main" val="233431907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72</a:t>
            </a:fld>
            <a:endParaRPr lang="nl-BE"/>
          </a:p>
        </p:txBody>
      </p:sp>
    </p:spTree>
    <p:extLst>
      <p:ext uri="{BB962C8B-B14F-4D97-AF65-F5344CB8AC3E}">
        <p14:creationId xmlns:p14="http://schemas.microsoft.com/office/powerpoint/2010/main" val="26770090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Het gebeurt niet alleen bij anderen, ook bij jou</a:t>
            </a:r>
          </a:p>
          <a:p>
            <a:r>
              <a:rPr lang="nl-BE"/>
              <a:t>Gebeurt wel af en toe </a:t>
            </a:r>
          </a:p>
          <a:p>
            <a:endParaRPr lang="nl-BE"/>
          </a:p>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14</a:t>
            </a:fld>
            <a:endParaRPr lang="nl-BE"/>
          </a:p>
        </p:txBody>
      </p:sp>
    </p:spTree>
    <p:extLst>
      <p:ext uri="{BB962C8B-B14F-4D97-AF65-F5344CB8AC3E}">
        <p14:creationId xmlns:p14="http://schemas.microsoft.com/office/powerpoint/2010/main" val="42254768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457200" indent="-228600">
              <a:lnSpc>
                <a:spcPct val="115000"/>
              </a:lnSpc>
              <a:spcBef>
                <a:spcPts val="285"/>
              </a:spcBef>
            </a:pPr>
            <a:r>
              <a:rPr lang="nl-BE" sz="1200">
                <a:effectLst/>
                <a:latin typeface="Trebuchet MS" panose="020B0603020202020204" pitchFamily="34" charset="0"/>
                <a:ea typeface="Calibri" panose="020F0502020204030204" pitchFamily="34" charset="0"/>
                <a:cs typeface="Times New Roman" panose="02020603050405020304" pitchFamily="18" charset="0"/>
              </a:rPr>
              <a:t>Hoe komt dit binnen bij de deelnemers? Stel volgende vragen: </a:t>
            </a:r>
          </a:p>
          <a:p>
            <a:pPr marL="342900" lvl="0" indent="-342900">
              <a:lnSpc>
                <a:spcPct val="115000"/>
              </a:lnSpc>
              <a:spcBef>
                <a:spcPts val="285"/>
              </a:spcBef>
              <a:buFont typeface="Symbol" panose="05050102010706020507" pitchFamily="18" charset="2"/>
              <a:buChar char=""/>
            </a:pPr>
            <a:r>
              <a:rPr lang="nl-BE" sz="1200">
                <a:effectLst/>
                <a:latin typeface="Trebuchet MS" panose="020B0603020202020204" pitchFamily="34" charset="0"/>
                <a:ea typeface="Calibri" panose="020F0502020204030204" pitchFamily="34" charset="0"/>
                <a:cs typeface="Times New Roman" panose="02020603050405020304" pitchFamily="18" charset="0"/>
              </a:rPr>
              <a:t>Wisten jullie dat er al veel branden gebeurd zijn in jeugdlokalen? </a:t>
            </a:r>
          </a:p>
          <a:p>
            <a:pPr marL="342900" lvl="0" indent="-342900">
              <a:lnSpc>
                <a:spcPct val="115000"/>
              </a:lnSpc>
              <a:spcBef>
                <a:spcPts val="285"/>
              </a:spcBef>
              <a:buFont typeface="Symbol" panose="05050102010706020507" pitchFamily="18" charset="2"/>
              <a:buChar char=""/>
            </a:pPr>
            <a:r>
              <a:rPr lang="nl-BE" sz="1200">
                <a:effectLst/>
                <a:latin typeface="Trebuchet MS" panose="020B0603020202020204" pitchFamily="34" charset="0"/>
                <a:ea typeface="Calibri" panose="020F0502020204030204" pitchFamily="34" charset="0"/>
                <a:cs typeface="Times New Roman" panose="02020603050405020304" pitchFamily="18" charset="0"/>
              </a:rPr>
              <a:t>Ben je daarvan geschrokken/onder de indruk?  </a:t>
            </a:r>
          </a:p>
          <a:p>
            <a:pPr marL="342900" lvl="0" indent="-342900">
              <a:lnSpc>
                <a:spcPct val="115000"/>
              </a:lnSpc>
              <a:spcBef>
                <a:spcPts val="285"/>
              </a:spcBef>
              <a:buFont typeface="Symbol" panose="05050102010706020507" pitchFamily="18" charset="2"/>
              <a:buChar char=""/>
            </a:pPr>
            <a:endParaRPr lang="nl-BE" sz="1200">
              <a:effectLst/>
              <a:latin typeface="Trebuchet MS" panose="020B0603020202020204" pitchFamily="34" charset="0"/>
              <a:ea typeface="Calibri" panose="020F0502020204030204" pitchFamily="34" charset="0"/>
              <a:cs typeface="Times New Roman" panose="02020603050405020304" pitchFamily="18" charset="0"/>
            </a:endParaRPr>
          </a:p>
          <a:p>
            <a:pPr marL="0" lvl="0" indent="0">
              <a:lnSpc>
                <a:spcPct val="115000"/>
              </a:lnSpc>
              <a:spcBef>
                <a:spcPts val="285"/>
              </a:spcBef>
              <a:buFont typeface="Symbol" panose="05050102010706020507" pitchFamily="18" charset="2"/>
              <a:buNone/>
            </a:pPr>
            <a:r>
              <a:rPr lang="nl-BE" sz="1200">
                <a:effectLst/>
                <a:latin typeface="Trebuchet MS" panose="020B0603020202020204" pitchFamily="34" charset="0"/>
                <a:ea typeface="Calibri" panose="020F0502020204030204" pitchFamily="34" charset="0"/>
                <a:cs typeface="Times New Roman" panose="02020603050405020304" pitchFamily="18" charset="0"/>
              </a:rPr>
              <a:t>Hier ook zeker wijzen op de impact van de werking </a:t>
            </a:r>
            <a:br>
              <a:rPr lang="nl-BE" sz="1200">
                <a:effectLst/>
                <a:latin typeface="Trebuchet MS" panose="020B0603020202020204" pitchFamily="34" charset="0"/>
                <a:ea typeface="Calibri" panose="020F0502020204030204" pitchFamily="34" charset="0"/>
                <a:cs typeface="Times New Roman" panose="02020603050405020304" pitchFamily="18" charset="0"/>
              </a:rPr>
            </a:br>
            <a:r>
              <a:rPr lang="nl-BE" sz="1200">
                <a:effectLst/>
                <a:latin typeface="Trebuchet MS" panose="020B0603020202020204" pitchFamily="34" charset="0"/>
                <a:ea typeface="Calibri" panose="020F0502020204030204" pitchFamily="34" charset="0"/>
                <a:cs typeface="Times New Roman" panose="02020603050405020304" pitchFamily="18" charset="0"/>
              </a:rPr>
              <a:t>Gaat over meer dan veiligheid – zelf al kan je iedereen in veiligheid brengen </a:t>
            </a:r>
            <a:r>
              <a:rPr lang="nl-BE" sz="1200" err="1">
                <a:effectLst/>
                <a:latin typeface="Trebuchet MS" panose="020B0603020202020204" pitchFamily="34" charset="0"/>
                <a:ea typeface="Calibri" panose="020F0502020204030204" pitchFamily="34" charset="0"/>
                <a:cs typeface="Times New Roman" panose="02020603050405020304" pitchFamily="18" charset="0"/>
              </a:rPr>
              <a:t>etc</a:t>
            </a:r>
            <a:r>
              <a:rPr lang="nl-BE" sz="1200">
                <a:effectLst/>
                <a:latin typeface="Trebuchet MS" panose="020B0603020202020204" pitchFamily="34" charset="0"/>
                <a:ea typeface="Calibri" panose="020F0502020204030204" pitchFamily="34" charset="0"/>
                <a:cs typeface="Times New Roman" panose="02020603050405020304" pitchFamily="18" charset="0"/>
              </a:rPr>
              <a:t>, de impact heeft op lange termijn ook vaak zware gevolgen voor de werking </a:t>
            </a:r>
          </a:p>
          <a:p>
            <a:endParaRPr lang="nl-BE"/>
          </a:p>
          <a:p>
            <a:r>
              <a:rPr lang="nl-BE"/>
              <a:t>Opgelet – wisselen van scherm want filmpje opent op het internet </a:t>
            </a:r>
          </a:p>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15</a:t>
            </a:fld>
            <a:endParaRPr lang="nl-BE"/>
          </a:p>
        </p:txBody>
      </p:sp>
    </p:spTree>
    <p:extLst>
      <p:ext uri="{BB962C8B-B14F-4D97-AF65-F5344CB8AC3E}">
        <p14:creationId xmlns:p14="http://schemas.microsoft.com/office/powerpoint/2010/main" val="19246625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a:t>Doelstelling: </a:t>
            </a:r>
          </a:p>
          <a:p>
            <a:pPr marL="171450" indent="-171450">
              <a:buFontTx/>
              <a:buChar char="-"/>
            </a:pPr>
            <a:r>
              <a:rPr lang="nl-BE" b="1"/>
              <a:t>de deelnemers herkennen de belangrijkste pictogrammen </a:t>
            </a:r>
          </a:p>
          <a:p>
            <a:pPr marL="0" indent="0">
              <a:buFontTx/>
              <a:buNone/>
            </a:pPr>
            <a:endParaRPr lang="nl-BE" b="1"/>
          </a:p>
          <a:p>
            <a:pPr marL="0" indent="0">
              <a:buFontTx/>
              <a:buNone/>
            </a:pPr>
            <a:r>
              <a:rPr lang="nl-BE" b="0" i="0"/>
              <a:t>Je verdeelt de groep in kleinere groepjes en heeft hen elk de 20 pictogrammen zonder ‘uitleg’</a:t>
            </a:r>
          </a:p>
          <a:p>
            <a:pPr marL="0" indent="0">
              <a:buFontTx/>
              <a:buNone/>
            </a:pPr>
            <a:r>
              <a:rPr lang="nl-BE" b="0" i="0"/>
              <a:t>Lees een verhaal voor of verzin zelf een verhaal waarin een aantal termen zitten die ook een pictogram hebben. </a:t>
            </a:r>
            <a:br>
              <a:rPr lang="nl-BE" b="0" i="0"/>
            </a:br>
            <a:r>
              <a:rPr lang="nl-BE" b="0" i="0"/>
              <a:t>Laat de groepen de pictogrammen die ze denken te horen in de juiste volgorde leggen</a:t>
            </a:r>
          </a:p>
          <a:p>
            <a:pPr marL="0" indent="0">
              <a:buFontTx/>
              <a:buNone/>
            </a:pPr>
            <a:r>
              <a:rPr lang="nl-BE" b="0" i="0"/>
              <a:t>Je kan in verschillende rondes werken waarbij je aangeeft of een groep alles juist heeft, of er fouten zijn (bv hoeveel fouten heeft een groep, zonder ze aan te duiden…)</a:t>
            </a:r>
          </a:p>
          <a:p>
            <a:pPr marL="0" indent="0">
              <a:buFontTx/>
              <a:buNone/>
            </a:pPr>
            <a:endParaRPr lang="nl-BE" b="0" i="0"/>
          </a:p>
          <a:p>
            <a:pPr marL="0" indent="0">
              <a:buFontTx/>
              <a:buNone/>
            </a:pPr>
            <a:r>
              <a:rPr lang="nl-BE" sz="1800" i="0">
                <a:effectLst/>
                <a:latin typeface="Trebuchet MS" panose="020B0603020202020204" pitchFamily="34" charset="0"/>
                <a:ea typeface="Calibri" panose="020F0502020204030204" pitchFamily="34" charset="0"/>
                <a:cs typeface="Times New Roman" panose="02020603050405020304" pitchFamily="18" charset="0"/>
              </a:rPr>
              <a:t>Het is niet erg als pictogrammen fout worden gebruikt. Je mag een creatief gebruik van de pictogrammen aanmoedigen zodat het wat luchtiger wordt. Zie het vooral als een eerste kennismaking met de pictogrammen.</a:t>
            </a:r>
            <a:endParaRPr lang="nl-BE" b="0" i="0"/>
          </a:p>
          <a:p>
            <a:pPr marL="0" indent="0">
              <a:buFontTx/>
              <a:buNone/>
            </a:pPr>
            <a:endParaRPr lang="nl-BE" b="0" i="0"/>
          </a:p>
          <a:p>
            <a:pPr marL="0" indent="0">
              <a:buFontTx/>
              <a:buNone/>
            </a:pPr>
            <a:r>
              <a:rPr lang="nl-BE" b="0" i="0"/>
              <a:t>Wat kan je hier zeggen?</a:t>
            </a:r>
            <a:br>
              <a:rPr lang="nl-BE" b="0" i="0"/>
            </a:br>
            <a:r>
              <a:rPr lang="nl-BE" b="0" i="0"/>
              <a:t>Je komt heel wat pictogrammen tegen – maar waar gebruiken we ze allemaal voor </a:t>
            </a:r>
          </a:p>
          <a:p>
            <a:pPr marL="0" indent="0">
              <a:buFontTx/>
              <a:buNone/>
            </a:pPr>
            <a:endParaRPr lang="nl-BE" b="0" i="0"/>
          </a:p>
          <a:p>
            <a:pPr marL="0" indent="0">
              <a:buFontTx/>
              <a:buNone/>
            </a:pPr>
            <a:r>
              <a:rPr lang="nl-BE" b="0" i="0"/>
              <a:t>https://www.nvwa.nl/onderwerpen/huishoudchemicalien/etiketten-en-gevaarsymbolen/betekenis-gevaarsymbolen</a:t>
            </a:r>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17</a:t>
            </a:fld>
            <a:endParaRPr lang="nl-BE"/>
          </a:p>
        </p:txBody>
      </p:sp>
    </p:spTree>
    <p:extLst>
      <p:ext uri="{BB962C8B-B14F-4D97-AF65-F5344CB8AC3E}">
        <p14:creationId xmlns:p14="http://schemas.microsoft.com/office/powerpoint/2010/main" val="973487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Deel de verhalen uit aan de deelnemers en laat ze 2minuten op voorhand lezen.</a:t>
            </a:r>
          </a:p>
          <a:p>
            <a:r>
              <a:rPr lang="nl-NL"/>
              <a:t>Vanaf dat het verhaal wordt verteld steken de deelnemers de pictogrammen in </a:t>
            </a:r>
            <a:r>
              <a:rPr lang="nl-NL" err="1"/>
              <a:t>sneltempo</a:t>
            </a:r>
            <a:r>
              <a:rPr lang="nl-NL"/>
              <a:t> naar omhoog.</a:t>
            </a:r>
          </a:p>
          <a:p>
            <a:endParaRPr lang="nl-NL"/>
          </a:p>
          <a:p>
            <a:r>
              <a:rPr lang="nl-BE" sz="1800" i="0">
                <a:effectLst/>
                <a:latin typeface="Trebuchet MS" panose="020B0603020202020204" pitchFamily="34" charset="0"/>
                <a:ea typeface="Calibri" panose="020F0502020204030204" pitchFamily="34" charset="0"/>
                <a:cs typeface="Times New Roman" panose="02020603050405020304" pitchFamily="18" charset="0"/>
              </a:rPr>
              <a:t>Het is niet erg als pictogrammen fout worden gebruikt. Je mag een creatief gebruik van de pictogrammen aanmoedigen zodat het wat luchtiger wordt. Zie het vooral als een eerste kennismaking met de pictogrammen</a:t>
            </a:r>
            <a:r>
              <a:rPr lang="nl-NL" sz="1800" i="0">
                <a:effectLst/>
                <a:latin typeface="Trebuchet MS" panose="020B0603020202020204" pitchFamily="34" charset="0"/>
                <a:ea typeface="Calibri" panose="020F0502020204030204" pitchFamily="34" charset="0"/>
                <a:cs typeface="Times New Roman" panose="02020603050405020304" pitchFamily="18" charset="0"/>
              </a:rPr>
              <a:t>.</a:t>
            </a:r>
            <a:endParaRPr lang="nl-NL" i="0"/>
          </a:p>
          <a:p>
            <a:endParaRPr lang="nl-NL"/>
          </a:p>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18</a:t>
            </a:fld>
            <a:endParaRPr lang="nl-BE"/>
          </a:p>
        </p:txBody>
      </p:sp>
    </p:spTree>
    <p:extLst>
      <p:ext uri="{BB962C8B-B14F-4D97-AF65-F5344CB8AC3E}">
        <p14:creationId xmlns:p14="http://schemas.microsoft.com/office/powerpoint/2010/main" val="7066663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43F3E2-D7BC-451E-BC8B-57E6A5A714AB}"/>
              </a:ext>
            </a:extLst>
          </p:cNvPr>
          <p:cNvSpPr>
            <a:spLocks noGrp="1"/>
          </p:cNvSpPr>
          <p:nvPr>
            <p:ph type="ctrTitle"/>
          </p:nvPr>
        </p:nvSpPr>
        <p:spPr>
          <a:xfrm>
            <a:off x="1285233" y="1279977"/>
            <a:ext cx="9785230" cy="1954212"/>
          </a:xfrm>
        </p:spPr>
        <p:txBody>
          <a:bodyPr anchor="b"/>
          <a:lstStyle>
            <a:lvl1pPr algn="ctr">
              <a:defRPr sz="6000">
                <a:solidFill>
                  <a:schemeClr val="bg2"/>
                </a:solidFill>
              </a:defRPr>
            </a:lvl1pPr>
          </a:lstStyle>
          <a:p>
            <a:r>
              <a:rPr lang="nl-NL"/>
              <a:t>Klik om stijl te bewerken</a:t>
            </a:r>
            <a:endParaRPr lang="nl-BE"/>
          </a:p>
        </p:txBody>
      </p:sp>
      <p:sp>
        <p:nvSpPr>
          <p:cNvPr id="3" name="Ondertitel 2">
            <a:extLst>
              <a:ext uri="{FF2B5EF4-FFF2-40B4-BE49-F238E27FC236}">
                <a16:creationId xmlns:a16="http://schemas.microsoft.com/office/drawing/2014/main" id="{B26B2EA1-D3DC-4359-A3D2-22EE718692B2}"/>
              </a:ext>
            </a:extLst>
          </p:cNvPr>
          <p:cNvSpPr>
            <a:spLocks noGrp="1"/>
          </p:cNvSpPr>
          <p:nvPr>
            <p:ph type="subTitle" idx="1"/>
          </p:nvPr>
        </p:nvSpPr>
        <p:spPr>
          <a:xfrm>
            <a:off x="1524000" y="3489895"/>
            <a:ext cx="9144000" cy="1150909"/>
          </a:xfrm>
        </p:spPr>
        <p:txBody>
          <a:bodyPr/>
          <a:lstStyle>
            <a:lvl1pPr marL="0" indent="0" algn="ctr">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pic>
        <p:nvPicPr>
          <p:cNvPr id="1026" name="Picture 2">
            <a:extLst>
              <a:ext uri="{FF2B5EF4-FFF2-40B4-BE49-F238E27FC236}">
                <a16:creationId xmlns:a16="http://schemas.microsoft.com/office/drawing/2014/main" id="{C59155EB-EE01-4B3F-8338-C3F0D87B3C0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67650" y="5152217"/>
            <a:ext cx="3810000" cy="1552575"/>
          </a:xfrm>
          <a:prstGeom prst="rect">
            <a:avLst/>
          </a:prstGeom>
          <a:noFill/>
          <a:extLst>
            <a:ext uri="{909E8E84-426E-40DD-AFC4-6F175D3DCCD1}">
              <a14:hiddenFill xmlns:a14="http://schemas.microsoft.com/office/drawing/2010/main">
                <a:solidFill>
                  <a:srgbClr val="FFFFFF"/>
                </a:solidFill>
              </a14:hiddenFill>
            </a:ext>
          </a:extLst>
        </p:spPr>
      </p:pic>
      <p:pic>
        <p:nvPicPr>
          <p:cNvPr id="8" name="Afbeelding 7">
            <a:extLst>
              <a:ext uri="{FF2B5EF4-FFF2-40B4-BE49-F238E27FC236}">
                <a16:creationId xmlns:a16="http://schemas.microsoft.com/office/drawing/2014/main" id="{A7EAE17C-210D-4816-9B45-F077160E12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77848" y="5349875"/>
            <a:ext cx="1216153" cy="1150909"/>
          </a:xfrm>
          <a:prstGeom prst="rect">
            <a:avLst/>
          </a:prstGeom>
        </p:spPr>
      </p:pic>
      <p:pic>
        <p:nvPicPr>
          <p:cNvPr id="10" name="Afbeelding 9" descr="Afbeelding met silhouet&#10;&#10;Automatisch gegenereerde beschrijving">
            <a:extLst>
              <a:ext uri="{FF2B5EF4-FFF2-40B4-BE49-F238E27FC236}">
                <a16:creationId xmlns:a16="http://schemas.microsoft.com/office/drawing/2014/main" id="{C0DD51C1-8484-4B5D-88C2-8C105ED73AA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5323000" y="-578580"/>
            <a:ext cx="1545999" cy="1545999"/>
          </a:xfrm>
          <a:prstGeom prst="rect">
            <a:avLst/>
          </a:prstGeom>
        </p:spPr>
      </p:pic>
    </p:spTree>
    <p:extLst>
      <p:ext uri="{BB962C8B-B14F-4D97-AF65-F5344CB8AC3E}">
        <p14:creationId xmlns:p14="http://schemas.microsoft.com/office/powerpoint/2010/main" val="3205542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5A3C64-AFC1-4908-8888-1ED63F6084D5}"/>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C4C196A4-9960-48AC-82BB-6973665AACDD}"/>
              </a:ext>
            </a:extLst>
          </p:cNvPr>
          <p:cNvSpPr>
            <a:spLocks noGrp="1"/>
          </p:cNvSpPr>
          <p:nvPr>
            <p:ph idx="1"/>
          </p:nvPr>
        </p:nvSpPr>
        <p:spPr/>
        <p:txBody>
          <a:bodyPr/>
          <a:lstStyle>
            <a:lvl1pPr marL="447675" indent="-447675">
              <a:buFontTx/>
              <a:buBlip>
                <a:blip r:embed="rId2"/>
              </a:buBlip>
              <a:defRPr/>
            </a:lvl1pPr>
            <a:lvl2pPr marL="809625" indent="-449263">
              <a:buFontTx/>
              <a:buBlip>
                <a:blip r:embed="rId3"/>
              </a:buBlip>
              <a:defRPr/>
            </a:lvl2pPr>
          </a:lstStyle>
          <a:p>
            <a:pPr lvl="0"/>
            <a:r>
              <a:rPr lang="nl-NL"/>
              <a:t>Klikken om de tekststijl van het model te bewerken</a:t>
            </a:r>
          </a:p>
          <a:p>
            <a:pPr lvl="1"/>
            <a:r>
              <a:rPr lang="nl-NL"/>
              <a:t>Tweede niveau</a:t>
            </a:r>
          </a:p>
          <a:p>
            <a:pPr lvl="3"/>
            <a:r>
              <a:rPr lang="nl-NL"/>
              <a:t>Vierde niveau</a:t>
            </a:r>
          </a:p>
          <a:p>
            <a:pPr lvl="4"/>
            <a:r>
              <a:rPr lang="nl-NL"/>
              <a:t>Vijfde niveau</a:t>
            </a:r>
            <a:endParaRPr lang="nl-BE"/>
          </a:p>
        </p:txBody>
      </p:sp>
      <p:sp>
        <p:nvSpPr>
          <p:cNvPr id="5" name="Tijdelijke aanduiding voor voettekst 4">
            <a:extLst>
              <a:ext uri="{FF2B5EF4-FFF2-40B4-BE49-F238E27FC236}">
                <a16:creationId xmlns:a16="http://schemas.microsoft.com/office/drawing/2014/main" id="{B61DAB06-6E61-4C1F-A14E-F3AB7260ECC1}"/>
              </a:ext>
            </a:extLst>
          </p:cNvPr>
          <p:cNvSpPr>
            <a:spLocks noGrp="1"/>
          </p:cNvSpPr>
          <p:nvPr>
            <p:ph type="ftr" sz="quarter" idx="11"/>
          </p:nvPr>
        </p:nvSpPr>
        <p:spPr/>
        <p:txBody>
          <a:bodyPr/>
          <a:lstStyle/>
          <a:p>
            <a:endParaRPr lang="nl-BE"/>
          </a:p>
        </p:txBody>
      </p:sp>
      <p:cxnSp>
        <p:nvCxnSpPr>
          <p:cNvPr id="8" name="Rechte verbindingslijn 7">
            <a:extLst>
              <a:ext uri="{FF2B5EF4-FFF2-40B4-BE49-F238E27FC236}">
                <a16:creationId xmlns:a16="http://schemas.microsoft.com/office/drawing/2014/main" id="{38A5D9DC-3F41-4D04-BCFC-9781D139D9C5}"/>
              </a:ext>
            </a:extLst>
          </p:cNvPr>
          <p:cNvCxnSpPr/>
          <p:nvPr userDrawn="1"/>
        </p:nvCxnSpPr>
        <p:spPr>
          <a:xfrm>
            <a:off x="838200" y="914400"/>
            <a:ext cx="3699294" cy="0"/>
          </a:xfrm>
          <a:prstGeom prst="line">
            <a:avLst/>
          </a:prstGeom>
          <a:ln w="57150"/>
        </p:spPr>
        <p:style>
          <a:lnRef idx="1">
            <a:schemeClr val="dk1"/>
          </a:lnRef>
          <a:fillRef idx="0">
            <a:schemeClr val="dk1"/>
          </a:fillRef>
          <a:effectRef idx="0">
            <a:schemeClr val="dk1"/>
          </a:effectRef>
          <a:fontRef idx="minor">
            <a:schemeClr val="tx1"/>
          </a:fontRef>
        </p:style>
      </p:cxnSp>
      <p:pic>
        <p:nvPicPr>
          <p:cNvPr id="11" name="Afbeelding 10" descr="Afbeelding met tekst, silhouet&#10;&#10;Automatisch gegenereerde beschrijving">
            <a:extLst>
              <a:ext uri="{FF2B5EF4-FFF2-40B4-BE49-F238E27FC236}">
                <a16:creationId xmlns:a16="http://schemas.microsoft.com/office/drawing/2014/main" id="{C543AB6C-6B5C-497B-ADE4-25F9CC0178D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5319505" y="-579439"/>
            <a:ext cx="1552990" cy="1557364"/>
          </a:xfrm>
          <a:prstGeom prst="rect">
            <a:avLst/>
          </a:prstGeom>
        </p:spPr>
      </p:pic>
    </p:spTree>
    <p:extLst>
      <p:ext uri="{BB962C8B-B14F-4D97-AF65-F5344CB8AC3E}">
        <p14:creationId xmlns:p14="http://schemas.microsoft.com/office/powerpoint/2010/main" val="35539559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bg>
      <p:bgPr>
        <a:blipFill dpi="0" rotWithShape="1">
          <a:blip r:embed="rId2">
            <a:alphaModFix amt="55000"/>
            <a:lum/>
          </a:blip>
          <a:srcRect/>
          <a:stretch>
            <a:fillRect t="-83000" b="-83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62AAB2-B0AD-4805-B1B1-E2A015F4A199}"/>
              </a:ext>
            </a:extLst>
          </p:cNvPr>
          <p:cNvSpPr>
            <a:spLocks noGrp="1"/>
          </p:cNvSpPr>
          <p:nvPr>
            <p:ph type="title" hasCustomPrompt="1"/>
          </p:nvPr>
        </p:nvSpPr>
        <p:spPr>
          <a:xfrm>
            <a:off x="2859087" y="1081089"/>
            <a:ext cx="6473825" cy="804862"/>
          </a:xfrm>
          <a:solidFill>
            <a:schemeClr val="tx1"/>
          </a:solidFill>
        </p:spPr>
        <p:txBody>
          <a:bodyPr anchor="t"/>
          <a:lstStyle>
            <a:lvl1pPr algn="ctr">
              <a:defRPr sz="6000">
                <a:solidFill>
                  <a:schemeClr val="bg1"/>
                </a:solidFill>
              </a:defRPr>
            </a:lvl1pPr>
          </a:lstStyle>
          <a:p>
            <a:r>
              <a:rPr lang="nl-NL"/>
              <a:t>Titel</a:t>
            </a:r>
            <a:endParaRPr lang="nl-BE"/>
          </a:p>
        </p:txBody>
      </p:sp>
      <p:sp>
        <p:nvSpPr>
          <p:cNvPr id="3" name="Tijdelijke aanduiding voor tekst 2">
            <a:extLst>
              <a:ext uri="{FF2B5EF4-FFF2-40B4-BE49-F238E27FC236}">
                <a16:creationId xmlns:a16="http://schemas.microsoft.com/office/drawing/2014/main" id="{7ADD2764-5948-48A7-BF55-48522F1571E1}"/>
              </a:ext>
            </a:extLst>
          </p:cNvPr>
          <p:cNvSpPr>
            <a:spLocks noGrp="1"/>
          </p:cNvSpPr>
          <p:nvPr>
            <p:ph type="body" idx="1" hasCustomPrompt="1"/>
          </p:nvPr>
        </p:nvSpPr>
        <p:spPr>
          <a:xfrm>
            <a:off x="2154237" y="2255838"/>
            <a:ext cx="7883525" cy="515937"/>
          </a:xfrm>
          <a:solidFill>
            <a:schemeClr val="bg2"/>
          </a:solidFill>
        </p:spPr>
        <p:txBody>
          <a:bodyPr anchor="ct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ondertitel</a:t>
            </a:r>
          </a:p>
        </p:txBody>
      </p:sp>
      <p:pic>
        <p:nvPicPr>
          <p:cNvPr id="7" name="Afbeelding 6" descr="Afbeelding met silhouet&#10;&#10;Automatisch gegenereerde beschrijving">
            <a:extLst>
              <a:ext uri="{FF2B5EF4-FFF2-40B4-BE49-F238E27FC236}">
                <a16:creationId xmlns:a16="http://schemas.microsoft.com/office/drawing/2014/main" id="{10B7FAA3-D0DD-4FA0-8782-5F5FBBBAD1D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5323000" y="-578580"/>
            <a:ext cx="1545999" cy="1545999"/>
          </a:xfrm>
          <a:prstGeom prst="rect">
            <a:avLst/>
          </a:prstGeom>
        </p:spPr>
      </p:pic>
      <p:sp>
        <p:nvSpPr>
          <p:cNvPr id="8" name="Tekstvak 7">
            <a:extLst>
              <a:ext uri="{FF2B5EF4-FFF2-40B4-BE49-F238E27FC236}">
                <a16:creationId xmlns:a16="http://schemas.microsoft.com/office/drawing/2014/main" id="{B97094B3-3DAB-4E5F-A894-BC572B00CCDE}"/>
              </a:ext>
            </a:extLst>
          </p:cNvPr>
          <p:cNvSpPr txBox="1"/>
          <p:nvPr userDrawn="1"/>
        </p:nvSpPr>
        <p:spPr>
          <a:xfrm>
            <a:off x="207034" y="6386226"/>
            <a:ext cx="3588588" cy="338554"/>
          </a:xfrm>
          <a:prstGeom prst="rect">
            <a:avLst/>
          </a:prstGeom>
          <a:noFill/>
        </p:spPr>
        <p:txBody>
          <a:bodyPr wrap="square" rtlCol="0">
            <a:spAutoFit/>
          </a:bodyPr>
          <a:lstStyle/>
          <a:p>
            <a:r>
              <a:rPr lang="nl-NL" sz="1600">
                <a:solidFill>
                  <a:schemeClr val="bg1"/>
                </a:solidFill>
              </a:rPr>
              <a:t>Foto Philipp Berg, </a:t>
            </a:r>
            <a:r>
              <a:rPr lang="nl-NL" sz="1600" err="1">
                <a:solidFill>
                  <a:schemeClr val="bg1"/>
                </a:solidFill>
              </a:rPr>
              <a:t>Unsplash</a:t>
            </a:r>
            <a:endParaRPr lang="nl-BE" sz="1600">
              <a:solidFill>
                <a:schemeClr val="bg1"/>
              </a:solidFill>
            </a:endParaRPr>
          </a:p>
        </p:txBody>
      </p:sp>
    </p:spTree>
    <p:extLst>
      <p:ext uri="{BB962C8B-B14F-4D97-AF65-F5344CB8AC3E}">
        <p14:creationId xmlns:p14="http://schemas.microsoft.com/office/powerpoint/2010/main" val="30045478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C6BF57-9600-4CB1-B5A9-7961487CF7F5}"/>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444C53DC-BFB1-49C3-81D4-F10465180951}"/>
              </a:ext>
            </a:extLst>
          </p:cNvPr>
          <p:cNvSpPr>
            <a:spLocks noGrp="1"/>
          </p:cNvSpPr>
          <p:nvPr>
            <p:ph sz="half" idx="1"/>
          </p:nvPr>
        </p:nvSpPr>
        <p:spPr>
          <a:xfrm>
            <a:off x="838200" y="2088745"/>
            <a:ext cx="5257800" cy="428617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9" name="Tijdelijke aanduiding voor afbeelding 8">
            <a:extLst>
              <a:ext uri="{FF2B5EF4-FFF2-40B4-BE49-F238E27FC236}">
                <a16:creationId xmlns:a16="http://schemas.microsoft.com/office/drawing/2014/main" id="{57F74F2C-0D76-4839-AEA6-0B38C28EBF04}"/>
              </a:ext>
            </a:extLst>
          </p:cNvPr>
          <p:cNvSpPr>
            <a:spLocks noGrp="1"/>
          </p:cNvSpPr>
          <p:nvPr>
            <p:ph type="pic" sz="quarter" idx="10" hasCustomPrompt="1"/>
          </p:nvPr>
        </p:nvSpPr>
        <p:spPr>
          <a:xfrm>
            <a:off x="6096000" y="2088744"/>
            <a:ext cx="5257800" cy="4277131"/>
          </a:xfrm>
        </p:spPr>
        <p:txBody>
          <a:bodyPr/>
          <a:lstStyle>
            <a:lvl1pPr marL="0" indent="0">
              <a:buFont typeface="Arial" panose="020B0604020202020204" pitchFamily="34" charset="0"/>
              <a:buNone/>
              <a:defRPr/>
            </a:lvl1pPr>
          </a:lstStyle>
          <a:p>
            <a:r>
              <a:rPr lang="nl-NL"/>
              <a:t>Zet hier een afbeelding</a:t>
            </a:r>
            <a:endParaRPr lang="nl-BE"/>
          </a:p>
        </p:txBody>
      </p:sp>
      <p:cxnSp>
        <p:nvCxnSpPr>
          <p:cNvPr id="10" name="Rechte verbindingslijn 9">
            <a:extLst>
              <a:ext uri="{FF2B5EF4-FFF2-40B4-BE49-F238E27FC236}">
                <a16:creationId xmlns:a16="http://schemas.microsoft.com/office/drawing/2014/main" id="{60197D24-FA01-4EE7-A682-7E65850E6AA3}"/>
              </a:ext>
            </a:extLst>
          </p:cNvPr>
          <p:cNvCxnSpPr/>
          <p:nvPr userDrawn="1"/>
        </p:nvCxnSpPr>
        <p:spPr>
          <a:xfrm>
            <a:off x="838200" y="914400"/>
            <a:ext cx="3699294" cy="0"/>
          </a:xfrm>
          <a:prstGeom prst="line">
            <a:avLst/>
          </a:prstGeom>
          <a:ln w="571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85123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727DA242-EB8C-46D8-A0E0-ACCB8E37146D}"/>
              </a:ext>
            </a:extLst>
          </p:cNvPr>
          <p:cNvSpPr>
            <a:spLocks noGrp="1"/>
          </p:cNvSpPr>
          <p:nvPr>
            <p:ph type="title"/>
          </p:nvPr>
        </p:nvSpPr>
        <p:spPr>
          <a:xfrm>
            <a:off x="838200" y="763183"/>
            <a:ext cx="10515600" cy="1325563"/>
          </a:xfrm>
        </p:spPr>
        <p:txBody>
          <a:bodyPr/>
          <a:lstStyle/>
          <a:p>
            <a:r>
              <a:rPr lang="nl-NL"/>
              <a:t>Klik om stijl te bewerken</a:t>
            </a:r>
            <a:endParaRPr lang="nl-BE"/>
          </a:p>
        </p:txBody>
      </p:sp>
      <p:cxnSp>
        <p:nvCxnSpPr>
          <p:cNvPr id="7" name="Rechte verbindingslijn 6">
            <a:extLst>
              <a:ext uri="{FF2B5EF4-FFF2-40B4-BE49-F238E27FC236}">
                <a16:creationId xmlns:a16="http://schemas.microsoft.com/office/drawing/2014/main" id="{0F186B5B-AB17-4D52-85B8-5AB307FF8842}"/>
              </a:ext>
            </a:extLst>
          </p:cNvPr>
          <p:cNvCxnSpPr/>
          <p:nvPr userDrawn="1"/>
        </p:nvCxnSpPr>
        <p:spPr>
          <a:xfrm>
            <a:off x="838200" y="914400"/>
            <a:ext cx="3699294" cy="0"/>
          </a:xfrm>
          <a:prstGeom prst="line">
            <a:avLst/>
          </a:prstGeom>
          <a:ln w="57150"/>
        </p:spPr>
        <p:style>
          <a:lnRef idx="1">
            <a:schemeClr val="dk1"/>
          </a:lnRef>
          <a:fillRef idx="0">
            <a:schemeClr val="dk1"/>
          </a:fillRef>
          <a:effectRef idx="0">
            <a:schemeClr val="dk1"/>
          </a:effectRef>
          <a:fontRef idx="minor">
            <a:schemeClr val="tx1"/>
          </a:fontRef>
        </p:style>
      </p:cxnSp>
      <p:sp>
        <p:nvSpPr>
          <p:cNvPr id="9" name="Tijdelijke aanduiding voor media 8">
            <a:extLst>
              <a:ext uri="{FF2B5EF4-FFF2-40B4-BE49-F238E27FC236}">
                <a16:creationId xmlns:a16="http://schemas.microsoft.com/office/drawing/2014/main" id="{4197843D-130A-48B7-8AFC-21A9A0BC4848}"/>
              </a:ext>
            </a:extLst>
          </p:cNvPr>
          <p:cNvSpPr>
            <a:spLocks noGrp="1"/>
          </p:cNvSpPr>
          <p:nvPr>
            <p:ph type="media" sz="quarter" idx="10" hasCustomPrompt="1"/>
          </p:nvPr>
        </p:nvSpPr>
        <p:spPr>
          <a:xfrm>
            <a:off x="838200" y="2088746"/>
            <a:ext cx="10515600" cy="4208536"/>
          </a:xfrm>
        </p:spPr>
        <p:txBody>
          <a:bodyPr>
            <a:normAutofit/>
          </a:bodyPr>
          <a:lstStyle>
            <a:lvl1pPr marL="0" indent="0">
              <a:buFont typeface="Arial" panose="020B0604020202020204" pitchFamily="34" charset="0"/>
              <a:buNone/>
              <a:defRPr sz="2000"/>
            </a:lvl1pPr>
          </a:lstStyle>
          <a:p>
            <a:r>
              <a:rPr lang="nl-NL"/>
              <a:t>Voeg video toe</a:t>
            </a:r>
            <a:endParaRPr lang="nl-BE"/>
          </a:p>
        </p:txBody>
      </p:sp>
    </p:spTree>
    <p:extLst>
      <p:ext uri="{BB962C8B-B14F-4D97-AF65-F5344CB8AC3E}">
        <p14:creationId xmlns:p14="http://schemas.microsoft.com/office/powerpoint/2010/main" val="1012787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EC62D2DA-25D5-442A-9C83-F905D414CB82}"/>
              </a:ext>
            </a:extLst>
          </p:cNvPr>
          <p:cNvSpPr>
            <a:spLocks noGrp="1"/>
          </p:cNvSpPr>
          <p:nvPr>
            <p:ph type="dt" sz="half" idx="10"/>
          </p:nvPr>
        </p:nvSpPr>
        <p:spPr>
          <a:xfrm>
            <a:off x="838200" y="6356350"/>
            <a:ext cx="2743200" cy="365125"/>
          </a:xfrm>
          <a:prstGeom prst="rect">
            <a:avLst/>
          </a:prstGeom>
        </p:spPr>
        <p:txBody>
          <a:bodyPr/>
          <a:lstStyle/>
          <a:p>
            <a:fld id="{A7706394-D9CF-4780-9DC2-929EFED58142}" type="datetimeFigureOut">
              <a:rPr lang="nl-BE" smtClean="0"/>
              <a:t>14/02/2023</a:t>
            </a:fld>
            <a:endParaRPr lang="nl-BE"/>
          </a:p>
        </p:txBody>
      </p:sp>
      <p:sp>
        <p:nvSpPr>
          <p:cNvPr id="3" name="Tijdelijke aanduiding voor voettekst 2">
            <a:extLst>
              <a:ext uri="{FF2B5EF4-FFF2-40B4-BE49-F238E27FC236}">
                <a16:creationId xmlns:a16="http://schemas.microsoft.com/office/drawing/2014/main" id="{3CA5ADAC-B2F6-496F-BEEB-28DDC3E3EAFD}"/>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72A1EC66-108B-469E-90B6-8A97B0B9FCE8}"/>
              </a:ext>
            </a:extLst>
          </p:cNvPr>
          <p:cNvSpPr>
            <a:spLocks noGrp="1"/>
          </p:cNvSpPr>
          <p:nvPr>
            <p:ph type="sldNum" sz="quarter" idx="12"/>
          </p:nvPr>
        </p:nvSpPr>
        <p:spPr>
          <a:xfrm>
            <a:off x="8610600" y="6356350"/>
            <a:ext cx="2743200" cy="365125"/>
          </a:xfrm>
          <a:prstGeom prst="rect">
            <a:avLst/>
          </a:prstGeom>
        </p:spPr>
        <p:txBody>
          <a:bodyPr/>
          <a:lstStyle/>
          <a:p>
            <a:fld id="{C76C3F8A-36C1-4C6B-804A-7245D01DBF24}" type="slidenum">
              <a:rPr lang="nl-BE" smtClean="0"/>
              <a:t>‹nr.›</a:t>
            </a:fld>
            <a:endParaRPr lang="nl-BE"/>
          </a:p>
        </p:txBody>
      </p:sp>
    </p:spTree>
    <p:extLst>
      <p:ext uri="{BB962C8B-B14F-4D97-AF65-F5344CB8AC3E}">
        <p14:creationId xmlns:p14="http://schemas.microsoft.com/office/powerpoint/2010/main" val="1599977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24E86C-179B-4CEC-9439-6F2FA08107D2}"/>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F3FFFC5A-78C1-4628-82D9-3EDCCBA482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1208B0C1-83A8-485E-9C5E-012CACE997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607B5F76-7AF6-4835-93E1-8BD7012FCCDB}"/>
              </a:ext>
            </a:extLst>
          </p:cNvPr>
          <p:cNvSpPr>
            <a:spLocks noGrp="1"/>
          </p:cNvSpPr>
          <p:nvPr>
            <p:ph type="dt" sz="half" idx="10"/>
          </p:nvPr>
        </p:nvSpPr>
        <p:spPr>
          <a:xfrm>
            <a:off x="838200" y="6356350"/>
            <a:ext cx="2743200" cy="365125"/>
          </a:xfrm>
          <a:prstGeom prst="rect">
            <a:avLst/>
          </a:prstGeom>
        </p:spPr>
        <p:txBody>
          <a:bodyPr/>
          <a:lstStyle/>
          <a:p>
            <a:fld id="{A7706394-D9CF-4780-9DC2-929EFED58142}" type="datetimeFigureOut">
              <a:rPr lang="nl-BE" smtClean="0"/>
              <a:t>14/02/2023</a:t>
            </a:fld>
            <a:endParaRPr lang="nl-BE"/>
          </a:p>
        </p:txBody>
      </p:sp>
      <p:sp>
        <p:nvSpPr>
          <p:cNvPr id="6" name="Tijdelijke aanduiding voor voettekst 5">
            <a:extLst>
              <a:ext uri="{FF2B5EF4-FFF2-40B4-BE49-F238E27FC236}">
                <a16:creationId xmlns:a16="http://schemas.microsoft.com/office/drawing/2014/main" id="{EFA768D8-E89B-4D6A-B0DD-EBC08EA5E5AF}"/>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48C59A69-AB46-44DD-92DB-46109F305C81}"/>
              </a:ext>
            </a:extLst>
          </p:cNvPr>
          <p:cNvSpPr>
            <a:spLocks noGrp="1"/>
          </p:cNvSpPr>
          <p:nvPr>
            <p:ph type="sldNum" sz="quarter" idx="12"/>
          </p:nvPr>
        </p:nvSpPr>
        <p:spPr>
          <a:xfrm>
            <a:off x="8610600" y="6356350"/>
            <a:ext cx="2743200" cy="365125"/>
          </a:xfrm>
          <a:prstGeom prst="rect">
            <a:avLst/>
          </a:prstGeom>
        </p:spPr>
        <p:txBody>
          <a:bodyPr/>
          <a:lstStyle/>
          <a:p>
            <a:fld id="{C76C3F8A-36C1-4C6B-804A-7245D01DBF24}" type="slidenum">
              <a:rPr lang="nl-BE" smtClean="0"/>
              <a:t>‹nr.›</a:t>
            </a:fld>
            <a:endParaRPr lang="nl-BE"/>
          </a:p>
        </p:txBody>
      </p:sp>
    </p:spTree>
    <p:extLst>
      <p:ext uri="{BB962C8B-B14F-4D97-AF65-F5344CB8AC3E}">
        <p14:creationId xmlns:p14="http://schemas.microsoft.com/office/powerpoint/2010/main" val="8751388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746297D7-D127-4A42-B256-C705C520B520}"/>
              </a:ext>
            </a:extLst>
          </p:cNvPr>
          <p:cNvSpPr>
            <a:spLocks noGrp="1"/>
          </p:cNvSpPr>
          <p:nvPr>
            <p:ph type="title"/>
          </p:nvPr>
        </p:nvSpPr>
        <p:spPr>
          <a:xfrm>
            <a:off x="838200" y="763183"/>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37D347A3-6C00-4650-AFA8-17243ECC55B1}"/>
              </a:ext>
            </a:extLst>
          </p:cNvPr>
          <p:cNvSpPr>
            <a:spLocks noGrp="1"/>
          </p:cNvSpPr>
          <p:nvPr>
            <p:ph type="body" idx="1"/>
          </p:nvPr>
        </p:nvSpPr>
        <p:spPr>
          <a:xfrm>
            <a:off x="838200" y="2227811"/>
            <a:ext cx="10515600" cy="3949152"/>
          </a:xfrm>
          <a:prstGeom prst="rect">
            <a:avLst/>
          </a:prstGeom>
        </p:spPr>
        <p:txBody>
          <a:bodyPr vert="horz" lIns="91440" tIns="45720" rIns="91440" bIns="45720" rtlCol="0">
            <a:normAutofit/>
          </a:bodyPr>
          <a:lstStyle/>
          <a:p>
            <a:pPr lvl="0"/>
            <a:r>
              <a:rPr lang="nl-NL" err="1"/>
              <a:t>Bullet</a:t>
            </a:r>
            <a:r>
              <a:rPr lang="nl-NL"/>
              <a:t> schildje</a:t>
            </a:r>
          </a:p>
          <a:p>
            <a:pPr lvl="1"/>
            <a:r>
              <a:rPr lang="nl-NL" err="1"/>
              <a:t>Bullet</a:t>
            </a:r>
            <a:r>
              <a:rPr lang="nl-NL"/>
              <a:t> kroontje</a:t>
            </a:r>
          </a:p>
          <a:p>
            <a:pPr lvl="3"/>
            <a:r>
              <a:rPr lang="nl-NL"/>
              <a:t>tekst</a:t>
            </a:r>
          </a:p>
          <a:p>
            <a:pPr lvl="4"/>
            <a:r>
              <a:rPr lang="nl-NL"/>
              <a:t>KOP</a:t>
            </a:r>
            <a:endParaRPr lang="nl-BE"/>
          </a:p>
        </p:txBody>
      </p:sp>
      <p:sp>
        <p:nvSpPr>
          <p:cNvPr id="5" name="Tijdelijke aanduiding voor voettekst 4">
            <a:extLst>
              <a:ext uri="{FF2B5EF4-FFF2-40B4-BE49-F238E27FC236}">
                <a16:creationId xmlns:a16="http://schemas.microsoft.com/office/drawing/2014/main" id="{B3325CF2-2FE2-46A3-8E0F-82E4E94B517E}"/>
              </a:ext>
            </a:extLst>
          </p:cNvPr>
          <p:cNvSpPr>
            <a:spLocks noGrp="1"/>
          </p:cNvSpPr>
          <p:nvPr>
            <p:ph type="ftr" sz="quarter" idx="3"/>
          </p:nvPr>
        </p:nvSpPr>
        <p:spPr>
          <a:xfrm>
            <a:off x="838200" y="6218743"/>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nl-NL"/>
              <a:t>Jeugdlokalen &amp; netwerk brandweer</a:t>
            </a:r>
            <a:endParaRPr lang="nl-BE"/>
          </a:p>
        </p:txBody>
      </p:sp>
    </p:spTree>
    <p:extLst>
      <p:ext uri="{BB962C8B-B14F-4D97-AF65-F5344CB8AC3E}">
        <p14:creationId xmlns:p14="http://schemas.microsoft.com/office/powerpoint/2010/main" val="29788039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447675" indent="-447675" algn="l" defTabSz="914400" rtl="0" eaLnBrk="1" latinLnBrk="0" hangingPunct="1">
        <a:lnSpc>
          <a:spcPct val="90000"/>
        </a:lnSpc>
        <a:spcBef>
          <a:spcPts val="1000"/>
        </a:spcBef>
        <a:buFontTx/>
        <a:buBlip>
          <a:blip r:embed="rId9"/>
        </a:buBlip>
        <a:defRPr sz="2400" kern="1200">
          <a:solidFill>
            <a:schemeClr val="tx1"/>
          </a:solidFill>
          <a:latin typeface="+mn-lt"/>
          <a:ea typeface="+mn-ea"/>
          <a:cs typeface="+mn-cs"/>
        </a:defRPr>
      </a:lvl1pPr>
      <a:lvl2pPr marL="809625" indent="-449263" algn="l" defTabSz="914400" rtl="0" eaLnBrk="1" latinLnBrk="0" hangingPunct="1">
        <a:lnSpc>
          <a:spcPct val="90000"/>
        </a:lnSpc>
        <a:spcBef>
          <a:spcPts val="500"/>
        </a:spcBef>
        <a:buFontTx/>
        <a:buBlip>
          <a:blip r:embed="rId10"/>
        </a:buBlip>
        <a:defRPr sz="2000" kern="1200">
          <a:solidFill>
            <a:schemeClr val="tx1"/>
          </a:solidFill>
          <a:latin typeface="+mn-lt"/>
          <a:ea typeface="+mn-ea"/>
          <a:cs typeface="+mn-cs"/>
        </a:defRPr>
      </a:lvl2pPr>
      <a:lvl3pPr marL="1258888" indent="-449263" algn="l" defTabSz="914400" rtl="0" eaLnBrk="1" latinLnBrk="0" hangingPunct="1">
        <a:lnSpc>
          <a:spcPct val="90000"/>
        </a:lnSpc>
        <a:spcBef>
          <a:spcPts val="500"/>
        </a:spcBef>
        <a:buFontTx/>
        <a:buBlip>
          <a:blip r:embed="rId9"/>
        </a:buBlip>
        <a:defRPr sz="1800" kern="1200">
          <a:solidFill>
            <a:schemeClr val="tx1"/>
          </a:solidFill>
          <a:latin typeface="+mn-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800" b="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media" Target="../media/media2.mp4"/><Relationship Id="rId7" Type="http://schemas.openxmlformats.org/officeDocument/2006/relationships/image" Target="../media/image1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5.xml"/><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hyperlink" Target="https://rtv.be/node/14865/embed-video"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8" Type="http://schemas.openxmlformats.org/officeDocument/2006/relationships/image" Target="../media/image32.gif"/><Relationship Id="rId13" Type="http://schemas.openxmlformats.org/officeDocument/2006/relationships/image" Target="../media/image37.jpeg"/><Relationship Id="rId3" Type="http://schemas.openxmlformats.org/officeDocument/2006/relationships/image" Target="../media/image27.gif"/><Relationship Id="rId7" Type="http://schemas.openxmlformats.org/officeDocument/2006/relationships/image" Target="../media/image31.jpeg"/><Relationship Id="rId12"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0.jpeg"/><Relationship Id="rId11" Type="http://schemas.openxmlformats.org/officeDocument/2006/relationships/image" Target="../media/image35.jpeg"/><Relationship Id="rId5" Type="http://schemas.openxmlformats.org/officeDocument/2006/relationships/image" Target="../media/image29.jpeg"/><Relationship Id="rId10" Type="http://schemas.openxmlformats.org/officeDocument/2006/relationships/image" Target="../media/image34.jpeg"/><Relationship Id="rId4" Type="http://schemas.openxmlformats.org/officeDocument/2006/relationships/image" Target="../media/image28.jpeg"/><Relationship Id="rId9" Type="http://schemas.openxmlformats.org/officeDocument/2006/relationships/image" Target="../media/image33.gif"/><Relationship Id="rId1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40.pn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7.gif"/><Relationship Id="rId5" Type="http://schemas.openxmlformats.org/officeDocument/2006/relationships/image" Target="../media/image28.jpeg"/><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33.gif"/><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41.jpeg"/><Relationship Id="rId7" Type="http://schemas.openxmlformats.org/officeDocument/2006/relationships/image" Target="../media/image44.gi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38.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ideo" Target="https://www.youtube.com/embed/yc5LmcG5dFc?start=5&amp;feature=oembed" TargetMode="External"/><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hyperlink" Target="https://www.youtube.com/watch?v=fSKXHVvgmY0"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6.jpeg"/><Relationship Id="rId7"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hyperlink" Target="https://www.youtube.com/watch?v=fSKXHVvgmY0"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ideo" Target="https://www.youtube.com/embed/fSKXHVvgmY0?feature=oembed" TargetMode="External"/><Relationship Id="rId5" Type="http://schemas.openxmlformats.org/officeDocument/2006/relationships/image" Target="../media/image52.jpeg"/><Relationship Id="rId4" Type="http://schemas.openxmlformats.org/officeDocument/2006/relationships/image" Target="../media/image51.jpeg"/></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51.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notesSlide" Target="../notesSlides/notesSlide24.xml"/></Relationships>
</file>

<file path=ppt/slides/_rels/slide3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video" Target="https://www.youtube.com/embed/vDeVruIaU84?feature=oembed" TargetMode="External"/><Relationship Id="rId7" Type="http://schemas.openxmlformats.org/officeDocument/2006/relationships/image" Target="../media/image58.jpe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57.png"/><Relationship Id="rId5" Type="http://schemas.openxmlformats.org/officeDocument/2006/relationships/notesSlide" Target="../notesSlides/notesSlide27.xml"/><Relationship Id="rId4"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60.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video" Target="https://www.youtube.com/embed/wO4Ue3yASzE?feature=oembed" TargetMode="External"/><Relationship Id="rId4" Type="http://schemas.openxmlformats.org/officeDocument/2006/relationships/image" Target="../media/image6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4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63.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5.jpeg"/><Relationship Id="rId4" Type="http://schemas.openxmlformats.org/officeDocument/2006/relationships/image" Target="../media/image50.svg"/></Relationships>
</file>

<file path=ppt/slides/_rels/slide4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4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4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67.jpeg"/></Relationships>
</file>

<file path=ppt/slides/_rels/slide48.xml.rels><?xml version="1.0" encoding="UTF-8" standalone="yes"?>
<Relationships xmlns="http://schemas.openxmlformats.org/package/2006/relationships"><Relationship Id="rId3" Type="http://schemas.openxmlformats.org/officeDocument/2006/relationships/hyperlink" Target="https://fb.watch/aDRIFs40J7/"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jpeg"/></Relationships>
</file>

<file path=ppt/slides/_rels/slide4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69.png"/></Relationships>
</file>

<file path=ppt/slides/_rels/slide51.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41.jpeg"/><Relationship Id="rId7" Type="http://schemas.openxmlformats.org/officeDocument/2006/relationships/image" Target="../media/image44.gif"/><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38.jpeg"/></Relationships>
</file>

<file path=ppt/slides/_rels/slide52.xml.rels><?xml version="1.0" encoding="UTF-8" standalone="yes"?>
<Relationships xmlns="http://schemas.openxmlformats.org/package/2006/relationships"><Relationship Id="rId3" Type="http://schemas.openxmlformats.org/officeDocument/2006/relationships/hyperlink" Target="https://www.facebook.com/watch/?v=770613413299674"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5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72.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www.facebook.com/Lit.Brandweer/videos/931217140657049"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74.png"/></Relationships>
</file>

<file path=ppt/slides/_rels/slide5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image" Target="../media/image83.jpeg"/><Relationship Id="rId4" Type="http://schemas.openxmlformats.org/officeDocument/2006/relationships/image" Target="../media/image82.jpe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84.png"/></Relationships>
</file>

<file path=ppt/slides/_rels/slide66.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41.jpeg"/><Relationship Id="rId7" Type="http://schemas.openxmlformats.org/officeDocument/2006/relationships/image" Target="../media/image44.gif"/><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38.jpeg"/></Relationships>
</file>

<file path=ppt/slides/_rels/slide6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5.xml"/><Relationship Id="rId4" Type="http://schemas.openxmlformats.org/officeDocument/2006/relationships/image" Target="../media/image13.jpeg"/></Relationships>
</file>

<file path=ppt/slides/_rels/slide7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D9AC80-65D9-45AB-B09B-625AA55C1849}"/>
              </a:ext>
            </a:extLst>
          </p:cNvPr>
          <p:cNvSpPr>
            <a:spLocks noGrp="1"/>
          </p:cNvSpPr>
          <p:nvPr>
            <p:ph type="ctrTitle"/>
          </p:nvPr>
        </p:nvSpPr>
        <p:spPr/>
        <p:txBody>
          <a:bodyPr/>
          <a:lstStyle/>
          <a:p>
            <a:r>
              <a:rPr lang="nl-NL"/>
              <a:t>Sessie Brandveiligheid jeugdwerkinfrastructuur</a:t>
            </a:r>
            <a:endParaRPr lang="nl-BE"/>
          </a:p>
        </p:txBody>
      </p:sp>
      <p:sp>
        <p:nvSpPr>
          <p:cNvPr id="3" name="Ondertitel 2">
            <a:extLst>
              <a:ext uri="{FF2B5EF4-FFF2-40B4-BE49-F238E27FC236}">
                <a16:creationId xmlns:a16="http://schemas.microsoft.com/office/drawing/2014/main" id="{63183108-C96A-4D06-88D8-6B458DE629D2}"/>
              </a:ext>
            </a:extLst>
          </p:cNvPr>
          <p:cNvSpPr>
            <a:spLocks noGrp="1"/>
          </p:cNvSpPr>
          <p:nvPr>
            <p:ph type="subTitle" idx="1"/>
          </p:nvPr>
        </p:nvSpPr>
        <p:spPr/>
        <p:txBody>
          <a:bodyPr/>
          <a:lstStyle/>
          <a:p>
            <a:r>
              <a:rPr lang="nl-NL">
                <a:solidFill>
                  <a:schemeClr val="bg1">
                    <a:lumMod val="75000"/>
                  </a:schemeClr>
                </a:solidFill>
              </a:rPr>
              <a:t> </a:t>
            </a:r>
          </a:p>
          <a:p>
            <a:endParaRPr lang="nl-BE">
              <a:solidFill>
                <a:schemeClr val="bg1">
                  <a:lumMod val="75000"/>
                </a:schemeClr>
              </a:solidFill>
            </a:endParaRPr>
          </a:p>
        </p:txBody>
      </p:sp>
      <p:sp>
        <p:nvSpPr>
          <p:cNvPr id="4" name="Tekstvak 3">
            <a:extLst>
              <a:ext uri="{FF2B5EF4-FFF2-40B4-BE49-F238E27FC236}">
                <a16:creationId xmlns:a16="http://schemas.microsoft.com/office/drawing/2014/main" id="{4A7E8A01-E245-4C9B-8D0A-598C5D9E36CE}"/>
              </a:ext>
            </a:extLst>
          </p:cNvPr>
          <p:cNvSpPr txBox="1"/>
          <p:nvPr/>
        </p:nvSpPr>
        <p:spPr>
          <a:xfrm>
            <a:off x="4724400" y="3200400"/>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a:t>Klikken om tekst toe te voegen</a:t>
            </a:r>
          </a:p>
        </p:txBody>
      </p:sp>
      <p:sp>
        <p:nvSpPr>
          <p:cNvPr id="5" name="Tekstvak 4">
            <a:extLst>
              <a:ext uri="{FF2B5EF4-FFF2-40B4-BE49-F238E27FC236}">
                <a16:creationId xmlns:a16="http://schemas.microsoft.com/office/drawing/2014/main" id="{6B442C55-7AD9-4446-955E-36DBD0B0B2BC}"/>
              </a:ext>
            </a:extLst>
          </p:cNvPr>
          <p:cNvSpPr txBox="1"/>
          <p:nvPr/>
        </p:nvSpPr>
        <p:spPr>
          <a:xfrm>
            <a:off x="4867275" y="3343275"/>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a:t>Klikken om tekst toe te voegen</a:t>
            </a:r>
          </a:p>
        </p:txBody>
      </p:sp>
    </p:spTree>
    <p:extLst>
      <p:ext uri="{BB962C8B-B14F-4D97-AF65-F5344CB8AC3E}">
        <p14:creationId xmlns:p14="http://schemas.microsoft.com/office/powerpoint/2010/main" val="38151253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a:extLst>
              <a:ext uri="{FF2B5EF4-FFF2-40B4-BE49-F238E27FC236}">
                <a16:creationId xmlns:a16="http://schemas.microsoft.com/office/drawing/2014/main" id="{D15A7048-75E7-4E83-91AB-A4F096F6BA38}"/>
              </a:ext>
            </a:extLst>
          </p:cNvPr>
          <p:cNvSpPr>
            <a:spLocks noGrp="1"/>
          </p:cNvSpPr>
          <p:nvPr>
            <p:ph idx="1"/>
          </p:nvPr>
        </p:nvSpPr>
        <p:spPr/>
        <p:txBody>
          <a:bodyPr vert="horz" lIns="91440" tIns="45720" rIns="91440" bIns="45720" rtlCol="0" anchor="t">
            <a:normAutofit/>
          </a:bodyPr>
          <a:lstStyle/>
          <a:p>
            <a:pPr marL="0" indent="0" algn="ctr">
              <a:buNone/>
            </a:pPr>
            <a:r>
              <a:rPr lang="nl-NL" sz="6000"/>
              <a:t>Ik heb me al zorgen gemaakt over brandveiligheid </a:t>
            </a:r>
          </a:p>
        </p:txBody>
      </p:sp>
    </p:spTree>
    <p:extLst>
      <p:ext uri="{BB962C8B-B14F-4D97-AF65-F5344CB8AC3E}">
        <p14:creationId xmlns:p14="http://schemas.microsoft.com/office/powerpoint/2010/main" val="16574625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a:extLst>
              <a:ext uri="{FF2B5EF4-FFF2-40B4-BE49-F238E27FC236}">
                <a16:creationId xmlns:a16="http://schemas.microsoft.com/office/drawing/2014/main" id="{D15A7048-75E7-4E83-91AB-A4F096F6BA38}"/>
              </a:ext>
            </a:extLst>
          </p:cNvPr>
          <p:cNvSpPr>
            <a:spLocks noGrp="1"/>
          </p:cNvSpPr>
          <p:nvPr>
            <p:ph idx="1"/>
          </p:nvPr>
        </p:nvSpPr>
        <p:spPr/>
        <p:txBody>
          <a:bodyPr>
            <a:normAutofit/>
          </a:bodyPr>
          <a:lstStyle/>
          <a:p>
            <a:pPr marL="0" indent="0" algn="ctr">
              <a:buNone/>
            </a:pPr>
            <a:r>
              <a:rPr lang="nl-NL" sz="6000"/>
              <a:t>Ik heb al eerder een vorming of opleiding rond brandveiligheid gevolgd </a:t>
            </a:r>
            <a:endParaRPr lang="nl-BE" sz="6000"/>
          </a:p>
        </p:txBody>
      </p:sp>
    </p:spTree>
    <p:extLst>
      <p:ext uri="{BB962C8B-B14F-4D97-AF65-F5344CB8AC3E}">
        <p14:creationId xmlns:p14="http://schemas.microsoft.com/office/powerpoint/2010/main" val="32250822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a:extLst>
              <a:ext uri="{FF2B5EF4-FFF2-40B4-BE49-F238E27FC236}">
                <a16:creationId xmlns:a16="http://schemas.microsoft.com/office/drawing/2014/main" id="{D15A7048-75E7-4E83-91AB-A4F096F6BA38}"/>
              </a:ext>
            </a:extLst>
          </p:cNvPr>
          <p:cNvSpPr>
            <a:spLocks noGrp="1"/>
          </p:cNvSpPr>
          <p:nvPr>
            <p:ph idx="1"/>
          </p:nvPr>
        </p:nvSpPr>
        <p:spPr/>
        <p:txBody>
          <a:bodyPr>
            <a:normAutofit/>
          </a:bodyPr>
          <a:lstStyle/>
          <a:p>
            <a:pPr marL="0" indent="0" algn="ctr">
              <a:buNone/>
            </a:pPr>
            <a:r>
              <a:rPr lang="nl-NL" sz="6000"/>
              <a:t>Ik heb al eens een brand van dichtbij meegemaakt</a:t>
            </a:r>
            <a:endParaRPr lang="nl-BE" sz="6000"/>
          </a:p>
        </p:txBody>
      </p:sp>
    </p:spTree>
    <p:extLst>
      <p:ext uri="{BB962C8B-B14F-4D97-AF65-F5344CB8AC3E}">
        <p14:creationId xmlns:p14="http://schemas.microsoft.com/office/powerpoint/2010/main" val="28330526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8CD505-0533-4824-A3F8-CE5729B54FEF}"/>
              </a:ext>
            </a:extLst>
          </p:cNvPr>
          <p:cNvSpPr>
            <a:spLocks noGrp="1"/>
          </p:cNvSpPr>
          <p:nvPr>
            <p:ph type="title"/>
          </p:nvPr>
        </p:nvSpPr>
        <p:spPr/>
        <p:txBody>
          <a:bodyPr/>
          <a:lstStyle/>
          <a:p>
            <a:r>
              <a:rPr lang="nl-NL"/>
              <a:t>Methodiek</a:t>
            </a:r>
            <a:endParaRPr lang="nl-BE"/>
          </a:p>
        </p:txBody>
      </p:sp>
      <p:pic>
        <p:nvPicPr>
          <p:cNvPr id="6" name="intro methode">
            <a:hlinkClick r:id="" action="ppaction://media"/>
            <a:extLst>
              <a:ext uri="{FF2B5EF4-FFF2-40B4-BE49-F238E27FC236}">
                <a16:creationId xmlns:a16="http://schemas.microsoft.com/office/drawing/2014/main" id="{B4FBAF31-2B82-4DDC-B111-D33E1EF4884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7"/>
          <a:stretch>
            <a:fillRect/>
          </a:stretch>
        </p:blipFill>
        <p:spPr>
          <a:xfrm>
            <a:off x="242962" y="1975072"/>
            <a:ext cx="5853038" cy="3365463"/>
          </a:xfrm>
        </p:spPr>
      </p:pic>
      <p:pic>
        <p:nvPicPr>
          <p:cNvPr id="8" name="intro methode deel 2">
            <a:hlinkClick r:id="" action="ppaction://media"/>
            <a:extLst>
              <a:ext uri="{FF2B5EF4-FFF2-40B4-BE49-F238E27FC236}">
                <a16:creationId xmlns:a16="http://schemas.microsoft.com/office/drawing/2014/main" id="{72856E96-8128-4AF9-B88C-DA1F3C4875B4}"/>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6275571" y="1975071"/>
            <a:ext cx="5852979" cy="3365463"/>
          </a:xfrm>
          <a:prstGeom prst="rect">
            <a:avLst/>
          </a:prstGeom>
        </p:spPr>
      </p:pic>
    </p:spTree>
    <p:extLst>
      <p:ext uri="{BB962C8B-B14F-4D97-AF65-F5344CB8AC3E}">
        <p14:creationId xmlns:p14="http://schemas.microsoft.com/office/powerpoint/2010/main" val="1377025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25"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318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video>
              <p:cMediaNode vol="80000">
                <p:cTn id="17" fill="hold" display="0">
                  <p:stCondLst>
                    <p:cond delay="indefinite"/>
                  </p:stCondLst>
                </p:cTn>
                <p:tgtEl>
                  <p:spTgt spid="8"/>
                </p:tgtEl>
              </p:cMediaNode>
            </p:video>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6" name="Rectangle 142">
            <a:extLst>
              <a:ext uri="{FF2B5EF4-FFF2-40B4-BE49-F238E27FC236}">
                <a16:creationId xmlns:a16="http://schemas.microsoft.com/office/drawing/2014/main" id="{96918796-2918-40D6-BE3A-4600C47FC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a:extLst>
              <a:ext uri="{FF2B5EF4-FFF2-40B4-BE49-F238E27FC236}">
                <a16:creationId xmlns:a16="http://schemas.microsoft.com/office/drawing/2014/main" id="{0FCD26D4-BEB0-4823-8409-515110CBA1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182813"/>
            <a:ext cx="2005013" cy="1758950"/>
          </a:xfrm>
          <a:prstGeom prst="rect">
            <a:avLst/>
          </a:prstGeom>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1F18953B-F127-400F-A28A-AD4F725178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4650" y="2182813"/>
            <a:ext cx="2058988" cy="1758950"/>
          </a:xfrm>
          <a:prstGeom prst="rect">
            <a:avLst/>
          </a:prstGeom>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710006A2-4B95-4622-B031-F97356870A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4014788"/>
            <a:ext cx="1819275" cy="1597025"/>
          </a:xfrm>
          <a:prstGeom prst="rect">
            <a:avLst/>
          </a:prstGeom>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4EB393D9-BD83-447C-B332-C5167A3BBB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28913" y="4014788"/>
            <a:ext cx="2246313" cy="1597025"/>
          </a:xfrm>
          <a:prstGeom prst="rect">
            <a:avLst/>
          </a:prstGeom>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03B2A663-7CAB-42D7-B2A9-F5627F27524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45075" y="2182813"/>
            <a:ext cx="2982913" cy="2459038"/>
          </a:xfrm>
          <a:prstGeom prst="rect">
            <a:avLst/>
          </a:prstGeom>
          <a:extLst>
            <a:ext uri="{909E8E84-426E-40DD-AFC4-6F175D3DCCD1}">
              <a14:hiddenFill xmlns:a14="http://schemas.microsoft.com/office/drawing/2010/main">
                <a:solidFill>
                  <a:srgbClr val="FFFFFF"/>
                </a:solidFill>
              </a14:hiddenFill>
            </a:ext>
          </a:extLst>
        </p:spPr>
      </p:pic>
      <p:pic>
        <p:nvPicPr>
          <p:cNvPr id="12" name="Afbeelding 11">
            <a:extLst>
              <a:ext uri="{FF2B5EF4-FFF2-40B4-BE49-F238E27FC236}">
                <a16:creationId xmlns:a16="http://schemas.microsoft.com/office/drawing/2014/main" id="{22A893CD-B8FB-43B5-A232-CDB3CA1030DF}"/>
              </a:ext>
            </a:extLst>
          </p:cNvPr>
          <p:cNvPicPr>
            <a:picLocks noChangeAspect="1"/>
          </p:cNvPicPr>
          <p:nvPr/>
        </p:nvPicPr>
        <p:blipFill>
          <a:blip r:embed="rId8"/>
          <a:stretch>
            <a:fillRect/>
          </a:stretch>
        </p:blipFill>
        <p:spPr>
          <a:xfrm>
            <a:off x="5045075" y="4714875"/>
            <a:ext cx="2982913" cy="895350"/>
          </a:xfrm>
          <a:prstGeom prst="rect">
            <a:avLst/>
          </a:prstGeom>
        </p:spPr>
      </p:pic>
      <p:pic>
        <p:nvPicPr>
          <p:cNvPr id="10" name="Afbeelding 9">
            <a:extLst>
              <a:ext uri="{FF2B5EF4-FFF2-40B4-BE49-F238E27FC236}">
                <a16:creationId xmlns:a16="http://schemas.microsoft.com/office/drawing/2014/main" id="{5F6D44B4-0709-49B8-97B3-2A90E4C4A9B4}"/>
              </a:ext>
            </a:extLst>
          </p:cNvPr>
          <p:cNvPicPr>
            <a:picLocks noChangeAspect="1"/>
          </p:cNvPicPr>
          <p:nvPr/>
        </p:nvPicPr>
        <p:blipFill>
          <a:blip r:embed="rId9"/>
          <a:stretch>
            <a:fillRect/>
          </a:stretch>
        </p:blipFill>
        <p:spPr>
          <a:xfrm>
            <a:off x="8101013" y="2182813"/>
            <a:ext cx="3252788" cy="3427413"/>
          </a:xfrm>
          <a:prstGeom prst="rect">
            <a:avLst/>
          </a:prstGeom>
        </p:spPr>
      </p:pic>
      <p:sp>
        <p:nvSpPr>
          <p:cNvPr id="2" name="Titel 1">
            <a:extLst>
              <a:ext uri="{FF2B5EF4-FFF2-40B4-BE49-F238E27FC236}">
                <a16:creationId xmlns:a16="http://schemas.microsoft.com/office/drawing/2014/main" id="{A360BCC6-8CDF-4789-A290-85346B6131E7}"/>
              </a:ext>
            </a:extLst>
          </p:cNvPr>
          <p:cNvSpPr>
            <a:spLocks noGrp="1"/>
          </p:cNvSpPr>
          <p:nvPr>
            <p:ph type="title"/>
          </p:nvPr>
        </p:nvSpPr>
        <p:spPr>
          <a:xfrm>
            <a:off x="838200" y="672747"/>
            <a:ext cx="10515600" cy="715556"/>
          </a:xfrm>
        </p:spPr>
        <p:txBody>
          <a:bodyPr vert="horz" lIns="91440" tIns="45720" rIns="91440" bIns="45720" rtlCol="0" anchor="ctr">
            <a:normAutofit/>
          </a:bodyPr>
          <a:lstStyle/>
          <a:p>
            <a:pPr algn="ctr"/>
            <a:r>
              <a:rPr lang="en-US" sz="3200" kern="1200" err="1">
                <a:solidFill>
                  <a:schemeClr val="bg1"/>
                </a:solidFill>
                <a:latin typeface="+mj-lt"/>
                <a:ea typeface="+mj-ea"/>
                <a:cs typeface="+mj-cs"/>
              </a:rPr>
              <a:t>Waarom</a:t>
            </a:r>
            <a:r>
              <a:rPr lang="en-US" sz="3200" kern="1200">
                <a:solidFill>
                  <a:schemeClr val="bg1"/>
                </a:solidFill>
                <a:latin typeface="+mj-lt"/>
                <a:ea typeface="+mj-ea"/>
                <a:cs typeface="+mj-cs"/>
              </a:rPr>
              <a:t> is </a:t>
            </a:r>
            <a:r>
              <a:rPr lang="en-US" sz="3200" kern="1200" err="1">
                <a:solidFill>
                  <a:schemeClr val="bg1"/>
                </a:solidFill>
                <a:latin typeface="+mj-lt"/>
                <a:ea typeface="+mj-ea"/>
                <a:cs typeface="+mj-cs"/>
              </a:rPr>
              <a:t>brandveiligheid</a:t>
            </a:r>
            <a:r>
              <a:rPr lang="en-US" sz="3200" kern="1200">
                <a:solidFill>
                  <a:schemeClr val="bg1"/>
                </a:solidFill>
                <a:latin typeface="+mj-lt"/>
                <a:ea typeface="+mj-ea"/>
                <a:cs typeface="+mj-cs"/>
              </a:rPr>
              <a:t> </a:t>
            </a:r>
            <a:r>
              <a:rPr lang="en-US" sz="3200" kern="1200" err="1">
                <a:solidFill>
                  <a:schemeClr val="bg1"/>
                </a:solidFill>
                <a:latin typeface="+mj-lt"/>
                <a:ea typeface="+mj-ea"/>
                <a:cs typeface="+mj-cs"/>
              </a:rPr>
              <a:t>belangrijk</a:t>
            </a:r>
            <a:r>
              <a:rPr lang="en-US" sz="3200" kern="1200">
                <a:solidFill>
                  <a:schemeClr val="bg1"/>
                </a:solidFill>
                <a:latin typeface="+mj-lt"/>
                <a:ea typeface="+mj-ea"/>
                <a:cs typeface="+mj-cs"/>
              </a:rPr>
              <a:t>? </a:t>
            </a:r>
          </a:p>
        </p:txBody>
      </p:sp>
    </p:spTree>
    <p:extLst>
      <p:ext uri="{BB962C8B-B14F-4D97-AF65-F5344CB8AC3E}">
        <p14:creationId xmlns:p14="http://schemas.microsoft.com/office/powerpoint/2010/main" val="35834048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hlinkClick r:id="rId3"/>
            <a:extLst>
              <a:ext uri="{FF2B5EF4-FFF2-40B4-BE49-F238E27FC236}">
                <a16:creationId xmlns:a16="http://schemas.microsoft.com/office/drawing/2014/main" id="{1B32F65E-A22F-4C64-B89A-C6C40923B0F4}"/>
              </a:ext>
            </a:extLst>
          </p:cNvPr>
          <p:cNvPicPr>
            <a:picLocks noChangeAspect="1"/>
          </p:cNvPicPr>
          <p:nvPr/>
        </p:nvPicPr>
        <p:blipFill rotWithShape="1">
          <a:blip r:embed="rId4"/>
          <a:srcRect l="1589"/>
          <a:stretch/>
        </p:blipFill>
        <p:spPr>
          <a:xfrm>
            <a:off x="1384374" y="1254034"/>
            <a:ext cx="9423252" cy="5069692"/>
          </a:xfrm>
          <a:prstGeom prst="rect">
            <a:avLst/>
          </a:prstGeom>
        </p:spPr>
      </p:pic>
    </p:spTree>
    <p:extLst>
      <p:ext uri="{BB962C8B-B14F-4D97-AF65-F5344CB8AC3E}">
        <p14:creationId xmlns:p14="http://schemas.microsoft.com/office/powerpoint/2010/main" val="9954021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3" descr="Brandblusser en slang in de gang van een hotel">
            <a:extLst>
              <a:ext uri="{FF2B5EF4-FFF2-40B4-BE49-F238E27FC236}">
                <a16:creationId xmlns:a16="http://schemas.microsoft.com/office/drawing/2014/main" id="{A313578A-7450-4C28-B35D-A50854C8D09B}"/>
              </a:ext>
            </a:extLst>
          </p:cNvPr>
          <p:cNvPicPr>
            <a:picLocks noChangeAspect="1"/>
          </p:cNvPicPr>
          <p:nvPr/>
        </p:nvPicPr>
        <p:blipFill rotWithShape="1">
          <a:blip r:embed="rId2"/>
          <a:srcRect t="7094" b="8637"/>
          <a:stretch/>
        </p:blipFill>
        <p:spPr>
          <a:xfrm>
            <a:off x="-3047" y="10"/>
            <a:ext cx="12191999" cy="6857990"/>
          </a:xfrm>
          <a:prstGeom prst="rect">
            <a:avLst/>
          </a:prstGeom>
        </p:spPr>
      </p:pic>
      <p:sp>
        <p:nvSpPr>
          <p:cNvPr id="31" name="Rectangle 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A06D8FC-ED11-4729-AAB1-2BEB912659B6}"/>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err="1">
                <a:solidFill>
                  <a:srgbClr val="FFFFFF"/>
                </a:solidFill>
              </a:rPr>
              <a:t>Pictogrammen</a:t>
            </a:r>
            <a:r>
              <a:rPr lang="en-US" sz="5200">
                <a:solidFill>
                  <a:srgbClr val="FFFFFF"/>
                </a:solidFill>
              </a:rPr>
              <a:t> en </a:t>
            </a:r>
            <a:r>
              <a:rPr lang="en-US" sz="5200" err="1">
                <a:solidFill>
                  <a:srgbClr val="FFFFFF"/>
                </a:solidFill>
              </a:rPr>
              <a:t>gevaren</a:t>
            </a:r>
            <a:r>
              <a:rPr lang="en-US" sz="5200">
                <a:solidFill>
                  <a:srgbClr val="FFFFFF"/>
                </a:solidFill>
              </a:rPr>
              <a:t> </a:t>
            </a:r>
          </a:p>
        </p:txBody>
      </p:sp>
    </p:spTree>
    <p:extLst>
      <p:ext uri="{BB962C8B-B14F-4D97-AF65-F5344CB8AC3E}">
        <p14:creationId xmlns:p14="http://schemas.microsoft.com/office/powerpoint/2010/main" val="3419874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D0DDC10-2436-417D-8A43-6A0178E6F124}"/>
              </a:ext>
            </a:extLst>
          </p:cNvPr>
          <p:cNvSpPr>
            <a:spLocks noGrp="1"/>
          </p:cNvSpPr>
          <p:nvPr>
            <p:ph type="title"/>
          </p:nvPr>
        </p:nvSpPr>
        <p:spPr/>
        <p:txBody>
          <a:bodyPr>
            <a:normAutofit/>
          </a:bodyPr>
          <a:lstStyle/>
          <a:p>
            <a:r>
              <a:rPr lang="nl-BE" sz="3600"/>
              <a:t>Gebruik het juiste pictogram tijdens het verhaal </a:t>
            </a:r>
          </a:p>
        </p:txBody>
      </p:sp>
      <p:pic>
        <p:nvPicPr>
          <p:cNvPr id="6" name="Afbeelding 5" descr="Borden en stickers nooduitgang ISO 7010 &quot;Man naar links, pijl omlaag&quot; - E001">
            <a:extLst>
              <a:ext uri="{FF2B5EF4-FFF2-40B4-BE49-F238E27FC236}">
                <a16:creationId xmlns:a16="http://schemas.microsoft.com/office/drawing/2014/main" id="{24559EDD-D925-4B23-A382-6E58735F8402}"/>
              </a:ext>
            </a:extLst>
          </p:cNvPr>
          <p:cNvPicPr/>
          <p:nvPr/>
        </p:nvPicPr>
        <p:blipFill rotWithShape="1">
          <a:blip r:embed="rId3">
            <a:extLst>
              <a:ext uri="{28A0092B-C50C-407E-A947-70E740481C1C}">
                <a14:useLocalDpi xmlns:a14="http://schemas.microsoft.com/office/drawing/2010/main" val="0"/>
              </a:ext>
            </a:extLst>
          </a:blip>
          <a:srcRect l="742" t="2937" r="1345" b="3037"/>
          <a:stretch/>
        </p:blipFill>
        <p:spPr bwMode="auto">
          <a:xfrm>
            <a:off x="3174984" y="3533994"/>
            <a:ext cx="2836921" cy="1325563"/>
          </a:xfrm>
          <a:prstGeom prst="rect">
            <a:avLst/>
          </a:prstGeom>
          <a:noFill/>
          <a:ln>
            <a:noFill/>
          </a:ln>
          <a:extLst>
            <a:ext uri="{53640926-AAD7-44D8-BBD7-CCE9431645EC}">
              <a14:shadowObscured xmlns:a14="http://schemas.microsoft.com/office/drawing/2010/main"/>
            </a:ext>
          </a:extLst>
        </p:spPr>
      </p:pic>
      <p:pic>
        <p:nvPicPr>
          <p:cNvPr id="7" name="Afbeelding 6">
            <a:extLst>
              <a:ext uri="{FF2B5EF4-FFF2-40B4-BE49-F238E27FC236}">
                <a16:creationId xmlns:a16="http://schemas.microsoft.com/office/drawing/2014/main" id="{F67CD7DA-14E0-4588-86D3-D53FDBA989AB}"/>
              </a:ext>
            </a:extLst>
          </p:cNvPr>
          <p:cNvPicPr/>
          <p:nvPr/>
        </p:nvPicPr>
        <p:blipFill rotWithShape="1">
          <a:blip r:embed="rId4">
            <a:extLst>
              <a:ext uri="{28A0092B-C50C-407E-A947-70E740481C1C}">
                <a14:useLocalDpi xmlns:a14="http://schemas.microsoft.com/office/drawing/2010/main" val="0"/>
              </a:ext>
            </a:extLst>
          </a:blip>
          <a:srcRect l="3025" t="26806" r="2036" b="26092"/>
          <a:stretch/>
        </p:blipFill>
        <p:spPr bwMode="auto">
          <a:xfrm>
            <a:off x="3126909" y="5022011"/>
            <a:ext cx="2933069" cy="1524822"/>
          </a:xfrm>
          <a:prstGeom prst="rect">
            <a:avLst/>
          </a:prstGeom>
          <a:noFill/>
          <a:ln>
            <a:noFill/>
          </a:ln>
          <a:extLst>
            <a:ext uri="{53640926-AAD7-44D8-BBD7-CCE9431645EC}">
              <a14:shadowObscured xmlns:a14="http://schemas.microsoft.com/office/drawing/2010/main"/>
            </a:ext>
          </a:extLst>
        </p:spPr>
      </p:pic>
      <p:pic>
        <p:nvPicPr>
          <p:cNvPr id="9" name="Afbeelding 8">
            <a:extLst>
              <a:ext uri="{FF2B5EF4-FFF2-40B4-BE49-F238E27FC236}">
                <a16:creationId xmlns:a16="http://schemas.microsoft.com/office/drawing/2014/main" id="{21362A46-8214-43BC-A696-BF67DBB9E274}"/>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513821" y="1720092"/>
            <a:ext cx="1677245" cy="1672910"/>
          </a:xfrm>
          <a:prstGeom prst="rect">
            <a:avLst/>
          </a:prstGeom>
          <a:noFill/>
          <a:ln>
            <a:noFill/>
          </a:ln>
        </p:spPr>
      </p:pic>
      <p:pic>
        <p:nvPicPr>
          <p:cNvPr id="10" name="Afbeelding 9" descr="Pictogram bordje Brandhaspel 300x300mm">
            <a:extLst>
              <a:ext uri="{FF2B5EF4-FFF2-40B4-BE49-F238E27FC236}">
                <a16:creationId xmlns:a16="http://schemas.microsoft.com/office/drawing/2014/main" id="{0D5B508E-194F-424D-8D0E-792765FEA49C}"/>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7984" y="3533994"/>
            <a:ext cx="1974971" cy="1367002"/>
          </a:xfrm>
          <a:prstGeom prst="rect">
            <a:avLst/>
          </a:prstGeom>
          <a:noFill/>
          <a:ln>
            <a:noFill/>
          </a:ln>
        </p:spPr>
      </p:pic>
      <p:pic>
        <p:nvPicPr>
          <p:cNvPr id="11" name="Afbeelding 10" descr="Blusdeken bord - kunststof - F016 200 x 200 mm">
            <a:extLst>
              <a:ext uri="{FF2B5EF4-FFF2-40B4-BE49-F238E27FC236}">
                <a16:creationId xmlns:a16="http://schemas.microsoft.com/office/drawing/2014/main" id="{DF85A4EA-E188-4303-9718-2201E86B3642}"/>
              </a:ext>
            </a:extLst>
          </p:cNvPr>
          <p:cNvPicPr/>
          <p:nvPr/>
        </p:nvPicPr>
        <p:blipFill rotWithShape="1">
          <a:blip r:embed="rId7">
            <a:extLst>
              <a:ext uri="{28A0092B-C50C-407E-A947-70E740481C1C}">
                <a14:useLocalDpi xmlns:a14="http://schemas.microsoft.com/office/drawing/2010/main" val="0"/>
              </a:ext>
            </a:extLst>
          </a:blip>
          <a:srcRect l="1091" t="1454" r="1091" b="1818"/>
          <a:stretch/>
        </p:blipFill>
        <p:spPr bwMode="auto">
          <a:xfrm>
            <a:off x="1928261" y="1819073"/>
            <a:ext cx="1480074" cy="1524821"/>
          </a:xfrm>
          <a:prstGeom prst="rect">
            <a:avLst/>
          </a:prstGeom>
          <a:noFill/>
          <a:ln>
            <a:noFill/>
          </a:ln>
          <a:extLst>
            <a:ext uri="{53640926-AAD7-44D8-BBD7-CCE9431645EC}">
              <a14:shadowObscured xmlns:a14="http://schemas.microsoft.com/office/drawing/2010/main"/>
            </a:ext>
          </a:extLst>
        </p:spPr>
      </p:pic>
      <p:pic>
        <p:nvPicPr>
          <p:cNvPr id="12" name="Afbeelding 11" descr="Brandveiligheidsborden ISO 7010 van aluminium &quot;Brandblusser&quot; - F001">
            <a:extLst>
              <a:ext uri="{FF2B5EF4-FFF2-40B4-BE49-F238E27FC236}">
                <a16:creationId xmlns:a16="http://schemas.microsoft.com/office/drawing/2014/main" id="{9BE034E6-6E43-4F2A-A709-1DB57D7E7A23}"/>
              </a:ext>
            </a:extLst>
          </p:cNvPr>
          <p:cNvPicPr/>
          <p:nvPr/>
        </p:nvPicPr>
        <p:blipFill rotWithShape="1">
          <a:blip r:embed="rId8">
            <a:extLst>
              <a:ext uri="{28A0092B-C50C-407E-A947-70E740481C1C}">
                <a14:useLocalDpi xmlns:a14="http://schemas.microsoft.com/office/drawing/2010/main" val="0"/>
              </a:ext>
            </a:extLst>
          </a:blip>
          <a:srcRect l="2334" t="2500" r="2334" b="2333"/>
          <a:stretch/>
        </p:blipFill>
        <p:spPr bwMode="auto">
          <a:xfrm>
            <a:off x="212492" y="5022011"/>
            <a:ext cx="1497048" cy="1567270"/>
          </a:xfrm>
          <a:prstGeom prst="rect">
            <a:avLst/>
          </a:prstGeom>
          <a:noFill/>
          <a:ln>
            <a:noFill/>
          </a:ln>
          <a:extLst>
            <a:ext uri="{53640926-AAD7-44D8-BBD7-CCE9431645EC}">
              <a14:shadowObscured xmlns:a14="http://schemas.microsoft.com/office/drawing/2010/main"/>
            </a:ext>
          </a:extLst>
        </p:spPr>
      </p:pic>
      <p:pic>
        <p:nvPicPr>
          <p:cNvPr id="14" name="Afbeelding 13" descr="Brandveiligheidsborden en -stickers ISO 7010 &quot;Brandalarm&quot; - F005">
            <a:extLst>
              <a:ext uri="{FF2B5EF4-FFF2-40B4-BE49-F238E27FC236}">
                <a16:creationId xmlns:a16="http://schemas.microsoft.com/office/drawing/2014/main" id="{E1C86A11-6053-4490-9B5A-0D3BB0B507A7}"/>
              </a:ext>
            </a:extLst>
          </p:cNvPr>
          <p:cNvPicPr/>
          <p:nvPr/>
        </p:nvPicPr>
        <p:blipFill rotWithShape="1">
          <a:blip r:embed="rId9">
            <a:extLst>
              <a:ext uri="{28A0092B-C50C-407E-A947-70E740481C1C}">
                <a14:useLocalDpi xmlns:a14="http://schemas.microsoft.com/office/drawing/2010/main" val="0"/>
              </a:ext>
            </a:extLst>
          </a:blip>
          <a:srcRect l="2000" t="2500" r="2000" b="2667"/>
          <a:stretch/>
        </p:blipFill>
        <p:spPr bwMode="auto">
          <a:xfrm>
            <a:off x="229465" y="1794137"/>
            <a:ext cx="1480074" cy="1524821"/>
          </a:xfrm>
          <a:prstGeom prst="rect">
            <a:avLst/>
          </a:prstGeom>
          <a:noFill/>
          <a:ln>
            <a:noFill/>
          </a:ln>
          <a:extLst>
            <a:ext uri="{53640926-AAD7-44D8-BBD7-CCE9431645EC}">
              <a14:shadowObscured xmlns:a14="http://schemas.microsoft.com/office/drawing/2010/main"/>
            </a:ext>
          </a:extLst>
        </p:spPr>
      </p:pic>
      <p:pic>
        <p:nvPicPr>
          <p:cNvPr id="15" name="Afbeelding 14">
            <a:extLst>
              <a:ext uri="{FF2B5EF4-FFF2-40B4-BE49-F238E27FC236}">
                <a16:creationId xmlns:a16="http://schemas.microsoft.com/office/drawing/2014/main" id="{01EECC0A-8DEB-4F47-953A-0E0106FCFCEF}"/>
              </a:ext>
            </a:extLst>
          </p:cNvPr>
          <p:cNvPicPr/>
          <p:nvPr/>
        </p:nvPicPr>
        <p:blipFill rotWithShape="1">
          <a:blip r:embed="rId10">
            <a:extLst>
              <a:ext uri="{28A0092B-C50C-407E-A947-70E740481C1C}">
                <a14:useLocalDpi xmlns:a14="http://schemas.microsoft.com/office/drawing/2010/main" val="0"/>
              </a:ext>
            </a:extLst>
          </a:blip>
          <a:srcRect l="6944" t="7110" r="6580" b="7077"/>
          <a:stretch/>
        </p:blipFill>
        <p:spPr bwMode="auto">
          <a:xfrm>
            <a:off x="5116495" y="1826079"/>
            <a:ext cx="1640783" cy="1504904"/>
          </a:xfrm>
          <a:prstGeom prst="rect">
            <a:avLst/>
          </a:prstGeom>
          <a:noFill/>
          <a:ln>
            <a:noFill/>
          </a:ln>
          <a:extLst>
            <a:ext uri="{53640926-AAD7-44D8-BBD7-CCE9431645EC}">
              <a14:shadowObscured xmlns:a14="http://schemas.microsoft.com/office/drawing/2010/main"/>
            </a:ext>
          </a:extLst>
        </p:spPr>
      </p:pic>
      <p:pic>
        <p:nvPicPr>
          <p:cNvPr id="8" name="Afbeelding 7">
            <a:extLst>
              <a:ext uri="{FF2B5EF4-FFF2-40B4-BE49-F238E27FC236}">
                <a16:creationId xmlns:a16="http://schemas.microsoft.com/office/drawing/2014/main" id="{E05BC438-3E50-4434-994B-6AC90C41C076}"/>
              </a:ext>
            </a:extLst>
          </p:cNvPr>
          <p:cNvPicPr/>
          <p:nvPr/>
        </p:nvPicPr>
        <p:blipFill>
          <a:blip r:embed="rId11">
            <a:extLst>
              <a:ext uri="{28A0092B-C50C-407E-A947-70E740481C1C}">
                <a14:useLocalDpi xmlns:a14="http://schemas.microsoft.com/office/drawing/2010/main" val="0"/>
              </a:ext>
            </a:extLst>
          </a:blip>
          <a:srcRect/>
          <a:stretch>
            <a:fillRect/>
          </a:stretch>
        </p:blipFill>
        <p:spPr bwMode="auto">
          <a:xfrm>
            <a:off x="6854546" y="1826079"/>
            <a:ext cx="1586753" cy="1504905"/>
          </a:xfrm>
          <a:prstGeom prst="rect">
            <a:avLst/>
          </a:prstGeom>
          <a:noFill/>
          <a:ln>
            <a:noFill/>
          </a:ln>
        </p:spPr>
      </p:pic>
      <p:pic>
        <p:nvPicPr>
          <p:cNvPr id="3" name="Afbeelding 2">
            <a:extLst>
              <a:ext uri="{FF2B5EF4-FFF2-40B4-BE49-F238E27FC236}">
                <a16:creationId xmlns:a16="http://schemas.microsoft.com/office/drawing/2014/main" id="{03B87552-A0B5-40E1-B0BE-67D25A5C538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96388" y="1819073"/>
            <a:ext cx="1543050" cy="1543050"/>
          </a:xfrm>
          <a:prstGeom prst="rect">
            <a:avLst/>
          </a:prstGeom>
        </p:spPr>
      </p:pic>
      <p:pic>
        <p:nvPicPr>
          <p:cNvPr id="13" name="Afbeelding 12" descr="Afbeelding met dame, stof&#10;&#10;Automatisch gegenereerde beschrijving">
            <a:extLst>
              <a:ext uri="{FF2B5EF4-FFF2-40B4-BE49-F238E27FC236}">
                <a16:creationId xmlns:a16="http://schemas.microsoft.com/office/drawing/2014/main" id="{F3418A9B-CB0B-403B-BBB9-EAF7846DC8B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180097" y="3343894"/>
            <a:ext cx="5589722" cy="3486471"/>
          </a:xfrm>
          <a:prstGeom prst="rect">
            <a:avLst/>
          </a:prstGeom>
        </p:spPr>
      </p:pic>
      <p:pic>
        <p:nvPicPr>
          <p:cNvPr id="1026" name="Picture 2" descr="Pictogram Gevaar elektriciteit kopen? Bestel nu online!">
            <a:extLst>
              <a:ext uri="{FF2B5EF4-FFF2-40B4-BE49-F238E27FC236}">
                <a16:creationId xmlns:a16="http://schemas.microsoft.com/office/drawing/2014/main" id="{40CBD1F7-2F56-4988-9BB6-697515EA962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159008" y="1574265"/>
            <a:ext cx="1788601" cy="1788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47296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DC7818-28BF-49AC-B7B4-8D9BCBFB54C5}"/>
              </a:ext>
            </a:extLst>
          </p:cNvPr>
          <p:cNvSpPr>
            <a:spLocks noGrp="1"/>
          </p:cNvSpPr>
          <p:nvPr>
            <p:ph type="title"/>
          </p:nvPr>
        </p:nvSpPr>
        <p:spPr/>
        <p:txBody>
          <a:bodyPr/>
          <a:lstStyle/>
          <a:p>
            <a:r>
              <a:rPr lang="nl-BE"/>
              <a:t>We vertellen een verhaal</a:t>
            </a:r>
          </a:p>
        </p:txBody>
      </p:sp>
      <p:pic>
        <p:nvPicPr>
          <p:cNvPr id="1026" name="Picture 2" descr="Workshop: Voorlezen aan volwassenen - samana-antwerpen.be">
            <a:extLst>
              <a:ext uri="{FF2B5EF4-FFF2-40B4-BE49-F238E27FC236}">
                <a16:creationId xmlns:a16="http://schemas.microsoft.com/office/drawing/2014/main" id="{C63403D4-C6B3-4767-B289-801C37C333A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323152" y="2227263"/>
            <a:ext cx="7545695" cy="3949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73557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51F170-E177-47FB-8115-798FFD83C9DF}"/>
              </a:ext>
            </a:extLst>
          </p:cNvPr>
          <p:cNvSpPr>
            <a:spLocks noGrp="1"/>
          </p:cNvSpPr>
          <p:nvPr>
            <p:ph type="title"/>
          </p:nvPr>
        </p:nvSpPr>
        <p:spPr/>
        <p:txBody>
          <a:bodyPr/>
          <a:lstStyle/>
          <a:p>
            <a:r>
              <a:rPr lang="nl-NL"/>
              <a:t>Methodiek</a:t>
            </a:r>
            <a:endParaRPr lang="nl-BE"/>
          </a:p>
        </p:txBody>
      </p:sp>
      <p:pic>
        <p:nvPicPr>
          <p:cNvPr id="6" name="verhaaltje methode">
            <a:hlinkClick r:id="" action="ppaction://media"/>
            <a:extLst>
              <a:ext uri="{FF2B5EF4-FFF2-40B4-BE49-F238E27FC236}">
                <a16:creationId xmlns:a16="http://schemas.microsoft.com/office/drawing/2014/main" id="{ACCD0D70-481F-421D-9730-EB2C030F7BA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000420" y="1745846"/>
            <a:ext cx="8191160" cy="4709870"/>
          </a:xfrm>
        </p:spPr>
      </p:pic>
    </p:spTree>
    <p:extLst>
      <p:ext uri="{BB962C8B-B14F-4D97-AF65-F5344CB8AC3E}">
        <p14:creationId xmlns:p14="http://schemas.microsoft.com/office/powerpoint/2010/main" val="2602781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23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CDA56AD-77C0-419E-ACD1-4C6E9240FCF8}"/>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Wie zijn wij? - netwerkbrandweer </a:t>
            </a:r>
          </a:p>
        </p:txBody>
      </p:sp>
      <p:pic>
        <p:nvPicPr>
          <p:cNvPr id="1026" name="Picture 2" descr="Home - Hangrookmelders">
            <a:extLst>
              <a:ext uri="{FF2B5EF4-FFF2-40B4-BE49-F238E27FC236}">
                <a16:creationId xmlns:a16="http://schemas.microsoft.com/office/drawing/2014/main" id="{1D412E05-0196-4A49-AF0D-E373CAEA1308}"/>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32642" b="33705"/>
          <a:stretch/>
        </p:blipFill>
        <p:spPr bwMode="auto">
          <a:xfrm>
            <a:off x="2534373" y="1593319"/>
            <a:ext cx="7255242" cy="991892"/>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67E7CC9A-0A60-4FFD-9A79-EAD98685B066}"/>
              </a:ext>
            </a:extLst>
          </p:cNvPr>
          <p:cNvPicPr>
            <a:picLocks noChangeAspect="1"/>
          </p:cNvPicPr>
          <p:nvPr/>
        </p:nvPicPr>
        <p:blipFill>
          <a:blip r:embed="rId4"/>
          <a:stretch>
            <a:fillRect/>
          </a:stretch>
        </p:blipFill>
        <p:spPr>
          <a:xfrm>
            <a:off x="2395906" y="2790227"/>
            <a:ext cx="7532176" cy="3595813"/>
          </a:xfrm>
          <a:prstGeom prst="rect">
            <a:avLst/>
          </a:prstGeom>
        </p:spPr>
      </p:pic>
    </p:spTree>
    <p:extLst>
      <p:ext uri="{BB962C8B-B14F-4D97-AF65-F5344CB8AC3E}">
        <p14:creationId xmlns:p14="http://schemas.microsoft.com/office/powerpoint/2010/main" val="12680208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66">
            <a:extLst>
              <a:ext uri="{FF2B5EF4-FFF2-40B4-BE49-F238E27FC236}">
                <a16:creationId xmlns:a16="http://schemas.microsoft.com/office/drawing/2014/main" id="{B8529BC1-D9ED-429D-BBF1-79D3929837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Shape 68">
            <a:extLst>
              <a:ext uri="{FF2B5EF4-FFF2-40B4-BE49-F238E27FC236}">
                <a16:creationId xmlns:a16="http://schemas.microsoft.com/office/drawing/2014/main" id="{802C20B6-BF6F-497A-8A1E-0C8A6A8EF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87721" cy="6858000"/>
          </a:xfrm>
          <a:custGeom>
            <a:avLst/>
            <a:gdLst>
              <a:gd name="connsiteX0" fmla="*/ 0 w 9287721"/>
              <a:gd name="connsiteY0" fmla="*/ 0 h 6858000"/>
              <a:gd name="connsiteX1" fmla="*/ 2313830 w 9287721"/>
              <a:gd name="connsiteY1" fmla="*/ 0 h 6858000"/>
              <a:gd name="connsiteX2" fmla="*/ 4572000 w 9287721"/>
              <a:gd name="connsiteY2" fmla="*/ 0 h 6858000"/>
              <a:gd name="connsiteX3" fmla="*/ 9287721 w 9287721"/>
              <a:gd name="connsiteY3" fmla="*/ 0 h 6858000"/>
              <a:gd name="connsiteX4" fmla="*/ 9187111 w 9287721"/>
              <a:gd name="connsiteY4" fmla="*/ 260102 h 6858000"/>
              <a:gd name="connsiteX5" fmla="*/ 9116330 w 9287721"/>
              <a:gd name="connsiteY5" fmla="*/ 399956 h 6858000"/>
              <a:gd name="connsiteX6" fmla="*/ 9096082 w 9287721"/>
              <a:gd name="connsiteY6" fmla="*/ 479678 h 6858000"/>
              <a:gd name="connsiteX7" fmla="*/ 9060976 w 9287721"/>
              <a:gd name="connsiteY7" fmla="*/ 639474 h 6858000"/>
              <a:gd name="connsiteX8" fmla="*/ 9009621 w 9287721"/>
              <a:gd name="connsiteY8" fmla="*/ 752461 h 6858000"/>
              <a:gd name="connsiteX9" fmla="*/ 8908792 w 9287721"/>
              <a:gd name="connsiteY9" fmla="*/ 908523 h 6858000"/>
              <a:gd name="connsiteX10" fmla="*/ 8642616 w 9287721"/>
              <a:gd name="connsiteY10" fmla="*/ 1346641 h 6858000"/>
              <a:gd name="connsiteX11" fmla="*/ 8565602 w 9287721"/>
              <a:gd name="connsiteY11" fmla="*/ 1562952 h 6858000"/>
              <a:gd name="connsiteX12" fmla="*/ 8510074 w 9287721"/>
              <a:gd name="connsiteY12" fmla="*/ 1920622 h 6858000"/>
              <a:gd name="connsiteX13" fmla="*/ 8506284 w 9287721"/>
              <a:gd name="connsiteY13" fmla="*/ 2097872 h 6858000"/>
              <a:gd name="connsiteX14" fmla="*/ 8483627 w 9287721"/>
              <a:gd name="connsiteY14" fmla="*/ 2420416 h 6858000"/>
              <a:gd name="connsiteX15" fmla="*/ 8463212 w 9287721"/>
              <a:gd name="connsiteY15" fmla="*/ 2654677 h 6858000"/>
              <a:gd name="connsiteX16" fmla="*/ 8421550 w 9287721"/>
              <a:gd name="connsiteY16" fmla="*/ 2846969 h 6858000"/>
              <a:gd name="connsiteX17" fmla="*/ 8343576 w 9287721"/>
              <a:gd name="connsiteY17" fmla="*/ 3101886 h 6858000"/>
              <a:gd name="connsiteX18" fmla="*/ 8304408 w 9287721"/>
              <a:gd name="connsiteY18" fmla="*/ 3227971 h 6858000"/>
              <a:gd name="connsiteX19" fmla="*/ 8287540 w 9287721"/>
              <a:gd name="connsiteY19" fmla="*/ 3410007 h 6858000"/>
              <a:gd name="connsiteX20" fmla="*/ 8278808 w 9287721"/>
              <a:gd name="connsiteY20" fmla="*/ 3413112 h 6858000"/>
              <a:gd name="connsiteX21" fmla="*/ 8255416 w 9287721"/>
              <a:gd name="connsiteY21" fmla="*/ 3475597 h 6858000"/>
              <a:gd name="connsiteX22" fmla="*/ 8211811 w 9287721"/>
              <a:gd name="connsiteY22" fmla="*/ 3726672 h 6858000"/>
              <a:gd name="connsiteX23" fmla="*/ 8165037 w 9287721"/>
              <a:gd name="connsiteY23" fmla="*/ 3847892 h 6858000"/>
              <a:gd name="connsiteX24" fmla="*/ 8142252 w 9287721"/>
              <a:gd name="connsiteY24" fmla="*/ 3885724 h 6858000"/>
              <a:gd name="connsiteX25" fmla="*/ 8104465 w 9287721"/>
              <a:gd name="connsiteY25" fmla="*/ 3949434 h 6858000"/>
              <a:gd name="connsiteX26" fmla="*/ 8060137 w 9287721"/>
              <a:gd name="connsiteY26" fmla="*/ 3999200 h 6858000"/>
              <a:gd name="connsiteX27" fmla="*/ 7964768 w 9287721"/>
              <a:gd name="connsiteY27" fmla="*/ 4086732 h 6858000"/>
              <a:gd name="connsiteX28" fmla="*/ 7906541 w 9287721"/>
              <a:gd name="connsiteY28" fmla="*/ 4186250 h 6858000"/>
              <a:gd name="connsiteX29" fmla="*/ 7854768 w 9287721"/>
              <a:gd name="connsiteY29" fmla="*/ 4256032 h 6858000"/>
              <a:gd name="connsiteX30" fmla="*/ 7786697 w 9287721"/>
              <a:gd name="connsiteY30" fmla="*/ 4384326 h 6858000"/>
              <a:gd name="connsiteX31" fmla="*/ 7720676 w 9287721"/>
              <a:gd name="connsiteY31" fmla="*/ 4557747 h 6858000"/>
              <a:gd name="connsiteX32" fmla="*/ 7690416 w 9287721"/>
              <a:gd name="connsiteY32" fmla="*/ 4628455 h 6858000"/>
              <a:gd name="connsiteX33" fmla="*/ 7622561 w 9287721"/>
              <a:gd name="connsiteY33" fmla="*/ 4708689 h 6858000"/>
              <a:gd name="connsiteX34" fmla="*/ 7581202 w 9287721"/>
              <a:gd name="connsiteY34" fmla="*/ 4751553 h 6858000"/>
              <a:gd name="connsiteX35" fmla="*/ 7533405 w 9287721"/>
              <a:gd name="connsiteY35" fmla="*/ 4803022 h 6858000"/>
              <a:gd name="connsiteX36" fmla="*/ 7509050 w 9287721"/>
              <a:gd name="connsiteY36" fmla="*/ 4918486 h 6858000"/>
              <a:gd name="connsiteX37" fmla="*/ 7495868 w 9287721"/>
              <a:gd name="connsiteY37" fmla="*/ 5003261 h 6858000"/>
              <a:gd name="connsiteX38" fmla="*/ 7466181 w 9287721"/>
              <a:gd name="connsiteY38" fmla="*/ 5126502 h 6858000"/>
              <a:gd name="connsiteX39" fmla="*/ 7460426 w 9287721"/>
              <a:gd name="connsiteY39" fmla="*/ 5183759 h 6858000"/>
              <a:gd name="connsiteX40" fmla="*/ 7435641 w 9287721"/>
              <a:gd name="connsiteY40" fmla="*/ 5283130 h 6858000"/>
              <a:gd name="connsiteX41" fmla="*/ 7415734 w 9287721"/>
              <a:gd name="connsiteY41" fmla="*/ 5391620 h 6858000"/>
              <a:gd name="connsiteX42" fmla="*/ 7378269 w 9287721"/>
              <a:gd name="connsiteY42" fmla="*/ 5443028 h 6858000"/>
              <a:gd name="connsiteX43" fmla="*/ 7369570 w 9287721"/>
              <a:gd name="connsiteY43" fmla="*/ 5535042 h 6858000"/>
              <a:gd name="connsiteX44" fmla="*/ 7357257 w 9287721"/>
              <a:gd name="connsiteY44" fmla="*/ 5579759 h 6858000"/>
              <a:gd name="connsiteX45" fmla="*/ 7331626 w 9287721"/>
              <a:gd name="connsiteY45" fmla="*/ 5665992 h 6858000"/>
              <a:gd name="connsiteX46" fmla="*/ 7298543 w 9287721"/>
              <a:gd name="connsiteY46" fmla="*/ 5741729 h 6858000"/>
              <a:gd name="connsiteX47" fmla="*/ 7280833 w 9287721"/>
              <a:gd name="connsiteY47" fmla="*/ 5893367 h 6858000"/>
              <a:gd name="connsiteX48" fmla="*/ 7293565 w 9287721"/>
              <a:gd name="connsiteY48" fmla="*/ 5943796 h 6858000"/>
              <a:gd name="connsiteX49" fmla="*/ 7282225 w 9287721"/>
              <a:gd name="connsiteY49" fmla="*/ 6000335 h 6858000"/>
              <a:gd name="connsiteX50" fmla="*/ 7289606 w 9287721"/>
              <a:gd name="connsiteY50" fmla="*/ 6055832 h 6858000"/>
              <a:gd name="connsiteX51" fmla="*/ 7266281 w 9287721"/>
              <a:gd name="connsiteY51" fmla="*/ 6106527 h 6858000"/>
              <a:gd name="connsiteX52" fmla="*/ 7239918 w 9287721"/>
              <a:gd name="connsiteY52" fmla="*/ 6177715 h 6858000"/>
              <a:gd name="connsiteX53" fmla="*/ 7238635 w 9287721"/>
              <a:gd name="connsiteY53" fmla="*/ 6231835 h 6858000"/>
              <a:gd name="connsiteX54" fmla="*/ 7203744 w 9287721"/>
              <a:gd name="connsiteY54" fmla="*/ 6378377 h 6858000"/>
              <a:gd name="connsiteX55" fmla="*/ 7232715 w 9287721"/>
              <a:gd name="connsiteY55" fmla="*/ 6531204 h 6858000"/>
              <a:gd name="connsiteX56" fmla="*/ 7186900 w 9287721"/>
              <a:gd name="connsiteY56" fmla="*/ 6828948 h 6858000"/>
              <a:gd name="connsiteX57" fmla="*/ 7189343 w 9287721"/>
              <a:gd name="connsiteY57" fmla="*/ 6850700 h 6858000"/>
              <a:gd name="connsiteX58" fmla="*/ 7184601 w 9287721"/>
              <a:gd name="connsiteY58" fmla="*/ 6858000 h 6858000"/>
              <a:gd name="connsiteX59" fmla="*/ 4572000 w 9287721"/>
              <a:gd name="connsiteY59" fmla="*/ 6858000 h 6858000"/>
              <a:gd name="connsiteX60" fmla="*/ 2313830 w 9287721"/>
              <a:gd name="connsiteY60" fmla="*/ 6858000 h 6858000"/>
              <a:gd name="connsiteX61" fmla="*/ 0 w 9287721"/>
              <a:gd name="connsiteY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9287721" h="6858000">
                <a:moveTo>
                  <a:pt x="0" y="0"/>
                </a:moveTo>
                <a:lnTo>
                  <a:pt x="2313830" y="0"/>
                </a:lnTo>
                <a:lnTo>
                  <a:pt x="4572000" y="0"/>
                </a:lnTo>
                <a:lnTo>
                  <a:pt x="9287721" y="0"/>
                </a:lnTo>
                <a:lnTo>
                  <a:pt x="9187111" y="260102"/>
                </a:lnTo>
                <a:cubicBezTo>
                  <a:pt x="9178946" y="268839"/>
                  <a:pt x="9117038" y="394464"/>
                  <a:pt x="9116330" y="399956"/>
                </a:cubicBezTo>
                <a:cubicBezTo>
                  <a:pt x="9101158" y="436552"/>
                  <a:pt x="9103682" y="422089"/>
                  <a:pt x="9096082" y="479678"/>
                </a:cubicBezTo>
                <a:cubicBezTo>
                  <a:pt x="9099910" y="514866"/>
                  <a:pt x="9043202" y="538026"/>
                  <a:pt x="9060976" y="639474"/>
                </a:cubicBezTo>
                <a:cubicBezTo>
                  <a:pt x="9033946" y="645989"/>
                  <a:pt x="9009357" y="734514"/>
                  <a:pt x="9009621" y="752461"/>
                </a:cubicBezTo>
                <a:cubicBezTo>
                  <a:pt x="8997076" y="826326"/>
                  <a:pt x="8929537" y="831933"/>
                  <a:pt x="8908792" y="908523"/>
                </a:cubicBezTo>
                <a:cubicBezTo>
                  <a:pt x="8900686" y="1017987"/>
                  <a:pt x="8644855" y="1275734"/>
                  <a:pt x="8642616" y="1346641"/>
                </a:cubicBezTo>
                <a:cubicBezTo>
                  <a:pt x="8623000" y="1450976"/>
                  <a:pt x="8570439" y="1488570"/>
                  <a:pt x="8565602" y="1562952"/>
                </a:cubicBezTo>
                <a:cubicBezTo>
                  <a:pt x="8549220" y="1744477"/>
                  <a:pt x="8526964" y="1733417"/>
                  <a:pt x="8510074" y="1920622"/>
                </a:cubicBezTo>
                <a:cubicBezTo>
                  <a:pt x="8499952" y="2037344"/>
                  <a:pt x="8516405" y="1981150"/>
                  <a:pt x="8506284" y="2097872"/>
                </a:cubicBezTo>
                <a:lnTo>
                  <a:pt x="8483627" y="2420416"/>
                </a:lnTo>
                <a:cubicBezTo>
                  <a:pt x="8477955" y="2429580"/>
                  <a:pt x="8466503" y="2640728"/>
                  <a:pt x="8463212" y="2654677"/>
                </a:cubicBezTo>
                <a:cubicBezTo>
                  <a:pt x="8441260" y="2709901"/>
                  <a:pt x="8445542" y="2789595"/>
                  <a:pt x="8421550" y="2846969"/>
                </a:cubicBezTo>
                <a:cubicBezTo>
                  <a:pt x="8403838" y="2849418"/>
                  <a:pt x="8358187" y="3118422"/>
                  <a:pt x="8343576" y="3101886"/>
                </a:cubicBezTo>
                <a:cubicBezTo>
                  <a:pt x="8347540" y="3144969"/>
                  <a:pt x="8321169" y="3203242"/>
                  <a:pt x="8304408" y="3227971"/>
                </a:cubicBezTo>
                <a:cubicBezTo>
                  <a:pt x="8284015" y="3278163"/>
                  <a:pt x="8300797" y="3372316"/>
                  <a:pt x="8287540" y="3410007"/>
                </a:cubicBezTo>
                <a:cubicBezTo>
                  <a:pt x="8284615" y="3410402"/>
                  <a:pt x="8281673" y="3411447"/>
                  <a:pt x="8278808" y="3413112"/>
                </a:cubicBezTo>
                <a:cubicBezTo>
                  <a:pt x="8262173" y="3422775"/>
                  <a:pt x="8251697" y="3450753"/>
                  <a:pt x="8255416" y="3475597"/>
                </a:cubicBezTo>
                <a:cubicBezTo>
                  <a:pt x="8257560" y="3580433"/>
                  <a:pt x="8230085" y="3652787"/>
                  <a:pt x="8211811" y="3726672"/>
                </a:cubicBezTo>
                <a:cubicBezTo>
                  <a:pt x="8187676" y="3807490"/>
                  <a:pt x="8170502" y="3727296"/>
                  <a:pt x="8165037" y="3847892"/>
                </a:cubicBezTo>
                <a:cubicBezTo>
                  <a:pt x="8148884" y="3848387"/>
                  <a:pt x="8143840" y="3860219"/>
                  <a:pt x="8142252" y="3885724"/>
                </a:cubicBezTo>
                <a:cubicBezTo>
                  <a:pt x="8129601" y="3924250"/>
                  <a:pt x="8099567" y="3896248"/>
                  <a:pt x="8104465" y="3949434"/>
                </a:cubicBezTo>
                <a:lnTo>
                  <a:pt x="8060137" y="3999200"/>
                </a:lnTo>
                <a:cubicBezTo>
                  <a:pt x="8066435" y="3999667"/>
                  <a:pt x="7969681" y="4071013"/>
                  <a:pt x="7964768" y="4086732"/>
                </a:cubicBezTo>
                <a:lnTo>
                  <a:pt x="7906541" y="4186250"/>
                </a:lnTo>
                <a:cubicBezTo>
                  <a:pt x="7874137" y="4216806"/>
                  <a:pt x="7874742" y="4223020"/>
                  <a:pt x="7854768" y="4256032"/>
                </a:cubicBezTo>
                <a:cubicBezTo>
                  <a:pt x="7834794" y="4289045"/>
                  <a:pt x="7837960" y="4308922"/>
                  <a:pt x="7786697" y="4384326"/>
                </a:cubicBezTo>
                <a:cubicBezTo>
                  <a:pt x="7758268" y="4413425"/>
                  <a:pt x="7763312" y="4499081"/>
                  <a:pt x="7720676" y="4557747"/>
                </a:cubicBezTo>
                <a:cubicBezTo>
                  <a:pt x="7703882" y="4553894"/>
                  <a:pt x="7688394" y="4597689"/>
                  <a:pt x="7690416" y="4628455"/>
                </a:cubicBezTo>
                <a:lnTo>
                  <a:pt x="7622561" y="4708689"/>
                </a:lnTo>
                <a:cubicBezTo>
                  <a:pt x="7599209" y="4703789"/>
                  <a:pt x="7610397" y="4718752"/>
                  <a:pt x="7581202" y="4751553"/>
                </a:cubicBezTo>
                <a:cubicBezTo>
                  <a:pt x="7561877" y="4760054"/>
                  <a:pt x="7556716" y="4778037"/>
                  <a:pt x="7533405" y="4803022"/>
                </a:cubicBezTo>
                <a:cubicBezTo>
                  <a:pt x="7515205" y="4810967"/>
                  <a:pt x="7527662" y="4896812"/>
                  <a:pt x="7509050" y="4918486"/>
                </a:cubicBezTo>
                <a:cubicBezTo>
                  <a:pt x="7495501" y="4941605"/>
                  <a:pt x="7520607" y="4943736"/>
                  <a:pt x="7495868" y="5003261"/>
                </a:cubicBezTo>
                <a:cubicBezTo>
                  <a:pt x="7477287" y="5060835"/>
                  <a:pt x="7484380" y="5064904"/>
                  <a:pt x="7466181" y="5126502"/>
                </a:cubicBezTo>
                <a:cubicBezTo>
                  <a:pt x="7453369" y="5167992"/>
                  <a:pt x="7467823" y="5161046"/>
                  <a:pt x="7460426" y="5183759"/>
                </a:cubicBezTo>
                <a:cubicBezTo>
                  <a:pt x="7430568" y="5210589"/>
                  <a:pt x="7465217" y="5264555"/>
                  <a:pt x="7435641" y="5283130"/>
                </a:cubicBezTo>
                <a:lnTo>
                  <a:pt x="7415734" y="5391620"/>
                </a:lnTo>
                <a:lnTo>
                  <a:pt x="7378269" y="5443028"/>
                </a:lnTo>
                <a:cubicBezTo>
                  <a:pt x="7368794" y="5459332"/>
                  <a:pt x="7373453" y="5522813"/>
                  <a:pt x="7369570" y="5535042"/>
                </a:cubicBezTo>
                <a:cubicBezTo>
                  <a:pt x="7355540" y="5537507"/>
                  <a:pt x="7357746" y="5553460"/>
                  <a:pt x="7357257" y="5579759"/>
                </a:cubicBezTo>
                <a:cubicBezTo>
                  <a:pt x="7347603" y="5620723"/>
                  <a:pt x="7338512" y="5625872"/>
                  <a:pt x="7331626" y="5665992"/>
                </a:cubicBezTo>
                <a:cubicBezTo>
                  <a:pt x="7304413" y="5715929"/>
                  <a:pt x="7309217" y="5686607"/>
                  <a:pt x="7298543" y="5741729"/>
                </a:cubicBezTo>
                <a:cubicBezTo>
                  <a:pt x="7283595" y="5774002"/>
                  <a:pt x="7300604" y="5829059"/>
                  <a:pt x="7280833" y="5893367"/>
                </a:cubicBezTo>
                <a:cubicBezTo>
                  <a:pt x="7265612" y="5933309"/>
                  <a:pt x="7302634" y="5921390"/>
                  <a:pt x="7293565" y="5943796"/>
                </a:cubicBezTo>
                <a:lnTo>
                  <a:pt x="7282225" y="6000335"/>
                </a:lnTo>
                <a:lnTo>
                  <a:pt x="7289606" y="6055832"/>
                </a:lnTo>
                <a:cubicBezTo>
                  <a:pt x="7291626" y="6059068"/>
                  <a:pt x="7261389" y="6104819"/>
                  <a:pt x="7266281" y="6106527"/>
                </a:cubicBezTo>
                <a:lnTo>
                  <a:pt x="7239918" y="6177715"/>
                </a:lnTo>
                <a:cubicBezTo>
                  <a:pt x="7239491" y="6195756"/>
                  <a:pt x="7239062" y="6213795"/>
                  <a:pt x="7238635" y="6231835"/>
                </a:cubicBezTo>
                <a:lnTo>
                  <a:pt x="7203744" y="6378377"/>
                </a:lnTo>
                <a:cubicBezTo>
                  <a:pt x="7177951" y="6424906"/>
                  <a:pt x="7248655" y="6441657"/>
                  <a:pt x="7232715" y="6531204"/>
                </a:cubicBezTo>
                <a:cubicBezTo>
                  <a:pt x="7223589" y="6605939"/>
                  <a:pt x="7199661" y="6768382"/>
                  <a:pt x="7186900" y="6828948"/>
                </a:cubicBezTo>
                <a:cubicBezTo>
                  <a:pt x="7190326" y="6838357"/>
                  <a:pt x="7190769" y="6845216"/>
                  <a:pt x="7189343" y="6850700"/>
                </a:cubicBezTo>
                <a:lnTo>
                  <a:pt x="7184601" y="6858000"/>
                </a:lnTo>
                <a:lnTo>
                  <a:pt x="4572000" y="6858000"/>
                </a:lnTo>
                <a:lnTo>
                  <a:pt x="231383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el 3">
            <a:extLst>
              <a:ext uri="{FF2B5EF4-FFF2-40B4-BE49-F238E27FC236}">
                <a16:creationId xmlns:a16="http://schemas.microsoft.com/office/drawing/2014/main" id="{7D0DDC10-2436-417D-8A43-6A0178E6F124}"/>
              </a:ext>
            </a:extLst>
          </p:cNvPr>
          <p:cNvSpPr>
            <a:spLocks noGrp="1"/>
          </p:cNvSpPr>
          <p:nvPr>
            <p:ph type="title"/>
          </p:nvPr>
        </p:nvSpPr>
        <p:spPr>
          <a:xfrm>
            <a:off x="825824" y="1460340"/>
            <a:ext cx="4710030" cy="3689176"/>
          </a:xfrm>
        </p:spPr>
        <p:txBody>
          <a:bodyPr vert="horz" lIns="91440" tIns="45720" rIns="91440" bIns="45720" rtlCol="0" anchor="b">
            <a:normAutofit fontScale="90000"/>
          </a:bodyPr>
          <a:lstStyle/>
          <a:p>
            <a:pPr algn="ctr"/>
            <a:r>
              <a:rPr lang="en-US" err="1"/>
              <a:t>Deze</a:t>
            </a:r>
            <a:r>
              <a:rPr lang="en-US"/>
              <a:t> </a:t>
            </a:r>
            <a:r>
              <a:rPr lang="en-US" err="1"/>
              <a:t>pictogrammen</a:t>
            </a:r>
            <a:r>
              <a:rPr lang="en-US"/>
              <a:t> </a:t>
            </a:r>
            <a:r>
              <a:rPr lang="en-US" err="1"/>
              <a:t>duiden</a:t>
            </a:r>
            <a:r>
              <a:rPr lang="en-US"/>
              <a:t> de (</a:t>
            </a:r>
            <a:r>
              <a:rPr lang="en-US" err="1"/>
              <a:t>nood</a:t>
            </a:r>
            <a:r>
              <a:rPr lang="en-US"/>
              <a:t>)</a:t>
            </a:r>
            <a:r>
              <a:rPr lang="en-US" err="1"/>
              <a:t>uitgang</a:t>
            </a:r>
            <a:r>
              <a:rPr lang="en-US"/>
              <a:t> of de </a:t>
            </a:r>
            <a:r>
              <a:rPr lang="en-US" err="1"/>
              <a:t>richtingen</a:t>
            </a:r>
            <a:r>
              <a:rPr lang="en-US"/>
              <a:t> van (</a:t>
            </a:r>
            <a:r>
              <a:rPr lang="en-US" err="1"/>
              <a:t>nood</a:t>
            </a:r>
            <a:r>
              <a:rPr lang="en-US"/>
              <a:t>)</a:t>
            </a:r>
            <a:r>
              <a:rPr lang="en-US" err="1"/>
              <a:t>uitgangen</a:t>
            </a:r>
            <a:r>
              <a:rPr lang="en-US"/>
              <a:t> </a:t>
            </a:r>
            <a:r>
              <a:rPr lang="en-US" err="1"/>
              <a:t>aan</a:t>
            </a:r>
            <a:endParaRPr lang="en-US"/>
          </a:p>
        </p:txBody>
      </p:sp>
      <p:sp>
        <p:nvSpPr>
          <p:cNvPr id="76" name="Freeform: Shape 70">
            <a:extLst>
              <a:ext uri="{FF2B5EF4-FFF2-40B4-BE49-F238E27FC236}">
                <a16:creationId xmlns:a16="http://schemas.microsoft.com/office/drawing/2014/main" id="{93B381CD-C8D9-49F1-9783-89F1AA0161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4410" y="887914"/>
            <a:ext cx="5022477" cy="5048623"/>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381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Afbeelding 7">
            <a:extLst>
              <a:ext uri="{FF2B5EF4-FFF2-40B4-BE49-F238E27FC236}">
                <a16:creationId xmlns:a16="http://schemas.microsoft.com/office/drawing/2014/main" id="{E05BC438-3E50-4434-994B-6AC90C41C076}"/>
              </a:ext>
            </a:extLst>
          </p:cNvPr>
          <p:cNvPicPr/>
          <p:nvPr/>
        </p:nvPicPr>
        <p:blipFill rotWithShape="1">
          <a:blip r:embed="rId3">
            <a:extLst>
              <a:ext uri="{28A0092B-C50C-407E-A947-70E740481C1C}">
                <a14:useLocalDpi xmlns:a14="http://schemas.microsoft.com/office/drawing/2010/main" val="0"/>
              </a:ext>
            </a:extLst>
          </a:blip>
          <a:srcRect t="829" r="-6" b="8493"/>
          <a:stretch/>
        </p:blipFill>
        <p:spPr bwMode="auto">
          <a:xfrm>
            <a:off x="6738730" y="1252246"/>
            <a:ext cx="2099758" cy="2017895"/>
          </a:xfrm>
          <a:prstGeom prst="rect">
            <a:avLst/>
          </a:prstGeom>
          <a:noFill/>
        </p:spPr>
      </p:pic>
      <p:pic>
        <p:nvPicPr>
          <p:cNvPr id="9" name="Afbeelding 8">
            <a:extLst>
              <a:ext uri="{FF2B5EF4-FFF2-40B4-BE49-F238E27FC236}">
                <a16:creationId xmlns:a16="http://schemas.microsoft.com/office/drawing/2014/main" id="{21362A46-8214-43BC-A696-BF67DBB9E274}"/>
              </a:ext>
            </a:extLst>
          </p:cNvPr>
          <p:cNvPicPr/>
          <p:nvPr/>
        </p:nvPicPr>
        <p:blipFill rotWithShape="1">
          <a:blip r:embed="rId4">
            <a:extLst>
              <a:ext uri="{28A0092B-C50C-407E-A947-70E740481C1C}">
                <a14:useLocalDpi xmlns:a14="http://schemas.microsoft.com/office/drawing/2010/main" val="0"/>
              </a:ext>
            </a:extLst>
          </a:blip>
          <a:srcRect l="1" t="3899" r="9" b="1876"/>
          <a:stretch/>
        </p:blipFill>
        <p:spPr bwMode="auto">
          <a:xfrm>
            <a:off x="9143650" y="3467363"/>
            <a:ext cx="2095863" cy="1975009"/>
          </a:xfrm>
          <a:prstGeom prst="rect">
            <a:avLst/>
          </a:prstGeom>
          <a:noFill/>
        </p:spPr>
      </p:pic>
      <p:pic>
        <p:nvPicPr>
          <p:cNvPr id="7" name="Afbeelding 6">
            <a:extLst>
              <a:ext uri="{FF2B5EF4-FFF2-40B4-BE49-F238E27FC236}">
                <a16:creationId xmlns:a16="http://schemas.microsoft.com/office/drawing/2014/main" id="{F67CD7DA-14E0-4588-86D3-D53FDBA989AB}"/>
              </a:ext>
            </a:extLst>
          </p:cNvPr>
          <p:cNvPicPr/>
          <p:nvPr/>
        </p:nvPicPr>
        <p:blipFill rotWithShape="1">
          <a:blip r:embed="rId5">
            <a:extLst>
              <a:ext uri="{28A0092B-C50C-407E-A947-70E740481C1C}">
                <a14:useLocalDpi xmlns:a14="http://schemas.microsoft.com/office/drawing/2010/main" val="0"/>
              </a:ext>
            </a:extLst>
          </a:blip>
          <a:srcRect t="9345" r="1" b="10391"/>
          <a:stretch/>
        </p:blipFill>
        <p:spPr bwMode="auto">
          <a:xfrm>
            <a:off x="6738728" y="3777565"/>
            <a:ext cx="2099759" cy="1685367"/>
          </a:xfrm>
          <a:prstGeom prst="rect">
            <a:avLst/>
          </a:prstGeom>
          <a:noFill/>
          <a:extLst>
            <a:ext uri="{53640926-AAD7-44D8-BBD7-CCE9431645EC}">
              <a14:shadowObscured xmlns:a14="http://schemas.microsoft.com/office/drawing/2010/main"/>
            </a:ext>
          </a:extLst>
        </p:spPr>
      </p:pic>
      <p:pic>
        <p:nvPicPr>
          <p:cNvPr id="6" name="Afbeelding 5" descr="Borden en stickers nooduitgang ISO 7010 &quot;Man naar links, pijl omlaag&quot; - E001">
            <a:extLst>
              <a:ext uri="{FF2B5EF4-FFF2-40B4-BE49-F238E27FC236}">
                <a16:creationId xmlns:a16="http://schemas.microsoft.com/office/drawing/2014/main" id="{24559EDD-D925-4B23-A382-6E58735F8402}"/>
              </a:ext>
            </a:extLst>
          </p:cNvPr>
          <p:cNvPicPr/>
          <p:nvPr/>
        </p:nvPicPr>
        <p:blipFill rotWithShape="1">
          <a:blip r:embed="rId6">
            <a:extLst>
              <a:ext uri="{28A0092B-C50C-407E-A947-70E740481C1C}">
                <a14:useLocalDpi xmlns:a14="http://schemas.microsoft.com/office/drawing/2010/main" val="0"/>
              </a:ext>
            </a:extLst>
          </a:blip>
          <a:srcRect l="103" t="-1357" r="-521" b="1353"/>
          <a:stretch/>
        </p:blipFill>
        <p:spPr bwMode="auto">
          <a:xfrm>
            <a:off x="9168345" y="1587061"/>
            <a:ext cx="2197831" cy="1042685"/>
          </a:xfrm>
          <a:prstGeom prst="rect">
            <a:avLst/>
          </a:prstGeom>
          <a:noFill/>
          <a:extLst>
            <a:ext uri="{53640926-AAD7-44D8-BBD7-CCE9431645EC}">
              <a14:shadowObscured xmlns:a14="http://schemas.microsoft.com/office/drawing/2010/main"/>
            </a:ext>
          </a:extLst>
        </p:spPr>
      </p:pic>
      <p:sp>
        <p:nvSpPr>
          <p:cNvPr id="73" name="Rectangle 6">
            <a:extLst>
              <a:ext uri="{FF2B5EF4-FFF2-40B4-BE49-F238E27FC236}">
                <a16:creationId xmlns:a16="http://schemas.microsoft.com/office/drawing/2014/main" id="{413E0A2C-69D1-4ED8-BBDC-5914BAF3B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398445">
            <a:off x="8413194" y="5803489"/>
            <a:ext cx="1124909"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6935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9">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669216FA-293F-4DFA-AF49-122081674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7814528" cy="6858000"/>
          </a:xfrm>
          <a:custGeom>
            <a:avLst/>
            <a:gdLst>
              <a:gd name="connsiteX0" fmla="*/ 7814528 w 7814528"/>
              <a:gd name="connsiteY0" fmla="*/ 0 h 6858000"/>
              <a:gd name="connsiteX1" fmla="*/ 4918634 w 7814528"/>
              <a:gd name="connsiteY1" fmla="*/ 0 h 6858000"/>
              <a:gd name="connsiteX2" fmla="*/ 3846377 w 7814528"/>
              <a:gd name="connsiteY2" fmla="*/ 0 h 6858000"/>
              <a:gd name="connsiteX3" fmla="*/ 1560224 w 7814528"/>
              <a:gd name="connsiteY3" fmla="*/ 0 h 6858000"/>
              <a:gd name="connsiteX4" fmla="*/ 1545811 w 7814528"/>
              <a:gd name="connsiteY4" fmla="*/ 52964 h 6858000"/>
              <a:gd name="connsiteX5" fmla="*/ 1507504 w 7814528"/>
              <a:gd name="connsiteY5" fmla="*/ 89121 h 6858000"/>
              <a:gd name="connsiteX6" fmla="*/ 1509331 w 7814528"/>
              <a:gd name="connsiteY6" fmla="*/ 143623 h 6858000"/>
              <a:gd name="connsiteX7" fmla="*/ 1476497 w 7814528"/>
              <a:gd name="connsiteY7" fmla="*/ 182099 h 6858000"/>
              <a:gd name="connsiteX8" fmla="*/ 1448939 w 7814528"/>
              <a:gd name="connsiteY8" fmla="*/ 236597 h 6858000"/>
              <a:gd name="connsiteX9" fmla="*/ 1420047 w 7814528"/>
              <a:gd name="connsiteY9" fmla="*/ 334926 h 6858000"/>
              <a:gd name="connsiteX10" fmla="*/ 1379508 w 7814528"/>
              <a:gd name="connsiteY10" fmla="*/ 455615 h 6858000"/>
              <a:gd name="connsiteX11" fmla="*/ 1387994 w 7814528"/>
              <a:gd name="connsiteY11" fmla="*/ 515581 h 6858000"/>
              <a:gd name="connsiteX12" fmla="*/ 1369494 w 7814528"/>
              <a:gd name="connsiteY12" fmla="*/ 600848 h 6858000"/>
              <a:gd name="connsiteX13" fmla="*/ 1385058 w 7814528"/>
              <a:gd name="connsiteY13" fmla="*/ 712462 h 6858000"/>
              <a:gd name="connsiteX14" fmla="*/ 1312535 w 7814528"/>
              <a:gd name="connsiteY14" fmla="*/ 779617 h 6858000"/>
              <a:gd name="connsiteX15" fmla="*/ 1327355 w 7814528"/>
              <a:gd name="connsiteY15" fmla="*/ 890133 h 6858000"/>
              <a:gd name="connsiteX16" fmla="*/ 1366472 w 7814528"/>
              <a:gd name="connsiteY16" fmla="*/ 950605 h 6858000"/>
              <a:gd name="connsiteX17" fmla="*/ 1386886 w 7814528"/>
              <a:gd name="connsiteY17" fmla="*/ 1051638 h 6858000"/>
              <a:gd name="connsiteX18" fmla="*/ 1370890 w 7814528"/>
              <a:gd name="connsiteY18" fmla="*/ 1102487 h 6858000"/>
              <a:gd name="connsiteX19" fmla="*/ 1341022 w 7814528"/>
              <a:gd name="connsiteY19" fmla="*/ 1164961 h 6858000"/>
              <a:gd name="connsiteX20" fmla="*/ 1342836 w 7814528"/>
              <a:gd name="connsiteY20" fmla="*/ 1249089 h 6858000"/>
              <a:gd name="connsiteX21" fmla="*/ 1306738 w 7814528"/>
              <a:gd name="connsiteY21" fmla="*/ 1345177 h 6858000"/>
              <a:gd name="connsiteX22" fmla="*/ 1300572 w 7814528"/>
              <a:gd name="connsiteY22" fmla="*/ 1349556 h 6858000"/>
              <a:gd name="connsiteX23" fmla="*/ 1299545 w 7814528"/>
              <a:gd name="connsiteY23" fmla="*/ 1357170 h 6858000"/>
              <a:gd name="connsiteX24" fmla="*/ 1303870 w 7814528"/>
              <a:gd name="connsiteY24" fmla="*/ 1361656 h 6858000"/>
              <a:gd name="connsiteX25" fmla="*/ 1291699 w 7814528"/>
              <a:gd name="connsiteY25" fmla="*/ 1421105 h 6858000"/>
              <a:gd name="connsiteX26" fmla="*/ 1268505 w 7814528"/>
              <a:gd name="connsiteY26" fmla="*/ 1489998 h 6858000"/>
              <a:gd name="connsiteX27" fmla="*/ 1273852 w 7814528"/>
              <a:gd name="connsiteY27" fmla="*/ 1558391 h 6858000"/>
              <a:gd name="connsiteX28" fmla="*/ 1269886 w 7814528"/>
              <a:gd name="connsiteY28" fmla="*/ 1634781 h 6858000"/>
              <a:gd name="connsiteX29" fmla="*/ 1267725 w 7814528"/>
              <a:gd name="connsiteY29" fmla="*/ 1680343 h 6858000"/>
              <a:gd name="connsiteX30" fmla="*/ 1245845 w 7814528"/>
              <a:gd name="connsiteY30" fmla="*/ 1810891 h 6858000"/>
              <a:gd name="connsiteX31" fmla="*/ 1197494 w 7814528"/>
              <a:gd name="connsiteY31" fmla="*/ 1985855 h 6858000"/>
              <a:gd name="connsiteX32" fmla="*/ 1180450 w 7814528"/>
              <a:gd name="connsiteY32" fmla="*/ 2025741 h 6858000"/>
              <a:gd name="connsiteX33" fmla="*/ 1180389 w 7814528"/>
              <a:gd name="connsiteY33" fmla="*/ 2031780 h 6858000"/>
              <a:gd name="connsiteX34" fmla="*/ 1173755 w 7814528"/>
              <a:gd name="connsiteY34" fmla="*/ 2064932 h 6858000"/>
              <a:gd name="connsiteX35" fmla="*/ 1178518 w 7814528"/>
              <a:gd name="connsiteY35" fmla="*/ 2118139 h 6858000"/>
              <a:gd name="connsiteX36" fmla="*/ 1185141 w 7814528"/>
              <a:gd name="connsiteY36" fmla="*/ 2154737 h 6858000"/>
              <a:gd name="connsiteX37" fmla="*/ 1185020 w 7814528"/>
              <a:gd name="connsiteY37" fmla="*/ 2259305 h 6858000"/>
              <a:gd name="connsiteX38" fmla="*/ 1178049 w 7814528"/>
              <a:gd name="connsiteY38" fmla="*/ 2517573 h 6858000"/>
              <a:gd name="connsiteX39" fmla="*/ 1179496 w 7814528"/>
              <a:gd name="connsiteY39" fmla="*/ 2636046 h 6858000"/>
              <a:gd name="connsiteX40" fmla="*/ 1192574 w 7814528"/>
              <a:gd name="connsiteY40" fmla="*/ 2780324 h 6858000"/>
              <a:gd name="connsiteX41" fmla="*/ 1158036 w 7814528"/>
              <a:gd name="connsiteY41" fmla="*/ 3022588 h 6858000"/>
              <a:gd name="connsiteX42" fmla="*/ 1150044 w 7814528"/>
              <a:gd name="connsiteY42" fmla="*/ 3399727 h 6858000"/>
              <a:gd name="connsiteX43" fmla="*/ 1150150 w 7814528"/>
              <a:gd name="connsiteY43" fmla="*/ 3673177 h 6858000"/>
              <a:gd name="connsiteX44" fmla="*/ 1151174 w 7814528"/>
              <a:gd name="connsiteY44" fmla="*/ 3675779 h 6858000"/>
              <a:gd name="connsiteX45" fmla="*/ 1149664 w 7814528"/>
              <a:gd name="connsiteY45" fmla="*/ 3703595 h 6858000"/>
              <a:gd name="connsiteX46" fmla="*/ 1132881 w 7814528"/>
              <a:gd name="connsiteY46" fmla="*/ 3833633 h 6858000"/>
              <a:gd name="connsiteX47" fmla="*/ 1134815 w 7814528"/>
              <a:gd name="connsiteY47" fmla="*/ 3841018 h 6858000"/>
              <a:gd name="connsiteX48" fmla="*/ 1120250 w 7814528"/>
              <a:gd name="connsiteY48" fmla="*/ 3887430 h 6858000"/>
              <a:gd name="connsiteX49" fmla="*/ 1102131 w 7814528"/>
              <a:gd name="connsiteY49" fmla="*/ 4004432 h 6858000"/>
              <a:gd name="connsiteX50" fmla="*/ 1023613 w 7814528"/>
              <a:gd name="connsiteY50" fmla="*/ 4326337 h 6858000"/>
              <a:gd name="connsiteX51" fmla="*/ 978637 w 7814528"/>
              <a:gd name="connsiteY51" fmla="*/ 4400454 h 6858000"/>
              <a:gd name="connsiteX52" fmla="*/ 965082 w 7814528"/>
              <a:gd name="connsiteY52" fmla="*/ 4458968 h 6858000"/>
              <a:gd name="connsiteX53" fmla="*/ 920188 w 7814528"/>
              <a:gd name="connsiteY53" fmla="*/ 4639226 h 6858000"/>
              <a:gd name="connsiteX54" fmla="*/ 742368 w 7814528"/>
              <a:gd name="connsiteY54" fmla="*/ 4844222 h 6858000"/>
              <a:gd name="connsiteX55" fmla="*/ 607456 w 7814528"/>
              <a:gd name="connsiteY55" fmla="*/ 4966224 h 6858000"/>
              <a:gd name="connsiteX56" fmla="*/ 508178 w 7814528"/>
              <a:gd name="connsiteY56" fmla="*/ 5187685 h 6858000"/>
              <a:gd name="connsiteX57" fmla="*/ 534294 w 7814528"/>
              <a:gd name="connsiteY57" fmla="*/ 5284615 h 6858000"/>
              <a:gd name="connsiteX58" fmla="*/ 447707 w 7814528"/>
              <a:gd name="connsiteY58" fmla="*/ 5395474 h 6858000"/>
              <a:gd name="connsiteX59" fmla="*/ 387935 w 7814528"/>
              <a:gd name="connsiteY59" fmla="*/ 5513206 h 6858000"/>
              <a:gd name="connsiteX60" fmla="*/ 292998 w 7814528"/>
              <a:gd name="connsiteY60" fmla="*/ 5606846 h 6858000"/>
              <a:gd name="connsiteX61" fmla="*/ 312720 w 7814528"/>
              <a:gd name="connsiteY61" fmla="*/ 5718432 h 6858000"/>
              <a:gd name="connsiteX62" fmla="*/ 303403 w 7814528"/>
              <a:gd name="connsiteY62" fmla="*/ 5763866 h 6858000"/>
              <a:gd name="connsiteX63" fmla="*/ 274115 w 7814528"/>
              <a:gd name="connsiteY63" fmla="*/ 5897456 h 6858000"/>
              <a:gd name="connsiteX64" fmla="*/ 267877 w 7814528"/>
              <a:gd name="connsiteY64" fmla="*/ 5939124 h 6858000"/>
              <a:gd name="connsiteX65" fmla="*/ 258663 w 7814528"/>
              <a:gd name="connsiteY65" fmla="*/ 6050242 h 6858000"/>
              <a:gd name="connsiteX66" fmla="*/ 283914 w 7814528"/>
              <a:gd name="connsiteY66" fmla="*/ 6117636 h 6858000"/>
              <a:gd name="connsiteX67" fmla="*/ 322438 w 7814528"/>
              <a:gd name="connsiteY67" fmla="*/ 6227890 h 6858000"/>
              <a:gd name="connsiteX68" fmla="*/ 311534 w 7814528"/>
              <a:gd name="connsiteY68" fmla="*/ 6270812 h 6858000"/>
              <a:gd name="connsiteX69" fmla="*/ 280671 w 7814528"/>
              <a:gd name="connsiteY69" fmla="*/ 6223342 h 6858000"/>
              <a:gd name="connsiteX70" fmla="*/ 280789 w 7814528"/>
              <a:gd name="connsiteY70" fmla="*/ 6292076 h 6858000"/>
              <a:gd name="connsiteX71" fmla="*/ 278411 w 7814528"/>
              <a:gd name="connsiteY71" fmla="*/ 6346762 h 6858000"/>
              <a:gd name="connsiteX72" fmla="*/ 196833 w 7814528"/>
              <a:gd name="connsiteY72" fmla="*/ 6404216 h 6858000"/>
              <a:gd name="connsiteX73" fmla="*/ 186183 w 7814528"/>
              <a:gd name="connsiteY73" fmla="*/ 6460270 h 6858000"/>
              <a:gd name="connsiteX74" fmla="*/ 134005 w 7814528"/>
              <a:gd name="connsiteY74" fmla="*/ 6493382 h 6858000"/>
              <a:gd name="connsiteX75" fmla="*/ 131368 w 7814528"/>
              <a:gd name="connsiteY75" fmla="*/ 6500603 h 6858000"/>
              <a:gd name="connsiteX76" fmla="*/ 134632 w 7814528"/>
              <a:gd name="connsiteY76" fmla="*/ 6505906 h 6858000"/>
              <a:gd name="connsiteX77" fmla="*/ 109997 w 7814528"/>
              <a:gd name="connsiteY77" fmla="*/ 6561395 h 6858000"/>
              <a:gd name="connsiteX78" fmla="*/ 97687 w 7814528"/>
              <a:gd name="connsiteY78" fmla="*/ 6623770 h 6858000"/>
              <a:gd name="connsiteX79" fmla="*/ 53082 w 7814528"/>
              <a:gd name="connsiteY79" fmla="*/ 6696748 h 6858000"/>
              <a:gd name="connsiteX80" fmla="*/ 42878 w 7814528"/>
              <a:gd name="connsiteY80" fmla="*/ 6765511 h 6858000"/>
              <a:gd name="connsiteX81" fmla="*/ 30999 w 7814528"/>
              <a:gd name="connsiteY81" fmla="*/ 6809563 h 6858000"/>
              <a:gd name="connsiteX82" fmla="*/ 154 w 7814528"/>
              <a:gd name="connsiteY82" fmla="*/ 6857440 h 6858000"/>
              <a:gd name="connsiteX83" fmla="*/ 0 w 7814528"/>
              <a:gd name="connsiteY83" fmla="*/ 6858000 h 6858000"/>
              <a:gd name="connsiteX84" fmla="*/ 3846377 w 7814528"/>
              <a:gd name="connsiteY84" fmla="*/ 6858000 h 6858000"/>
              <a:gd name="connsiteX85" fmla="*/ 4918634 w 7814528"/>
              <a:gd name="connsiteY85" fmla="*/ 6858000 h 6858000"/>
              <a:gd name="connsiteX86" fmla="*/ 7814528 w 7814528"/>
              <a:gd name="connsiteY8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7814528" h="6858000">
                <a:moveTo>
                  <a:pt x="7814528" y="0"/>
                </a:moveTo>
                <a:lnTo>
                  <a:pt x="4918634" y="0"/>
                </a:lnTo>
                <a:lnTo>
                  <a:pt x="3846377" y="0"/>
                </a:lnTo>
                <a:lnTo>
                  <a:pt x="1560224" y="0"/>
                </a:lnTo>
                <a:lnTo>
                  <a:pt x="1545811" y="52964"/>
                </a:lnTo>
                <a:cubicBezTo>
                  <a:pt x="1528410" y="78177"/>
                  <a:pt x="1517810" y="67775"/>
                  <a:pt x="1507504" y="89121"/>
                </a:cubicBezTo>
                <a:cubicBezTo>
                  <a:pt x="1508113" y="107288"/>
                  <a:pt x="1508722" y="125456"/>
                  <a:pt x="1509331" y="143623"/>
                </a:cubicBezTo>
                <a:cubicBezTo>
                  <a:pt x="1506516" y="157505"/>
                  <a:pt x="1450948" y="154163"/>
                  <a:pt x="1476497" y="182099"/>
                </a:cubicBezTo>
                <a:cubicBezTo>
                  <a:pt x="1477289" y="203409"/>
                  <a:pt x="1453597" y="215198"/>
                  <a:pt x="1448939" y="236597"/>
                </a:cubicBezTo>
                <a:cubicBezTo>
                  <a:pt x="1404813" y="323811"/>
                  <a:pt x="1432514" y="275061"/>
                  <a:pt x="1420047" y="334926"/>
                </a:cubicBezTo>
                <a:cubicBezTo>
                  <a:pt x="1410313" y="400073"/>
                  <a:pt x="1422800" y="355936"/>
                  <a:pt x="1379508" y="455615"/>
                </a:cubicBezTo>
                <a:cubicBezTo>
                  <a:pt x="1385931" y="489229"/>
                  <a:pt x="1380690" y="490382"/>
                  <a:pt x="1387994" y="515581"/>
                </a:cubicBezTo>
                <a:cubicBezTo>
                  <a:pt x="1405790" y="523813"/>
                  <a:pt x="1354208" y="591261"/>
                  <a:pt x="1369494" y="600848"/>
                </a:cubicBezTo>
                <a:cubicBezTo>
                  <a:pt x="1369503" y="646426"/>
                  <a:pt x="1385049" y="666884"/>
                  <a:pt x="1385058" y="712462"/>
                </a:cubicBezTo>
                <a:cubicBezTo>
                  <a:pt x="1371578" y="737413"/>
                  <a:pt x="1301411" y="773001"/>
                  <a:pt x="1312535" y="779617"/>
                </a:cubicBezTo>
                <a:cubicBezTo>
                  <a:pt x="1306880" y="822322"/>
                  <a:pt x="1322795" y="848662"/>
                  <a:pt x="1327355" y="890133"/>
                </a:cubicBezTo>
                <a:cubicBezTo>
                  <a:pt x="1310340" y="948105"/>
                  <a:pt x="1361739" y="906205"/>
                  <a:pt x="1366472" y="950605"/>
                </a:cubicBezTo>
                <a:lnTo>
                  <a:pt x="1386886" y="1051638"/>
                </a:lnTo>
                <a:lnTo>
                  <a:pt x="1370890" y="1102487"/>
                </a:lnTo>
                <a:lnTo>
                  <a:pt x="1341022" y="1164961"/>
                </a:lnTo>
                <a:cubicBezTo>
                  <a:pt x="1325635" y="1231008"/>
                  <a:pt x="1335585" y="1221954"/>
                  <a:pt x="1342836" y="1249089"/>
                </a:cubicBezTo>
                <a:cubicBezTo>
                  <a:pt x="1331059" y="1279763"/>
                  <a:pt x="1300805" y="1310433"/>
                  <a:pt x="1306738" y="1345177"/>
                </a:cubicBezTo>
                <a:cubicBezTo>
                  <a:pt x="1303557" y="1343687"/>
                  <a:pt x="1301735" y="1345624"/>
                  <a:pt x="1300572" y="1349556"/>
                </a:cubicBezTo>
                <a:lnTo>
                  <a:pt x="1299545" y="1357170"/>
                </a:lnTo>
                <a:lnTo>
                  <a:pt x="1303870" y="1361656"/>
                </a:lnTo>
                <a:cubicBezTo>
                  <a:pt x="1318344" y="1380369"/>
                  <a:pt x="1296755" y="1386887"/>
                  <a:pt x="1291699" y="1421105"/>
                </a:cubicBezTo>
                <a:cubicBezTo>
                  <a:pt x="1288206" y="1437353"/>
                  <a:pt x="1272286" y="1493313"/>
                  <a:pt x="1268505" y="1489998"/>
                </a:cubicBezTo>
                <a:lnTo>
                  <a:pt x="1273852" y="1558391"/>
                </a:lnTo>
                <a:cubicBezTo>
                  <a:pt x="1249752" y="1600697"/>
                  <a:pt x="1278105" y="1594593"/>
                  <a:pt x="1269886" y="1634781"/>
                </a:cubicBezTo>
                <a:cubicBezTo>
                  <a:pt x="1260574" y="1657385"/>
                  <a:pt x="1258711" y="1670409"/>
                  <a:pt x="1267725" y="1680343"/>
                </a:cubicBezTo>
                <a:cubicBezTo>
                  <a:pt x="1222526" y="1786031"/>
                  <a:pt x="1264454" y="1728006"/>
                  <a:pt x="1245845" y="1810891"/>
                </a:cubicBezTo>
                <a:cubicBezTo>
                  <a:pt x="1231459" y="1866045"/>
                  <a:pt x="1220375" y="1923519"/>
                  <a:pt x="1197494" y="1985855"/>
                </a:cubicBezTo>
                <a:lnTo>
                  <a:pt x="1180450" y="2025741"/>
                </a:lnTo>
                <a:lnTo>
                  <a:pt x="1180389" y="2031780"/>
                </a:lnTo>
                <a:cubicBezTo>
                  <a:pt x="1179373" y="2043912"/>
                  <a:pt x="1177313" y="2055306"/>
                  <a:pt x="1173755" y="2064932"/>
                </a:cubicBezTo>
                <a:cubicBezTo>
                  <a:pt x="1187987" y="2054984"/>
                  <a:pt x="1167308" y="2109329"/>
                  <a:pt x="1178518" y="2118139"/>
                </a:cubicBezTo>
                <a:cubicBezTo>
                  <a:pt x="1187958" y="2122956"/>
                  <a:pt x="1183883" y="2140566"/>
                  <a:pt x="1185141" y="2154737"/>
                </a:cubicBezTo>
                <a:cubicBezTo>
                  <a:pt x="1193612" y="2166165"/>
                  <a:pt x="1190732" y="2235860"/>
                  <a:pt x="1185020" y="2259305"/>
                </a:cubicBezTo>
                <a:lnTo>
                  <a:pt x="1178049" y="2517573"/>
                </a:lnTo>
                <a:cubicBezTo>
                  <a:pt x="1177128" y="2580363"/>
                  <a:pt x="1171628" y="2600315"/>
                  <a:pt x="1179496" y="2636046"/>
                </a:cubicBezTo>
                <a:cubicBezTo>
                  <a:pt x="1184616" y="2688494"/>
                  <a:pt x="1163332" y="2741828"/>
                  <a:pt x="1192574" y="2780324"/>
                </a:cubicBezTo>
                <a:cubicBezTo>
                  <a:pt x="1179558" y="2884035"/>
                  <a:pt x="1185698" y="2922794"/>
                  <a:pt x="1158036" y="3022588"/>
                </a:cubicBezTo>
                <a:cubicBezTo>
                  <a:pt x="1152947" y="3137700"/>
                  <a:pt x="1151991" y="3299532"/>
                  <a:pt x="1150044" y="3399727"/>
                </a:cubicBezTo>
                <a:cubicBezTo>
                  <a:pt x="1150079" y="3490877"/>
                  <a:pt x="1150115" y="3582027"/>
                  <a:pt x="1150150" y="3673177"/>
                </a:cubicBezTo>
                <a:lnTo>
                  <a:pt x="1151174" y="3675779"/>
                </a:lnTo>
                <a:cubicBezTo>
                  <a:pt x="1153016" y="3688315"/>
                  <a:pt x="1151974" y="3696849"/>
                  <a:pt x="1149664" y="3703595"/>
                </a:cubicBezTo>
                <a:lnTo>
                  <a:pt x="1132881" y="3833633"/>
                </a:lnTo>
                <a:lnTo>
                  <a:pt x="1134815" y="3841018"/>
                </a:lnTo>
                <a:lnTo>
                  <a:pt x="1120250" y="3887430"/>
                </a:lnTo>
                <a:cubicBezTo>
                  <a:pt x="1105791" y="3928762"/>
                  <a:pt x="1111561" y="3966554"/>
                  <a:pt x="1102131" y="4004432"/>
                </a:cubicBezTo>
                <a:cubicBezTo>
                  <a:pt x="1064064" y="4136055"/>
                  <a:pt x="1040701" y="4260393"/>
                  <a:pt x="1023613" y="4326337"/>
                </a:cubicBezTo>
                <a:cubicBezTo>
                  <a:pt x="1011608" y="4366877"/>
                  <a:pt x="986978" y="4380936"/>
                  <a:pt x="978637" y="4400454"/>
                </a:cubicBezTo>
                <a:cubicBezTo>
                  <a:pt x="973638" y="4417006"/>
                  <a:pt x="948720" y="4442947"/>
                  <a:pt x="965082" y="4458968"/>
                </a:cubicBezTo>
                <a:cubicBezTo>
                  <a:pt x="925918" y="4546524"/>
                  <a:pt x="944438" y="4565414"/>
                  <a:pt x="920188" y="4639226"/>
                </a:cubicBezTo>
                <a:lnTo>
                  <a:pt x="742368" y="4844222"/>
                </a:lnTo>
                <a:lnTo>
                  <a:pt x="607456" y="4966224"/>
                </a:lnTo>
                <a:cubicBezTo>
                  <a:pt x="552467" y="5030691"/>
                  <a:pt x="542133" y="5141843"/>
                  <a:pt x="508178" y="5187685"/>
                </a:cubicBezTo>
                <a:lnTo>
                  <a:pt x="534294" y="5284615"/>
                </a:lnTo>
                <a:lnTo>
                  <a:pt x="447707" y="5395474"/>
                </a:lnTo>
                <a:cubicBezTo>
                  <a:pt x="437363" y="5431641"/>
                  <a:pt x="402113" y="5463532"/>
                  <a:pt x="387935" y="5513206"/>
                </a:cubicBezTo>
                <a:cubicBezTo>
                  <a:pt x="364458" y="5574781"/>
                  <a:pt x="356661" y="5518667"/>
                  <a:pt x="292998" y="5606846"/>
                </a:cubicBezTo>
                <a:cubicBezTo>
                  <a:pt x="292067" y="5641050"/>
                  <a:pt x="310984" y="5692261"/>
                  <a:pt x="312720" y="5718432"/>
                </a:cubicBezTo>
                <a:cubicBezTo>
                  <a:pt x="328340" y="5730258"/>
                  <a:pt x="290524" y="5751252"/>
                  <a:pt x="303403" y="5763866"/>
                </a:cubicBezTo>
                <a:lnTo>
                  <a:pt x="274115" y="5897456"/>
                </a:lnTo>
                <a:cubicBezTo>
                  <a:pt x="255595" y="5918965"/>
                  <a:pt x="258427" y="5930296"/>
                  <a:pt x="267877" y="5939124"/>
                </a:cubicBezTo>
                <a:cubicBezTo>
                  <a:pt x="253196" y="5979642"/>
                  <a:pt x="263098" y="6008758"/>
                  <a:pt x="258663" y="6050242"/>
                </a:cubicBezTo>
                <a:cubicBezTo>
                  <a:pt x="229611" y="6103262"/>
                  <a:pt x="288809" y="6073252"/>
                  <a:pt x="283914" y="6117636"/>
                </a:cubicBezTo>
                <a:lnTo>
                  <a:pt x="322438" y="6227890"/>
                </a:lnTo>
                <a:lnTo>
                  <a:pt x="311534" y="6270812"/>
                </a:lnTo>
                <a:lnTo>
                  <a:pt x="280671" y="6223342"/>
                </a:lnTo>
                <a:lnTo>
                  <a:pt x="280789" y="6292076"/>
                </a:lnTo>
                <a:lnTo>
                  <a:pt x="278411" y="6346762"/>
                </a:lnTo>
                <a:cubicBezTo>
                  <a:pt x="249219" y="6408016"/>
                  <a:pt x="195566" y="6376164"/>
                  <a:pt x="196833" y="6404216"/>
                </a:cubicBezTo>
                <a:cubicBezTo>
                  <a:pt x="178751" y="6431680"/>
                  <a:pt x="187838" y="6425066"/>
                  <a:pt x="186183" y="6460270"/>
                </a:cubicBezTo>
                <a:cubicBezTo>
                  <a:pt x="183397" y="6458140"/>
                  <a:pt x="135985" y="6489789"/>
                  <a:pt x="134005" y="6493382"/>
                </a:cubicBezTo>
                <a:lnTo>
                  <a:pt x="131368" y="6500603"/>
                </a:lnTo>
                <a:lnTo>
                  <a:pt x="134632" y="6505906"/>
                </a:lnTo>
                <a:cubicBezTo>
                  <a:pt x="144760" y="6527264"/>
                  <a:pt x="122272" y="6529041"/>
                  <a:pt x="109997" y="6561395"/>
                </a:cubicBezTo>
                <a:cubicBezTo>
                  <a:pt x="103101" y="6576527"/>
                  <a:pt x="100671" y="6627814"/>
                  <a:pt x="97687" y="6623770"/>
                </a:cubicBezTo>
                <a:lnTo>
                  <a:pt x="53082" y="6696748"/>
                </a:lnTo>
                <a:cubicBezTo>
                  <a:pt x="20465" y="6732956"/>
                  <a:pt x="59523" y="6727996"/>
                  <a:pt x="42878" y="6765511"/>
                </a:cubicBezTo>
                <a:cubicBezTo>
                  <a:pt x="28934" y="6785613"/>
                  <a:pt x="24323" y="6797941"/>
                  <a:pt x="30999" y="6809563"/>
                </a:cubicBezTo>
                <a:cubicBezTo>
                  <a:pt x="14295" y="6832974"/>
                  <a:pt x="5105" y="6847546"/>
                  <a:pt x="154" y="6857440"/>
                </a:cubicBezTo>
                <a:lnTo>
                  <a:pt x="0" y="6858000"/>
                </a:lnTo>
                <a:lnTo>
                  <a:pt x="3846377" y="6858000"/>
                </a:lnTo>
                <a:lnTo>
                  <a:pt x="4918634" y="6858000"/>
                </a:lnTo>
                <a:lnTo>
                  <a:pt x="7814528" y="685800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el 3">
            <a:extLst>
              <a:ext uri="{FF2B5EF4-FFF2-40B4-BE49-F238E27FC236}">
                <a16:creationId xmlns:a16="http://schemas.microsoft.com/office/drawing/2014/main" id="{7D0DDC10-2436-417D-8A43-6A0178E6F124}"/>
              </a:ext>
            </a:extLst>
          </p:cNvPr>
          <p:cNvSpPr>
            <a:spLocks noGrp="1"/>
          </p:cNvSpPr>
          <p:nvPr>
            <p:ph type="title"/>
          </p:nvPr>
        </p:nvSpPr>
        <p:spPr>
          <a:xfrm>
            <a:off x="773408" y="992094"/>
            <a:ext cx="4102005" cy="2746188"/>
          </a:xfrm>
        </p:spPr>
        <p:txBody>
          <a:bodyPr vert="horz" lIns="91440" tIns="45720" rIns="91440" bIns="45720" rtlCol="0" anchor="b">
            <a:normAutofit/>
          </a:bodyPr>
          <a:lstStyle/>
          <a:p>
            <a:pPr algn="ctr"/>
            <a:r>
              <a:rPr lang="en-US" sz="4100" err="1"/>
              <a:t>V</a:t>
            </a:r>
            <a:r>
              <a:rPr lang="en-US" sz="4100" kern="1200" err="1">
                <a:solidFill>
                  <a:schemeClr val="tx1"/>
                </a:solidFill>
                <a:latin typeface="+mj-lt"/>
                <a:ea typeface="+mj-ea"/>
                <a:cs typeface="+mj-cs"/>
              </a:rPr>
              <a:t>erzamelplaats</a:t>
            </a:r>
            <a:endParaRPr lang="en-US" sz="4100" kern="1200">
              <a:solidFill>
                <a:schemeClr val="tx1"/>
              </a:solidFill>
              <a:latin typeface="+mj-lt"/>
              <a:ea typeface="+mj-ea"/>
              <a:cs typeface="+mj-cs"/>
            </a:endParaRPr>
          </a:p>
        </p:txBody>
      </p:sp>
      <p:sp>
        <p:nvSpPr>
          <p:cNvPr id="24" name="Freeform: Shape 23">
            <a:extLst>
              <a:ext uri="{FF2B5EF4-FFF2-40B4-BE49-F238E27FC236}">
                <a16:creationId xmlns:a16="http://schemas.microsoft.com/office/drawing/2014/main" id="{885504CF-B07B-45CD-B2B9-77F91DFDF7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35522" y="578738"/>
            <a:ext cx="6596369" cy="5615588"/>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50800" dist="12700" dir="30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Rectangle 6">
            <a:extLst>
              <a:ext uri="{FF2B5EF4-FFF2-40B4-BE49-F238E27FC236}">
                <a16:creationId xmlns:a16="http://schemas.microsoft.com/office/drawing/2014/main" id="{C6F0F1BD-D7E0-40DE-8DBF-8152D3191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5159" y="255475"/>
            <a:ext cx="1367625"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Afbeelding 14">
            <a:extLst>
              <a:ext uri="{FF2B5EF4-FFF2-40B4-BE49-F238E27FC236}">
                <a16:creationId xmlns:a16="http://schemas.microsoft.com/office/drawing/2014/main" id="{01EECC0A-8DEB-4F47-953A-0E0106FCFCEF}"/>
              </a:ext>
            </a:extLst>
          </p:cNvPr>
          <p:cNvPicPr/>
          <p:nvPr/>
        </p:nvPicPr>
        <p:blipFill rotWithShape="1">
          <a:blip r:embed="rId3">
            <a:extLst>
              <a:ext uri="{28A0092B-C50C-407E-A947-70E740481C1C}">
                <a14:useLocalDpi xmlns:a14="http://schemas.microsoft.com/office/drawing/2010/main" val="0"/>
              </a:ext>
            </a:extLst>
          </a:blip>
          <a:srcRect l="6944" t="7110" r="6580" b="7077"/>
          <a:stretch/>
        </p:blipFill>
        <p:spPr bwMode="auto">
          <a:xfrm>
            <a:off x="5952566" y="846483"/>
            <a:ext cx="5174168" cy="5134498"/>
          </a:xfrm>
          <a:prstGeom prst="rect">
            <a:avLst/>
          </a:prstGeom>
          <a:noFill/>
          <a:extLst>
            <a:ext uri="{53640926-AAD7-44D8-BBD7-CCE9431645EC}">
              <a14:shadowObscured xmlns:a14="http://schemas.microsoft.com/office/drawing/2010/main"/>
            </a:ext>
          </a:extLst>
        </p:spPr>
      </p:pic>
    </p:spTree>
    <p:extLst>
      <p:ext uri="{BB962C8B-B14F-4D97-AF65-F5344CB8AC3E}">
        <p14:creationId xmlns:p14="http://schemas.microsoft.com/office/powerpoint/2010/main" val="2381345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9">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669216FA-293F-4DFA-AF49-122081674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7814528" cy="6858000"/>
          </a:xfrm>
          <a:custGeom>
            <a:avLst/>
            <a:gdLst>
              <a:gd name="connsiteX0" fmla="*/ 7814528 w 7814528"/>
              <a:gd name="connsiteY0" fmla="*/ 0 h 6858000"/>
              <a:gd name="connsiteX1" fmla="*/ 4918634 w 7814528"/>
              <a:gd name="connsiteY1" fmla="*/ 0 h 6858000"/>
              <a:gd name="connsiteX2" fmla="*/ 3846377 w 7814528"/>
              <a:gd name="connsiteY2" fmla="*/ 0 h 6858000"/>
              <a:gd name="connsiteX3" fmla="*/ 1560224 w 7814528"/>
              <a:gd name="connsiteY3" fmla="*/ 0 h 6858000"/>
              <a:gd name="connsiteX4" fmla="*/ 1545811 w 7814528"/>
              <a:gd name="connsiteY4" fmla="*/ 52964 h 6858000"/>
              <a:gd name="connsiteX5" fmla="*/ 1507504 w 7814528"/>
              <a:gd name="connsiteY5" fmla="*/ 89121 h 6858000"/>
              <a:gd name="connsiteX6" fmla="*/ 1509331 w 7814528"/>
              <a:gd name="connsiteY6" fmla="*/ 143623 h 6858000"/>
              <a:gd name="connsiteX7" fmla="*/ 1476497 w 7814528"/>
              <a:gd name="connsiteY7" fmla="*/ 182099 h 6858000"/>
              <a:gd name="connsiteX8" fmla="*/ 1448939 w 7814528"/>
              <a:gd name="connsiteY8" fmla="*/ 236597 h 6858000"/>
              <a:gd name="connsiteX9" fmla="*/ 1420047 w 7814528"/>
              <a:gd name="connsiteY9" fmla="*/ 334926 h 6858000"/>
              <a:gd name="connsiteX10" fmla="*/ 1379508 w 7814528"/>
              <a:gd name="connsiteY10" fmla="*/ 455615 h 6858000"/>
              <a:gd name="connsiteX11" fmla="*/ 1387994 w 7814528"/>
              <a:gd name="connsiteY11" fmla="*/ 515581 h 6858000"/>
              <a:gd name="connsiteX12" fmla="*/ 1369494 w 7814528"/>
              <a:gd name="connsiteY12" fmla="*/ 600848 h 6858000"/>
              <a:gd name="connsiteX13" fmla="*/ 1385058 w 7814528"/>
              <a:gd name="connsiteY13" fmla="*/ 712462 h 6858000"/>
              <a:gd name="connsiteX14" fmla="*/ 1312535 w 7814528"/>
              <a:gd name="connsiteY14" fmla="*/ 779617 h 6858000"/>
              <a:gd name="connsiteX15" fmla="*/ 1327355 w 7814528"/>
              <a:gd name="connsiteY15" fmla="*/ 890133 h 6858000"/>
              <a:gd name="connsiteX16" fmla="*/ 1366472 w 7814528"/>
              <a:gd name="connsiteY16" fmla="*/ 950605 h 6858000"/>
              <a:gd name="connsiteX17" fmla="*/ 1386886 w 7814528"/>
              <a:gd name="connsiteY17" fmla="*/ 1051638 h 6858000"/>
              <a:gd name="connsiteX18" fmla="*/ 1370890 w 7814528"/>
              <a:gd name="connsiteY18" fmla="*/ 1102487 h 6858000"/>
              <a:gd name="connsiteX19" fmla="*/ 1341022 w 7814528"/>
              <a:gd name="connsiteY19" fmla="*/ 1164961 h 6858000"/>
              <a:gd name="connsiteX20" fmla="*/ 1342836 w 7814528"/>
              <a:gd name="connsiteY20" fmla="*/ 1249089 h 6858000"/>
              <a:gd name="connsiteX21" fmla="*/ 1306738 w 7814528"/>
              <a:gd name="connsiteY21" fmla="*/ 1345177 h 6858000"/>
              <a:gd name="connsiteX22" fmla="*/ 1300572 w 7814528"/>
              <a:gd name="connsiteY22" fmla="*/ 1349556 h 6858000"/>
              <a:gd name="connsiteX23" fmla="*/ 1299545 w 7814528"/>
              <a:gd name="connsiteY23" fmla="*/ 1357170 h 6858000"/>
              <a:gd name="connsiteX24" fmla="*/ 1303870 w 7814528"/>
              <a:gd name="connsiteY24" fmla="*/ 1361656 h 6858000"/>
              <a:gd name="connsiteX25" fmla="*/ 1291699 w 7814528"/>
              <a:gd name="connsiteY25" fmla="*/ 1421105 h 6858000"/>
              <a:gd name="connsiteX26" fmla="*/ 1268505 w 7814528"/>
              <a:gd name="connsiteY26" fmla="*/ 1489998 h 6858000"/>
              <a:gd name="connsiteX27" fmla="*/ 1273852 w 7814528"/>
              <a:gd name="connsiteY27" fmla="*/ 1558391 h 6858000"/>
              <a:gd name="connsiteX28" fmla="*/ 1269886 w 7814528"/>
              <a:gd name="connsiteY28" fmla="*/ 1634781 h 6858000"/>
              <a:gd name="connsiteX29" fmla="*/ 1267725 w 7814528"/>
              <a:gd name="connsiteY29" fmla="*/ 1680343 h 6858000"/>
              <a:gd name="connsiteX30" fmla="*/ 1245845 w 7814528"/>
              <a:gd name="connsiteY30" fmla="*/ 1810891 h 6858000"/>
              <a:gd name="connsiteX31" fmla="*/ 1197494 w 7814528"/>
              <a:gd name="connsiteY31" fmla="*/ 1985855 h 6858000"/>
              <a:gd name="connsiteX32" fmla="*/ 1180450 w 7814528"/>
              <a:gd name="connsiteY32" fmla="*/ 2025741 h 6858000"/>
              <a:gd name="connsiteX33" fmla="*/ 1180389 w 7814528"/>
              <a:gd name="connsiteY33" fmla="*/ 2031780 h 6858000"/>
              <a:gd name="connsiteX34" fmla="*/ 1173755 w 7814528"/>
              <a:gd name="connsiteY34" fmla="*/ 2064932 h 6858000"/>
              <a:gd name="connsiteX35" fmla="*/ 1178518 w 7814528"/>
              <a:gd name="connsiteY35" fmla="*/ 2118139 h 6858000"/>
              <a:gd name="connsiteX36" fmla="*/ 1185141 w 7814528"/>
              <a:gd name="connsiteY36" fmla="*/ 2154737 h 6858000"/>
              <a:gd name="connsiteX37" fmla="*/ 1185020 w 7814528"/>
              <a:gd name="connsiteY37" fmla="*/ 2259305 h 6858000"/>
              <a:gd name="connsiteX38" fmla="*/ 1178049 w 7814528"/>
              <a:gd name="connsiteY38" fmla="*/ 2517573 h 6858000"/>
              <a:gd name="connsiteX39" fmla="*/ 1179496 w 7814528"/>
              <a:gd name="connsiteY39" fmla="*/ 2636046 h 6858000"/>
              <a:gd name="connsiteX40" fmla="*/ 1192574 w 7814528"/>
              <a:gd name="connsiteY40" fmla="*/ 2780324 h 6858000"/>
              <a:gd name="connsiteX41" fmla="*/ 1158036 w 7814528"/>
              <a:gd name="connsiteY41" fmla="*/ 3022588 h 6858000"/>
              <a:gd name="connsiteX42" fmla="*/ 1150044 w 7814528"/>
              <a:gd name="connsiteY42" fmla="*/ 3399727 h 6858000"/>
              <a:gd name="connsiteX43" fmla="*/ 1150150 w 7814528"/>
              <a:gd name="connsiteY43" fmla="*/ 3673177 h 6858000"/>
              <a:gd name="connsiteX44" fmla="*/ 1151174 w 7814528"/>
              <a:gd name="connsiteY44" fmla="*/ 3675779 h 6858000"/>
              <a:gd name="connsiteX45" fmla="*/ 1149664 w 7814528"/>
              <a:gd name="connsiteY45" fmla="*/ 3703595 h 6858000"/>
              <a:gd name="connsiteX46" fmla="*/ 1132881 w 7814528"/>
              <a:gd name="connsiteY46" fmla="*/ 3833633 h 6858000"/>
              <a:gd name="connsiteX47" fmla="*/ 1134815 w 7814528"/>
              <a:gd name="connsiteY47" fmla="*/ 3841018 h 6858000"/>
              <a:gd name="connsiteX48" fmla="*/ 1120250 w 7814528"/>
              <a:gd name="connsiteY48" fmla="*/ 3887430 h 6858000"/>
              <a:gd name="connsiteX49" fmla="*/ 1102131 w 7814528"/>
              <a:gd name="connsiteY49" fmla="*/ 4004432 h 6858000"/>
              <a:gd name="connsiteX50" fmla="*/ 1023613 w 7814528"/>
              <a:gd name="connsiteY50" fmla="*/ 4326337 h 6858000"/>
              <a:gd name="connsiteX51" fmla="*/ 978637 w 7814528"/>
              <a:gd name="connsiteY51" fmla="*/ 4400454 h 6858000"/>
              <a:gd name="connsiteX52" fmla="*/ 965082 w 7814528"/>
              <a:gd name="connsiteY52" fmla="*/ 4458968 h 6858000"/>
              <a:gd name="connsiteX53" fmla="*/ 920188 w 7814528"/>
              <a:gd name="connsiteY53" fmla="*/ 4639226 h 6858000"/>
              <a:gd name="connsiteX54" fmla="*/ 742368 w 7814528"/>
              <a:gd name="connsiteY54" fmla="*/ 4844222 h 6858000"/>
              <a:gd name="connsiteX55" fmla="*/ 607456 w 7814528"/>
              <a:gd name="connsiteY55" fmla="*/ 4966224 h 6858000"/>
              <a:gd name="connsiteX56" fmla="*/ 508178 w 7814528"/>
              <a:gd name="connsiteY56" fmla="*/ 5187685 h 6858000"/>
              <a:gd name="connsiteX57" fmla="*/ 534294 w 7814528"/>
              <a:gd name="connsiteY57" fmla="*/ 5284615 h 6858000"/>
              <a:gd name="connsiteX58" fmla="*/ 447707 w 7814528"/>
              <a:gd name="connsiteY58" fmla="*/ 5395474 h 6858000"/>
              <a:gd name="connsiteX59" fmla="*/ 387935 w 7814528"/>
              <a:gd name="connsiteY59" fmla="*/ 5513206 h 6858000"/>
              <a:gd name="connsiteX60" fmla="*/ 292998 w 7814528"/>
              <a:gd name="connsiteY60" fmla="*/ 5606846 h 6858000"/>
              <a:gd name="connsiteX61" fmla="*/ 312720 w 7814528"/>
              <a:gd name="connsiteY61" fmla="*/ 5718432 h 6858000"/>
              <a:gd name="connsiteX62" fmla="*/ 303403 w 7814528"/>
              <a:gd name="connsiteY62" fmla="*/ 5763866 h 6858000"/>
              <a:gd name="connsiteX63" fmla="*/ 274115 w 7814528"/>
              <a:gd name="connsiteY63" fmla="*/ 5897456 h 6858000"/>
              <a:gd name="connsiteX64" fmla="*/ 267877 w 7814528"/>
              <a:gd name="connsiteY64" fmla="*/ 5939124 h 6858000"/>
              <a:gd name="connsiteX65" fmla="*/ 258663 w 7814528"/>
              <a:gd name="connsiteY65" fmla="*/ 6050242 h 6858000"/>
              <a:gd name="connsiteX66" fmla="*/ 283914 w 7814528"/>
              <a:gd name="connsiteY66" fmla="*/ 6117636 h 6858000"/>
              <a:gd name="connsiteX67" fmla="*/ 322438 w 7814528"/>
              <a:gd name="connsiteY67" fmla="*/ 6227890 h 6858000"/>
              <a:gd name="connsiteX68" fmla="*/ 311534 w 7814528"/>
              <a:gd name="connsiteY68" fmla="*/ 6270812 h 6858000"/>
              <a:gd name="connsiteX69" fmla="*/ 280671 w 7814528"/>
              <a:gd name="connsiteY69" fmla="*/ 6223342 h 6858000"/>
              <a:gd name="connsiteX70" fmla="*/ 280789 w 7814528"/>
              <a:gd name="connsiteY70" fmla="*/ 6292076 h 6858000"/>
              <a:gd name="connsiteX71" fmla="*/ 278411 w 7814528"/>
              <a:gd name="connsiteY71" fmla="*/ 6346762 h 6858000"/>
              <a:gd name="connsiteX72" fmla="*/ 196833 w 7814528"/>
              <a:gd name="connsiteY72" fmla="*/ 6404216 h 6858000"/>
              <a:gd name="connsiteX73" fmla="*/ 186183 w 7814528"/>
              <a:gd name="connsiteY73" fmla="*/ 6460270 h 6858000"/>
              <a:gd name="connsiteX74" fmla="*/ 134005 w 7814528"/>
              <a:gd name="connsiteY74" fmla="*/ 6493382 h 6858000"/>
              <a:gd name="connsiteX75" fmla="*/ 131368 w 7814528"/>
              <a:gd name="connsiteY75" fmla="*/ 6500603 h 6858000"/>
              <a:gd name="connsiteX76" fmla="*/ 134632 w 7814528"/>
              <a:gd name="connsiteY76" fmla="*/ 6505906 h 6858000"/>
              <a:gd name="connsiteX77" fmla="*/ 109997 w 7814528"/>
              <a:gd name="connsiteY77" fmla="*/ 6561395 h 6858000"/>
              <a:gd name="connsiteX78" fmla="*/ 97687 w 7814528"/>
              <a:gd name="connsiteY78" fmla="*/ 6623770 h 6858000"/>
              <a:gd name="connsiteX79" fmla="*/ 53082 w 7814528"/>
              <a:gd name="connsiteY79" fmla="*/ 6696748 h 6858000"/>
              <a:gd name="connsiteX80" fmla="*/ 42878 w 7814528"/>
              <a:gd name="connsiteY80" fmla="*/ 6765511 h 6858000"/>
              <a:gd name="connsiteX81" fmla="*/ 30999 w 7814528"/>
              <a:gd name="connsiteY81" fmla="*/ 6809563 h 6858000"/>
              <a:gd name="connsiteX82" fmla="*/ 154 w 7814528"/>
              <a:gd name="connsiteY82" fmla="*/ 6857440 h 6858000"/>
              <a:gd name="connsiteX83" fmla="*/ 0 w 7814528"/>
              <a:gd name="connsiteY83" fmla="*/ 6858000 h 6858000"/>
              <a:gd name="connsiteX84" fmla="*/ 3846377 w 7814528"/>
              <a:gd name="connsiteY84" fmla="*/ 6858000 h 6858000"/>
              <a:gd name="connsiteX85" fmla="*/ 4918634 w 7814528"/>
              <a:gd name="connsiteY85" fmla="*/ 6858000 h 6858000"/>
              <a:gd name="connsiteX86" fmla="*/ 7814528 w 7814528"/>
              <a:gd name="connsiteY8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7814528" h="6858000">
                <a:moveTo>
                  <a:pt x="7814528" y="0"/>
                </a:moveTo>
                <a:lnTo>
                  <a:pt x="4918634" y="0"/>
                </a:lnTo>
                <a:lnTo>
                  <a:pt x="3846377" y="0"/>
                </a:lnTo>
                <a:lnTo>
                  <a:pt x="1560224" y="0"/>
                </a:lnTo>
                <a:lnTo>
                  <a:pt x="1545811" y="52964"/>
                </a:lnTo>
                <a:cubicBezTo>
                  <a:pt x="1528410" y="78177"/>
                  <a:pt x="1517810" y="67775"/>
                  <a:pt x="1507504" y="89121"/>
                </a:cubicBezTo>
                <a:cubicBezTo>
                  <a:pt x="1508113" y="107288"/>
                  <a:pt x="1508722" y="125456"/>
                  <a:pt x="1509331" y="143623"/>
                </a:cubicBezTo>
                <a:cubicBezTo>
                  <a:pt x="1506516" y="157505"/>
                  <a:pt x="1450948" y="154163"/>
                  <a:pt x="1476497" y="182099"/>
                </a:cubicBezTo>
                <a:cubicBezTo>
                  <a:pt x="1477289" y="203409"/>
                  <a:pt x="1453597" y="215198"/>
                  <a:pt x="1448939" y="236597"/>
                </a:cubicBezTo>
                <a:cubicBezTo>
                  <a:pt x="1404813" y="323811"/>
                  <a:pt x="1432514" y="275061"/>
                  <a:pt x="1420047" y="334926"/>
                </a:cubicBezTo>
                <a:cubicBezTo>
                  <a:pt x="1410313" y="400073"/>
                  <a:pt x="1422800" y="355936"/>
                  <a:pt x="1379508" y="455615"/>
                </a:cubicBezTo>
                <a:cubicBezTo>
                  <a:pt x="1385931" y="489229"/>
                  <a:pt x="1380690" y="490382"/>
                  <a:pt x="1387994" y="515581"/>
                </a:cubicBezTo>
                <a:cubicBezTo>
                  <a:pt x="1405790" y="523813"/>
                  <a:pt x="1354208" y="591261"/>
                  <a:pt x="1369494" y="600848"/>
                </a:cubicBezTo>
                <a:cubicBezTo>
                  <a:pt x="1369503" y="646426"/>
                  <a:pt x="1385049" y="666884"/>
                  <a:pt x="1385058" y="712462"/>
                </a:cubicBezTo>
                <a:cubicBezTo>
                  <a:pt x="1371578" y="737413"/>
                  <a:pt x="1301411" y="773001"/>
                  <a:pt x="1312535" y="779617"/>
                </a:cubicBezTo>
                <a:cubicBezTo>
                  <a:pt x="1306880" y="822322"/>
                  <a:pt x="1322795" y="848662"/>
                  <a:pt x="1327355" y="890133"/>
                </a:cubicBezTo>
                <a:cubicBezTo>
                  <a:pt x="1310340" y="948105"/>
                  <a:pt x="1361739" y="906205"/>
                  <a:pt x="1366472" y="950605"/>
                </a:cubicBezTo>
                <a:lnTo>
                  <a:pt x="1386886" y="1051638"/>
                </a:lnTo>
                <a:lnTo>
                  <a:pt x="1370890" y="1102487"/>
                </a:lnTo>
                <a:lnTo>
                  <a:pt x="1341022" y="1164961"/>
                </a:lnTo>
                <a:cubicBezTo>
                  <a:pt x="1325635" y="1231008"/>
                  <a:pt x="1335585" y="1221954"/>
                  <a:pt x="1342836" y="1249089"/>
                </a:cubicBezTo>
                <a:cubicBezTo>
                  <a:pt x="1331059" y="1279763"/>
                  <a:pt x="1300805" y="1310433"/>
                  <a:pt x="1306738" y="1345177"/>
                </a:cubicBezTo>
                <a:cubicBezTo>
                  <a:pt x="1303557" y="1343687"/>
                  <a:pt x="1301735" y="1345624"/>
                  <a:pt x="1300572" y="1349556"/>
                </a:cubicBezTo>
                <a:lnTo>
                  <a:pt x="1299545" y="1357170"/>
                </a:lnTo>
                <a:lnTo>
                  <a:pt x="1303870" y="1361656"/>
                </a:lnTo>
                <a:cubicBezTo>
                  <a:pt x="1318344" y="1380369"/>
                  <a:pt x="1296755" y="1386887"/>
                  <a:pt x="1291699" y="1421105"/>
                </a:cubicBezTo>
                <a:cubicBezTo>
                  <a:pt x="1288206" y="1437353"/>
                  <a:pt x="1272286" y="1493313"/>
                  <a:pt x="1268505" y="1489998"/>
                </a:cubicBezTo>
                <a:lnTo>
                  <a:pt x="1273852" y="1558391"/>
                </a:lnTo>
                <a:cubicBezTo>
                  <a:pt x="1249752" y="1600697"/>
                  <a:pt x="1278105" y="1594593"/>
                  <a:pt x="1269886" y="1634781"/>
                </a:cubicBezTo>
                <a:cubicBezTo>
                  <a:pt x="1260574" y="1657385"/>
                  <a:pt x="1258711" y="1670409"/>
                  <a:pt x="1267725" y="1680343"/>
                </a:cubicBezTo>
                <a:cubicBezTo>
                  <a:pt x="1222526" y="1786031"/>
                  <a:pt x="1264454" y="1728006"/>
                  <a:pt x="1245845" y="1810891"/>
                </a:cubicBezTo>
                <a:cubicBezTo>
                  <a:pt x="1231459" y="1866045"/>
                  <a:pt x="1220375" y="1923519"/>
                  <a:pt x="1197494" y="1985855"/>
                </a:cubicBezTo>
                <a:lnTo>
                  <a:pt x="1180450" y="2025741"/>
                </a:lnTo>
                <a:lnTo>
                  <a:pt x="1180389" y="2031780"/>
                </a:lnTo>
                <a:cubicBezTo>
                  <a:pt x="1179373" y="2043912"/>
                  <a:pt x="1177313" y="2055306"/>
                  <a:pt x="1173755" y="2064932"/>
                </a:cubicBezTo>
                <a:cubicBezTo>
                  <a:pt x="1187987" y="2054984"/>
                  <a:pt x="1167308" y="2109329"/>
                  <a:pt x="1178518" y="2118139"/>
                </a:cubicBezTo>
                <a:cubicBezTo>
                  <a:pt x="1187958" y="2122956"/>
                  <a:pt x="1183883" y="2140566"/>
                  <a:pt x="1185141" y="2154737"/>
                </a:cubicBezTo>
                <a:cubicBezTo>
                  <a:pt x="1193612" y="2166165"/>
                  <a:pt x="1190732" y="2235860"/>
                  <a:pt x="1185020" y="2259305"/>
                </a:cubicBezTo>
                <a:lnTo>
                  <a:pt x="1178049" y="2517573"/>
                </a:lnTo>
                <a:cubicBezTo>
                  <a:pt x="1177128" y="2580363"/>
                  <a:pt x="1171628" y="2600315"/>
                  <a:pt x="1179496" y="2636046"/>
                </a:cubicBezTo>
                <a:cubicBezTo>
                  <a:pt x="1184616" y="2688494"/>
                  <a:pt x="1163332" y="2741828"/>
                  <a:pt x="1192574" y="2780324"/>
                </a:cubicBezTo>
                <a:cubicBezTo>
                  <a:pt x="1179558" y="2884035"/>
                  <a:pt x="1185698" y="2922794"/>
                  <a:pt x="1158036" y="3022588"/>
                </a:cubicBezTo>
                <a:cubicBezTo>
                  <a:pt x="1152947" y="3137700"/>
                  <a:pt x="1151991" y="3299532"/>
                  <a:pt x="1150044" y="3399727"/>
                </a:cubicBezTo>
                <a:cubicBezTo>
                  <a:pt x="1150079" y="3490877"/>
                  <a:pt x="1150115" y="3582027"/>
                  <a:pt x="1150150" y="3673177"/>
                </a:cubicBezTo>
                <a:lnTo>
                  <a:pt x="1151174" y="3675779"/>
                </a:lnTo>
                <a:cubicBezTo>
                  <a:pt x="1153016" y="3688315"/>
                  <a:pt x="1151974" y="3696849"/>
                  <a:pt x="1149664" y="3703595"/>
                </a:cubicBezTo>
                <a:lnTo>
                  <a:pt x="1132881" y="3833633"/>
                </a:lnTo>
                <a:lnTo>
                  <a:pt x="1134815" y="3841018"/>
                </a:lnTo>
                <a:lnTo>
                  <a:pt x="1120250" y="3887430"/>
                </a:lnTo>
                <a:cubicBezTo>
                  <a:pt x="1105791" y="3928762"/>
                  <a:pt x="1111561" y="3966554"/>
                  <a:pt x="1102131" y="4004432"/>
                </a:cubicBezTo>
                <a:cubicBezTo>
                  <a:pt x="1064064" y="4136055"/>
                  <a:pt x="1040701" y="4260393"/>
                  <a:pt x="1023613" y="4326337"/>
                </a:cubicBezTo>
                <a:cubicBezTo>
                  <a:pt x="1011608" y="4366877"/>
                  <a:pt x="986978" y="4380936"/>
                  <a:pt x="978637" y="4400454"/>
                </a:cubicBezTo>
                <a:cubicBezTo>
                  <a:pt x="973638" y="4417006"/>
                  <a:pt x="948720" y="4442947"/>
                  <a:pt x="965082" y="4458968"/>
                </a:cubicBezTo>
                <a:cubicBezTo>
                  <a:pt x="925918" y="4546524"/>
                  <a:pt x="944438" y="4565414"/>
                  <a:pt x="920188" y="4639226"/>
                </a:cubicBezTo>
                <a:lnTo>
                  <a:pt x="742368" y="4844222"/>
                </a:lnTo>
                <a:lnTo>
                  <a:pt x="607456" y="4966224"/>
                </a:lnTo>
                <a:cubicBezTo>
                  <a:pt x="552467" y="5030691"/>
                  <a:pt x="542133" y="5141843"/>
                  <a:pt x="508178" y="5187685"/>
                </a:cubicBezTo>
                <a:lnTo>
                  <a:pt x="534294" y="5284615"/>
                </a:lnTo>
                <a:lnTo>
                  <a:pt x="447707" y="5395474"/>
                </a:lnTo>
                <a:cubicBezTo>
                  <a:pt x="437363" y="5431641"/>
                  <a:pt x="402113" y="5463532"/>
                  <a:pt x="387935" y="5513206"/>
                </a:cubicBezTo>
                <a:cubicBezTo>
                  <a:pt x="364458" y="5574781"/>
                  <a:pt x="356661" y="5518667"/>
                  <a:pt x="292998" y="5606846"/>
                </a:cubicBezTo>
                <a:cubicBezTo>
                  <a:pt x="292067" y="5641050"/>
                  <a:pt x="310984" y="5692261"/>
                  <a:pt x="312720" y="5718432"/>
                </a:cubicBezTo>
                <a:cubicBezTo>
                  <a:pt x="328340" y="5730258"/>
                  <a:pt x="290524" y="5751252"/>
                  <a:pt x="303403" y="5763866"/>
                </a:cubicBezTo>
                <a:lnTo>
                  <a:pt x="274115" y="5897456"/>
                </a:lnTo>
                <a:cubicBezTo>
                  <a:pt x="255595" y="5918965"/>
                  <a:pt x="258427" y="5930296"/>
                  <a:pt x="267877" y="5939124"/>
                </a:cubicBezTo>
                <a:cubicBezTo>
                  <a:pt x="253196" y="5979642"/>
                  <a:pt x="263098" y="6008758"/>
                  <a:pt x="258663" y="6050242"/>
                </a:cubicBezTo>
                <a:cubicBezTo>
                  <a:pt x="229611" y="6103262"/>
                  <a:pt x="288809" y="6073252"/>
                  <a:pt x="283914" y="6117636"/>
                </a:cubicBezTo>
                <a:lnTo>
                  <a:pt x="322438" y="6227890"/>
                </a:lnTo>
                <a:lnTo>
                  <a:pt x="311534" y="6270812"/>
                </a:lnTo>
                <a:lnTo>
                  <a:pt x="280671" y="6223342"/>
                </a:lnTo>
                <a:lnTo>
                  <a:pt x="280789" y="6292076"/>
                </a:lnTo>
                <a:lnTo>
                  <a:pt x="278411" y="6346762"/>
                </a:lnTo>
                <a:cubicBezTo>
                  <a:pt x="249219" y="6408016"/>
                  <a:pt x="195566" y="6376164"/>
                  <a:pt x="196833" y="6404216"/>
                </a:cubicBezTo>
                <a:cubicBezTo>
                  <a:pt x="178751" y="6431680"/>
                  <a:pt x="187838" y="6425066"/>
                  <a:pt x="186183" y="6460270"/>
                </a:cubicBezTo>
                <a:cubicBezTo>
                  <a:pt x="183397" y="6458140"/>
                  <a:pt x="135985" y="6489789"/>
                  <a:pt x="134005" y="6493382"/>
                </a:cubicBezTo>
                <a:lnTo>
                  <a:pt x="131368" y="6500603"/>
                </a:lnTo>
                <a:lnTo>
                  <a:pt x="134632" y="6505906"/>
                </a:lnTo>
                <a:cubicBezTo>
                  <a:pt x="144760" y="6527264"/>
                  <a:pt x="122272" y="6529041"/>
                  <a:pt x="109997" y="6561395"/>
                </a:cubicBezTo>
                <a:cubicBezTo>
                  <a:pt x="103101" y="6576527"/>
                  <a:pt x="100671" y="6627814"/>
                  <a:pt x="97687" y="6623770"/>
                </a:cubicBezTo>
                <a:lnTo>
                  <a:pt x="53082" y="6696748"/>
                </a:lnTo>
                <a:cubicBezTo>
                  <a:pt x="20465" y="6732956"/>
                  <a:pt x="59523" y="6727996"/>
                  <a:pt x="42878" y="6765511"/>
                </a:cubicBezTo>
                <a:cubicBezTo>
                  <a:pt x="28934" y="6785613"/>
                  <a:pt x="24323" y="6797941"/>
                  <a:pt x="30999" y="6809563"/>
                </a:cubicBezTo>
                <a:cubicBezTo>
                  <a:pt x="14295" y="6832974"/>
                  <a:pt x="5105" y="6847546"/>
                  <a:pt x="154" y="6857440"/>
                </a:cubicBezTo>
                <a:lnTo>
                  <a:pt x="0" y="6858000"/>
                </a:lnTo>
                <a:lnTo>
                  <a:pt x="3846377" y="6858000"/>
                </a:lnTo>
                <a:lnTo>
                  <a:pt x="4918634" y="6858000"/>
                </a:lnTo>
                <a:lnTo>
                  <a:pt x="7814528" y="685800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el 3">
            <a:extLst>
              <a:ext uri="{FF2B5EF4-FFF2-40B4-BE49-F238E27FC236}">
                <a16:creationId xmlns:a16="http://schemas.microsoft.com/office/drawing/2014/main" id="{7D0DDC10-2436-417D-8A43-6A0178E6F124}"/>
              </a:ext>
            </a:extLst>
          </p:cNvPr>
          <p:cNvSpPr>
            <a:spLocks noGrp="1"/>
          </p:cNvSpPr>
          <p:nvPr>
            <p:ph type="title"/>
          </p:nvPr>
        </p:nvSpPr>
        <p:spPr>
          <a:xfrm>
            <a:off x="773408" y="992094"/>
            <a:ext cx="4102005" cy="2746188"/>
          </a:xfrm>
        </p:spPr>
        <p:txBody>
          <a:bodyPr vert="horz" lIns="91440" tIns="45720" rIns="91440" bIns="45720" rtlCol="0" anchor="b">
            <a:normAutofit/>
          </a:bodyPr>
          <a:lstStyle/>
          <a:p>
            <a:pPr algn="ctr"/>
            <a:r>
              <a:rPr lang="en-US" sz="4100"/>
              <a:t>EHBO</a:t>
            </a:r>
            <a:endParaRPr lang="en-US" sz="4100" kern="1200">
              <a:solidFill>
                <a:schemeClr val="tx1"/>
              </a:solidFill>
              <a:latin typeface="+mj-lt"/>
              <a:ea typeface="+mj-ea"/>
              <a:cs typeface="+mj-cs"/>
            </a:endParaRPr>
          </a:p>
        </p:txBody>
      </p:sp>
      <p:sp>
        <p:nvSpPr>
          <p:cNvPr id="24" name="Freeform: Shape 23">
            <a:extLst>
              <a:ext uri="{FF2B5EF4-FFF2-40B4-BE49-F238E27FC236}">
                <a16:creationId xmlns:a16="http://schemas.microsoft.com/office/drawing/2014/main" id="{885504CF-B07B-45CD-B2B9-77F91DFDF7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35522" y="578738"/>
            <a:ext cx="6596369" cy="5615588"/>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50800" dist="12700" dir="30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Rectangle 6">
            <a:extLst>
              <a:ext uri="{FF2B5EF4-FFF2-40B4-BE49-F238E27FC236}">
                <a16:creationId xmlns:a16="http://schemas.microsoft.com/office/drawing/2014/main" id="{C6F0F1BD-D7E0-40DE-8DBF-8152D3191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5159" y="255475"/>
            <a:ext cx="1367625"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Afbeelding 7">
            <a:extLst>
              <a:ext uri="{FF2B5EF4-FFF2-40B4-BE49-F238E27FC236}">
                <a16:creationId xmlns:a16="http://schemas.microsoft.com/office/drawing/2014/main" id="{101366AF-FC11-4626-9C9E-EF3BD9CC09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8499" y="829563"/>
            <a:ext cx="5198874" cy="5198874"/>
          </a:xfrm>
          <a:prstGeom prst="rect">
            <a:avLst/>
          </a:prstGeom>
        </p:spPr>
      </p:pic>
    </p:spTree>
    <p:extLst>
      <p:ext uri="{BB962C8B-B14F-4D97-AF65-F5344CB8AC3E}">
        <p14:creationId xmlns:p14="http://schemas.microsoft.com/office/powerpoint/2010/main" val="3209439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B8529BC1-D9ED-429D-BBF1-79D3929837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802C20B6-BF6F-497A-8A1E-0C8A6A8EF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87721" cy="6858000"/>
          </a:xfrm>
          <a:custGeom>
            <a:avLst/>
            <a:gdLst>
              <a:gd name="connsiteX0" fmla="*/ 0 w 9287721"/>
              <a:gd name="connsiteY0" fmla="*/ 0 h 6858000"/>
              <a:gd name="connsiteX1" fmla="*/ 2313830 w 9287721"/>
              <a:gd name="connsiteY1" fmla="*/ 0 h 6858000"/>
              <a:gd name="connsiteX2" fmla="*/ 4572000 w 9287721"/>
              <a:gd name="connsiteY2" fmla="*/ 0 h 6858000"/>
              <a:gd name="connsiteX3" fmla="*/ 9287721 w 9287721"/>
              <a:gd name="connsiteY3" fmla="*/ 0 h 6858000"/>
              <a:gd name="connsiteX4" fmla="*/ 9187111 w 9287721"/>
              <a:gd name="connsiteY4" fmla="*/ 260102 h 6858000"/>
              <a:gd name="connsiteX5" fmla="*/ 9116330 w 9287721"/>
              <a:gd name="connsiteY5" fmla="*/ 399956 h 6858000"/>
              <a:gd name="connsiteX6" fmla="*/ 9096082 w 9287721"/>
              <a:gd name="connsiteY6" fmla="*/ 479678 h 6858000"/>
              <a:gd name="connsiteX7" fmla="*/ 9060976 w 9287721"/>
              <a:gd name="connsiteY7" fmla="*/ 639474 h 6858000"/>
              <a:gd name="connsiteX8" fmla="*/ 9009621 w 9287721"/>
              <a:gd name="connsiteY8" fmla="*/ 752461 h 6858000"/>
              <a:gd name="connsiteX9" fmla="*/ 8908792 w 9287721"/>
              <a:gd name="connsiteY9" fmla="*/ 908523 h 6858000"/>
              <a:gd name="connsiteX10" fmla="*/ 8642616 w 9287721"/>
              <a:gd name="connsiteY10" fmla="*/ 1346641 h 6858000"/>
              <a:gd name="connsiteX11" fmla="*/ 8565602 w 9287721"/>
              <a:gd name="connsiteY11" fmla="*/ 1562952 h 6858000"/>
              <a:gd name="connsiteX12" fmla="*/ 8510074 w 9287721"/>
              <a:gd name="connsiteY12" fmla="*/ 1920622 h 6858000"/>
              <a:gd name="connsiteX13" fmla="*/ 8506284 w 9287721"/>
              <a:gd name="connsiteY13" fmla="*/ 2097872 h 6858000"/>
              <a:gd name="connsiteX14" fmla="*/ 8483627 w 9287721"/>
              <a:gd name="connsiteY14" fmla="*/ 2420416 h 6858000"/>
              <a:gd name="connsiteX15" fmla="*/ 8463212 w 9287721"/>
              <a:gd name="connsiteY15" fmla="*/ 2654677 h 6858000"/>
              <a:gd name="connsiteX16" fmla="*/ 8421550 w 9287721"/>
              <a:gd name="connsiteY16" fmla="*/ 2846969 h 6858000"/>
              <a:gd name="connsiteX17" fmla="*/ 8343576 w 9287721"/>
              <a:gd name="connsiteY17" fmla="*/ 3101886 h 6858000"/>
              <a:gd name="connsiteX18" fmla="*/ 8304408 w 9287721"/>
              <a:gd name="connsiteY18" fmla="*/ 3227971 h 6858000"/>
              <a:gd name="connsiteX19" fmla="*/ 8287540 w 9287721"/>
              <a:gd name="connsiteY19" fmla="*/ 3410007 h 6858000"/>
              <a:gd name="connsiteX20" fmla="*/ 8278808 w 9287721"/>
              <a:gd name="connsiteY20" fmla="*/ 3413112 h 6858000"/>
              <a:gd name="connsiteX21" fmla="*/ 8255416 w 9287721"/>
              <a:gd name="connsiteY21" fmla="*/ 3475597 h 6858000"/>
              <a:gd name="connsiteX22" fmla="*/ 8211811 w 9287721"/>
              <a:gd name="connsiteY22" fmla="*/ 3726672 h 6858000"/>
              <a:gd name="connsiteX23" fmla="*/ 8165037 w 9287721"/>
              <a:gd name="connsiteY23" fmla="*/ 3847892 h 6858000"/>
              <a:gd name="connsiteX24" fmla="*/ 8142252 w 9287721"/>
              <a:gd name="connsiteY24" fmla="*/ 3885724 h 6858000"/>
              <a:gd name="connsiteX25" fmla="*/ 8104465 w 9287721"/>
              <a:gd name="connsiteY25" fmla="*/ 3949434 h 6858000"/>
              <a:gd name="connsiteX26" fmla="*/ 8060137 w 9287721"/>
              <a:gd name="connsiteY26" fmla="*/ 3999200 h 6858000"/>
              <a:gd name="connsiteX27" fmla="*/ 7964768 w 9287721"/>
              <a:gd name="connsiteY27" fmla="*/ 4086732 h 6858000"/>
              <a:gd name="connsiteX28" fmla="*/ 7906541 w 9287721"/>
              <a:gd name="connsiteY28" fmla="*/ 4186250 h 6858000"/>
              <a:gd name="connsiteX29" fmla="*/ 7854768 w 9287721"/>
              <a:gd name="connsiteY29" fmla="*/ 4256032 h 6858000"/>
              <a:gd name="connsiteX30" fmla="*/ 7786697 w 9287721"/>
              <a:gd name="connsiteY30" fmla="*/ 4384326 h 6858000"/>
              <a:gd name="connsiteX31" fmla="*/ 7720676 w 9287721"/>
              <a:gd name="connsiteY31" fmla="*/ 4557747 h 6858000"/>
              <a:gd name="connsiteX32" fmla="*/ 7690416 w 9287721"/>
              <a:gd name="connsiteY32" fmla="*/ 4628455 h 6858000"/>
              <a:gd name="connsiteX33" fmla="*/ 7622561 w 9287721"/>
              <a:gd name="connsiteY33" fmla="*/ 4708689 h 6858000"/>
              <a:gd name="connsiteX34" fmla="*/ 7581202 w 9287721"/>
              <a:gd name="connsiteY34" fmla="*/ 4751553 h 6858000"/>
              <a:gd name="connsiteX35" fmla="*/ 7533405 w 9287721"/>
              <a:gd name="connsiteY35" fmla="*/ 4803022 h 6858000"/>
              <a:gd name="connsiteX36" fmla="*/ 7509050 w 9287721"/>
              <a:gd name="connsiteY36" fmla="*/ 4918486 h 6858000"/>
              <a:gd name="connsiteX37" fmla="*/ 7495868 w 9287721"/>
              <a:gd name="connsiteY37" fmla="*/ 5003261 h 6858000"/>
              <a:gd name="connsiteX38" fmla="*/ 7466181 w 9287721"/>
              <a:gd name="connsiteY38" fmla="*/ 5126502 h 6858000"/>
              <a:gd name="connsiteX39" fmla="*/ 7460426 w 9287721"/>
              <a:gd name="connsiteY39" fmla="*/ 5183759 h 6858000"/>
              <a:gd name="connsiteX40" fmla="*/ 7435641 w 9287721"/>
              <a:gd name="connsiteY40" fmla="*/ 5283130 h 6858000"/>
              <a:gd name="connsiteX41" fmla="*/ 7415734 w 9287721"/>
              <a:gd name="connsiteY41" fmla="*/ 5391620 h 6858000"/>
              <a:gd name="connsiteX42" fmla="*/ 7378269 w 9287721"/>
              <a:gd name="connsiteY42" fmla="*/ 5443028 h 6858000"/>
              <a:gd name="connsiteX43" fmla="*/ 7369570 w 9287721"/>
              <a:gd name="connsiteY43" fmla="*/ 5535042 h 6858000"/>
              <a:gd name="connsiteX44" fmla="*/ 7357257 w 9287721"/>
              <a:gd name="connsiteY44" fmla="*/ 5579759 h 6858000"/>
              <a:gd name="connsiteX45" fmla="*/ 7331626 w 9287721"/>
              <a:gd name="connsiteY45" fmla="*/ 5665992 h 6858000"/>
              <a:gd name="connsiteX46" fmla="*/ 7298543 w 9287721"/>
              <a:gd name="connsiteY46" fmla="*/ 5741729 h 6858000"/>
              <a:gd name="connsiteX47" fmla="*/ 7280833 w 9287721"/>
              <a:gd name="connsiteY47" fmla="*/ 5893367 h 6858000"/>
              <a:gd name="connsiteX48" fmla="*/ 7293565 w 9287721"/>
              <a:gd name="connsiteY48" fmla="*/ 5943796 h 6858000"/>
              <a:gd name="connsiteX49" fmla="*/ 7282225 w 9287721"/>
              <a:gd name="connsiteY49" fmla="*/ 6000335 h 6858000"/>
              <a:gd name="connsiteX50" fmla="*/ 7289606 w 9287721"/>
              <a:gd name="connsiteY50" fmla="*/ 6055832 h 6858000"/>
              <a:gd name="connsiteX51" fmla="*/ 7266281 w 9287721"/>
              <a:gd name="connsiteY51" fmla="*/ 6106527 h 6858000"/>
              <a:gd name="connsiteX52" fmla="*/ 7239918 w 9287721"/>
              <a:gd name="connsiteY52" fmla="*/ 6177715 h 6858000"/>
              <a:gd name="connsiteX53" fmla="*/ 7238635 w 9287721"/>
              <a:gd name="connsiteY53" fmla="*/ 6231835 h 6858000"/>
              <a:gd name="connsiteX54" fmla="*/ 7203744 w 9287721"/>
              <a:gd name="connsiteY54" fmla="*/ 6378377 h 6858000"/>
              <a:gd name="connsiteX55" fmla="*/ 7232715 w 9287721"/>
              <a:gd name="connsiteY55" fmla="*/ 6531204 h 6858000"/>
              <a:gd name="connsiteX56" fmla="*/ 7186900 w 9287721"/>
              <a:gd name="connsiteY56" fmla="*/ 6828948 h 6858000"/>
              <a:gd name="connsiteX57" fmla="*/ 7189343 w 9287721"/>
              <a:gd name="connsiteY57" fmla="*/ 6850700 h 6858000"/>
              <a:gd name="connsiteX58" fmla="*/ 7184601 w 9287721"/>
              <a:gd name="connsiteY58" fmla="*/ 6858000 h 6858000"/>
              <a:gd name="connsiteX59" fmla="*/ 4572000 w 9287721"/>
              <a:gd name="connsiteY59" fmla="*/ 6858000 h 6858000"/>
              <a:gd name="connsiteX60" fmla="*/ 2313830 w 9287721"/>
              <a:gd name="connsiteY60" fmla="*/ 6858000 h 6858000"/>
              <a:gd name="connsiteX61" fmla="*/ 0 w 9287721"/>
              <a:gd name="connsiteY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9287721" h="6858000">
                <a:moveTo>
                  <a:pt x="0" y="0"/>
                </a:moveTo>
                <a:lnTo>
                  <a:pt x="2313830" y="0"/>
                </a:lnTo>
                <a:lnTo>
                  <a:pt x="4572000" y="0"/>
                </a:lnTo>
                <a:lnTo>
                  <a:pt x="9287721" y="0"/>
                </a:lnTo>
                <a:lnTo>
                  <a:pt x="9187111" y="260102"/>
                </a:lnTo>
                <a:cubicBezTo>
                  <a:pt x="9178946" y="268839"/>
                  <a:pt x="9117038" y="394464"/>
                  <a:pt x="9116330" y="399956"/>
                </a:cubicBezTo>
                <a:cubicBezTo>
                  <a:pt x="9101158" y="436552"/>
                  <a:pt x="9103682" y="422089"/>
                  <a:pt x="9096082" y="479678"/>
                </a:cubicBezTo>
                <a:cubicBezTo>
                  <a:pt x="9099910" y="514866"/>
                  <a:pt x="9043202" y="538026"/>
                  <a:pt x="9060976" y="639474"/>
                </a:cubicBezTo>
                <a:cubicBezTo>
                  <a:pt x="9033946" y="645989"/>
                  <a:pt x="9009357" y="734514"/>
                  <a:pt x="9009621" y="752461"/>
                </a:cubicBezTo>
                <a:cubicBezTo>
                  <a:pt x="8997076" y="826326"/>
                  <a:pt x="8929537" y="831933"/>
                  <a:pt x="8908792" y="908523"/>
                </a:cubicBezTo>
                <a:cubicBezTo>
                  <a:pt x="8900686" y="1017987"/>
                  <a:pt x="8644855" y="1275734"/>
                  <a:pt x="8642616" y="1346641"/>
                </a:cubicBezTo>
                <a:cubicBezTo>
                  <a:pt x="8623000" y="1450976"/>
                  <a:pt x="8570439" y="1488570"/>
                  <a:pt x="8565602" y="1562952"/>
                </a:cubicBezTo>
                <a:cubicBezTo>
                  <a:pt x="8549220" y="1744477"/>
                  <a:pt x="8526964" y="1733417"/>
                  <a:pt x="8510074" y="1920622"/>
                </a:cubicBezTo>
                <a:cubicBezTo>
                  <a:pt x="8499952" y="2037344"/>
                  <a:pt x="8516405" y="1981150"/>
                  <a:pt x="8506284" y="2097872"/>
                </a:cubicBezTo>
                <a:lnTo>
                  <a:pt x="8483627" y="2420416"/>
                </a:lnTo>
                <a:cubicBezTo>
                  <a:pt x="8477955" y="2429580"/>
                  <a:pt x="8466503" y="2640728"/>
                  <a:pt x="8463212" y="2654677"/>
                </a:cubicBezTo>
                <a:cubicBezTo>
                  <a:pt x="8441260" y="2709901"/>
                  <a:pt x="8445542" y="2789595"/>
                  <a:pt x="8421550" y="2846969"/>
                </a:cubicBezTo>
                <a:cubicBezTo>
                  <a:pt x="8403838" y="2849418"/>
                  <a:pt x="8358187" y="3118422"/>
                  <a:pt x="8343576" y="3101886"/>
                </a:cubicBezTo>
                <a:cubicBezTo>
                  <a:pt x="8347540" y="3144969"/>
                  <a:pt x="8321169" y="3203242"/>
                  <a:pt x="8304408" y="3227971"/>
                </a:cubicBezTo>
                <a:cubicBezTo>
                  <a:pt x="8284015" y="3278163"/>
                  <a:pt x="8300797" y="3372316"/>
                  <a:pt x="8287540" y="3410007"/>
                </a:cubicBezTo>
                <a:cubicBezTo>
                  <a:pt x="8284615" y="3410402"/>
                  <a:pt x="8281673" y="3411447"/>
                  <a:pt x="8278808" y="3413112"/>
                </a:cubicBezTo>
                <a:cubicBezTo>
                  <a:pt x="8262173" y="3422775"/>
                  <a:pt x="8251697" y="3450753"/>
                  <a:pt x="8255416" y="3475597"/>
                </a:cubicBezTo>
                <a:cubicBezTo>
                  <a:pt x="8257560" y="3580433"/>
                  <a:pt x="8230085" y="3652787"/>
                  <a:pt x="8211811" y="3726672"/>
                </a:cubicBezTo>
                <a:cubicBezTo>
                  <a:pt x="8187676" y="3807490"/>
                  <a:pt x="8170502" y="3727296"/>
                  <a:pt x="8165037" y="3847892"/>
                </a:cubicBezTo>
                <a:cubicBezTo>
                  <a:pt x="8148884" y="3848387"/>
                  <a:pt x="8143840" y="3860219"/>
                  <a:pt x="8142252" y="3885724"/>
                </a:cubicBezTo>
                <a:cubicBezTo>
                  <a:pt x="8129601" y="3924250"/>
                  <a:pt x="8099567" y="3896248"/>
                  <a:pt x="8104465" y="3949434"/>
                </a:cubicBezTo>
                <a:lnTo>
                  <a:pt x="8060137" y="3999200"/>
                </a:lnTo>
                <a:cubicBezTo>
                  <a:pt x="8066435" y="3999667"/>
                  <a:pt x="7969681" y="4071013"/>
                  <a:pt x="7964768" y="4086732"/>
                </a:cubicBezTo>
                <a:lnTo>
                  <a:pt x="7906541" y="4186250"/>
                </a:lnTo>
                <a:cubicBezTo>
                  <a:pt x="7874137" y="4216806"/>
                  <a:pt x="7874742" y="4223020"/>
                  <a:pt x="7854768" y="4256032"/>
                </a:cubicBezTo>
                <a:cubicBezTo>
                  <a:pt x="7834794" y="4289045"/>
                  <a:pt x="7837960" y="4308922"/>
                  <a:pt x="7786697" y="4384326"/>
                </a:cubicBezTo>
                <a:cubicBezTo>
                  <a:pt x="7758268" y="4413425"/>
                  <a:pt x="7763312" y="4499081"/>
                  <a:pt x="7720676" y="4557747"/>
                </a:cubicBezTo>
                <a:cubicBezTo>
                  <a:pt x="7703882" y="4553894"/>
                  <a:pt x="7688394" y="4597689"/>
                  <a:pt x="7690416" y="4628455"/>
                </a:cubicBezTo>
                <a:lnTo>
                  <a:pt x="7622561" y="4708689"/>
                </a:lnTo>
                <a:cubicBezTo>
                  <a:pt x="7599209" y="4703789"/>
                  <a:pt x="7610397" y="4718752"/>
                  <a:pt x="7581202" y="4751553"/>
                </a:cubicBezTo>
                <a:cubicBezTo>
                  <a:pt x="7561877" y="4760054"/>
                  <a:pt x="7556716" y="4778037"/>
                  <a:pt x="7533405" y="4803022"/>
                </a:cubicBezTo>
                <a:cubicBezTo>
                  <a:pt x="7515205" y="4810967"/>
                  <a:pt x="7527662" y="4896812"/>
                  <a:pt x="7509050" y="4918486"/>
                </a:cubicBezTo>
                <a:cubicBezTo>
                  <a:pt x="7495501" y="4941605"/>
                  <a:pt x="7520607" y="4943736"/>
                  <a:pt x="7495868" y="5003261"/>
                </a:cubicBezTo>
                <a:cubicBezTo>
                  <a:pt x="7477287" y="5060835"/>
                  <a:pt x="7484380" y="5064904"/>
                  <a:pt x="7466181" y="5126502"/>
                </a:cubicBezTo>
                <a:cubicBezTo>
                  <a:pt x="7453369" y="5167992"/>
                  <a:pt x="7467823" y="5161046"/>
                  <a:pt x="7460426" y="5183759"/>
                </a:cubicBezTo>
                <a:cubicBezTo>
                  <a:pt x="7430568" y="5210589"/>
                  <a:pt x="7465217" y="5264555"/>
                  <a:pt x="7435641" y="5283130"/>
                </a:cubicBezTo>
                <a:lnTo>
                  <a:pt x="7415734" y="5391620"/>
                </a:lnTo>
                <a:lnTo>
                  <a:pt x="7378269" y="5443028"/>
                </a:lnTo>
                <a:cubicBezTo>
                  <a:pt x="7368794" y="5459332"/>
                  <a:pt x="7373453" y="5522813"/>
                  <a:pt x="7369570" y="5535042"/>
                </a:cubicBezTo>
                <a:cubicBezTo>
                  <a:pt x="7355540" y="5537507"/>
                  <a:pt x="7357746" y="5553460"/>
                  <a:pt x="7357257" y="5579759"/>
                </a:cubicBezTo>
                <a:cubicBezTo>
                  <a:pt x="7347603" y="5620723"/>
                  <a:pt x="7338512" y="5625872"/>
                  <a:pt x="7331626" y="5665992"/>
                </a:cubicBezTo>
                <a:cubicBezTo>
                  <a:pt x="7304413" y="5715929"/>
                  <a:pt x="7309217" y="5686607"/>
                  <a:pt x="7298543" y="5741729"/>
                </a:cubicBezTo>
                <a:cubicBezTo>
                  <a:pt x="7283595" y="5774002"/>
                  <a:pt x="7300604" y="5829059"/>
                  <a:pt x="7280833" y="5893367"/>
                </a:cubicBezTo>
                <a:cubicBezTo>
                  <a:pt x="7265612" y="5933309"/>
                  <a:pt x="7302634" y="5921390"/>
                  <a:pt x="7293565" y="5943796"/>
                </a:cubicBezTo>
                <a:lnTo>
                  <a:pt x="7282225" y="6000335"/>
                </a:lnTo>
                <a:lnTo>
                  <a:pt x="7289606" y="6055832"/>
                </a:lnTo>
                <a:cubicBezTo>
                  <a:pt x="7291626" y="6059068"/>
                  <a:pt x="7261389" y="6104819"/>
                  <a:pt x="7266281" y="6106527"/>
                </a:cubicBezTo>
                <a:lnTo>
                  <a:pt x="7239918" y="6177715"/>
                </a:lnTo>
                <a:cubicBezTo>
                  <a:pt x="7239491" y="6195756"/>
                  <a:pt x="7239062" y="6213795"/>
                  <a:pt x="7238635" y="6231835"/>
                </a:cubicBezTo>
                <a:lnTo>
                  <a:pt x="7203744" y="6378377"/>
                </a:lnTo>
                <a:cubicBezTo>
                  <a:pt x="7177951" y="6424906"/>
                  <a:pt x="7248655" y="6441657"/>
                  <a:pt x="7232715" y="6531204"/>
                </a:cubicBezTo>
                <a:cubicBezTo>
                  <a:pt x="7223589" y="6605939"/>
                  <a:pt x="7199661" y="6768382"/>
                  <a:pt x="7186900" y="6828948"/>
                </a:cubicBezTo>
                <a:cubicBezTo>
                  <a:pt x="7190326" y="6838357"/>
                  <a:pt x="7190769" y="6845216"/>
                  <a:pt x="7189343" y="6850700"/>
                </a:cubicBezTo>
                <a:lnTo>
                  <a:pt x="7184601" y="6858000"/>
                </a:lnTo>
                <a:lnTo>
                  <a:pt x="4572000" y="6858000"/>
                </a:lnTo>
                <a:lnTo>
                  <a:pt x="231383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el 3">
            <a:extLst>
              <a:ext uri="{FF2B5EF4-FFF2-40B4-BE49-F238E27FC236}">
                <a16:creationId xmlns:a16="http://schemas.microsoft.com/office/drawing/2014/main" id="{7D0DDC10-2436-417D-8A43-6A0178E6F124}"/>
              </a:ext>
            </a:extLst>
          </p:cNvPr>
          <p:cNvSpPr>
            <a:spLocks noGrp="1"/>
          </p:cNvSpPr>
          <p:nvPr>
            <p:ph type="title"/>
          </p:nvPr>
        </p:nvSpPr>
        <p:spPr>
          <a:xfrm>
            <a:off x="825824" y="1460340"/>
            <a:ext cx="4710030" cy="2430460"/>
          </a:xfrm>
        </p:spPr>
        <p:txBody>
          <a:bodyPr vert="horz" lIns="91440" tIns="45720" rIns="91440" bIns="45720" rtlCol="0" anchor="b">
            <a:normAutofit/>
          </a:bodyPr>
          <a:lstStyle/>
          <a:p>
            <a:pPr algn="ctr"/>
            <a:r>
              <a:rPr lang="en-US" err="1"/>
              <a:t>Middelen</a:t>
            </a:r>
            <a:r>
              <a:rPr lang="en-US"/>
              <a:t> die je </a:t>
            </a:r>
            <a:r>
              <a:rPr lang="en-US" err="1"/>
              <a:t>gebruikt</a:t>
            </a:r>
            <a:r>
              <a:rPr lang="en-US"/>
              <a:t> </a:t>
            </a:r>
            <a:r>
              <a:rPr lang="en-US" err="1"/>
              <a:t>bij</a:t>
            </a:r>
            <a:r>
              <a:rPr lang="en-US"/>
              <a:t> </a:t>
            </a:r>
            <a:r>
              <a:rPr lang="en-US" err="1"/>
              <a:t>een</a:t>
            </a:r>
            <a:r>
              <a:rPr lang="en-US"/>
              <a:t> ‘incident’</a:t>
            </a:r>
          </a:p>
        </p:txBody>
      </p:sp>
      <p:sp>
        <p:nvSpPr>
          <p:cNvPr id="32" name="Freeform: Shape 31">
            <a:extLst>
              <a:ext uri="{FF2B5EF4-FFF2-40B4-BE49-F238E27FC236}">
                <a16:creationId xmlns:a16="http://schemas.microsoft.com/office/drawing/2014/main" id="{93B381CD-C8D9-49F1-9783-89F1AA0161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4410" y="887914"/>
            <a:ext cx="5022477" cy="5048623"/>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381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2" name="Afbeelding 11" descr="Brandveiligheidsborden ISO 7010 van aluminium &quot;Brandblusser&quot; - F001">
            <a:extLst>
              <a:ext uri="{FF2B5EF4-FFF2-40B4-BE49-F238E27FC236}">
                <a16:creationId xmlns:a16="http://schemas.microsoft.com/office/drawing/2014/main" id="{9BE034E6-6E43-4F2A-A709-1DB57D7E7A23}"/>
              </a:ext>
            </a:extLst>
          </p:cNvPr>
          <p:cNvPicPr/>
          <p:nvPr/>
        </p:nvPicPr>
        <p:blipFill rotWithShape="1">
          <a:blip r:embed="rId3">
            <a:extLst>
              <a:ext uri="{28A0092B-C50C-407E-A947-70E740481C1C}">
                <a14:useLocalDpi xmlns:a14="http://schemas.microsoft.com/office/drawing/2010/main" val="0"/>
              </a:ext>
            </a:extLst>
          </a:blip>
          <a:srcRect l="585" r="2874" b="2"/>
          <a:stretch/>
        </p:blipFill>
        <p:spPr bwMode="auto">
          <a:xfrm>
            <a:off x="6754766" y="1133336"/>
            <a:ext cx="2067686" cy="2141727"/>
          </a:xfrm>
          <a:prstGeom prst="rect">
            <a:avLst/>
          </a:prstGeom>
          <a:noFill/>
          <a:extLst>
            <a:ext uri="{53640926-AAD7-44D8-BBD7-CCE9431645EC}">
              <a14:shadowObscured xmlns:a14="http://schemas.microsoft.com/office/drawing/2010/main"/>
            </a:ext>
          </a:extLst>
        </p:spPr>
      </p:pic>
      <p:pic>
        <p:nvPicPr>
          <p:cNvPr id="11" name="Afbeelding 10" descr="Blusdeken bord - kunststof - F016 200 x 200 mm">
            <a:extLst>
              <a:ext uri="{FF2B5EF4-FFF2-40B4-BE49-F238E27FC236}">
                <a16:creationId xmlns:a16="http://schemas.microsoft.com/office/drawing/2014/main" id="{DF85A4EA-E188-4303-9718-2201E86B3642}"/>
              </a:ext>
            </a:extLst>
          </p:cNvPr>
          <p:cNvPicPr/>
          <p:nvPr/>
        </p:nvPicPr>
        <p:blipFill rotWithShape="1">
          <a:blip r:embed="rId4">
            <a:extLst>
              <a:ext uri="{28A0092B-C50C-407E-A947-70E740481C1C}">
                <a14:useLocalDpi xmlns:a14="http://schemas.microsoft.com/office/drawing/2010/main" val="0"/>
              </a:ext>
            </a:extLst>
          </a:blip>
          <a:srcRect l="3135" r="1354" b="2"/>
          <a:stretch/>
        </p:blipFill>
        <p:spPr bwMode="auto">
          <a:xfrm>
            <a:off x="9137925" y="1133335"/>
            <a:ext cx="2045628" cy="2141729"/>
          </a:xfrm>
          <a:prstGeom prst="rect">
            <a:avLst/>
          </a:prstGeom>
          <a:noFill/>
          <a:extLst>
            <a:ext uri="{53640926-AAD7-44D8-BBD7-CCE9431645EC}">
              <a14:shadowObscured xmlns:a14="http://schemas.microsoft.com/office/drawing/2010/main"/>
            </a:ext>
          </a:extLst>
        </p:spPr>
      </p:pic>
      <p:pic>
        <p:nvPicPr>
          <p:cNvPr id="14" name="Afbeelding 13" descr="Brandveiligheidsborden en -stickers ISO 7010 &quot;Brandalarm&quot; - F005">
            <a:extLst>
              <a:ext uri="{FF2B5EF4-FFF2-40B4-BE49-F238E27FC236}">
                <a16:creationId xmlns:a16="http://schemas.microsoft.com/office/drawing/2014/main" id="{E1C86A11-6053-4490-9B5A-0D3BB0B507A7}"/>
              </a:ext>
            </a:extLst>
          </p:cNvPr>
          <p:cNvPicPr/>
          <p:nvPr/>
        </p:nvPicPr>
        <p:blipFill rotWithShape="1">
          <a:blip r:embed="rId5">
            <a:extLst>
              <a:ext uri="{28A0092B-C50C-407E-A947-70E740481C1C}">
                <a14:useLocalDpi xmlns:a14="http://schemas.microsoft.com/office/drawing/2010/main" val="0"/>
              </a:ext>
            </a:extLst>
          </a:blip>
          <a:srcRect l="613" r="2846" b="2"/>
          <a:stretch/>
        </p:blipFill>
        <p:spPr bwMode="auto">
          <a:xfrm>
            <a:off x="6754764" y="3549385"/>
            <a:ext cx="2067687" cy="2141728"/>
          </a:xfrm>
          <a:prstGeom prst="rect">
            <a:avLst/>
          </a:prstGeom>
          <a:noFill/>
          <a:extLst>
            <a:ext uri="{53640926-AAD7-44D8-BBD7-CCE9431645EC}">
              <a14:shadowObscured xmlns:a14="http://schemas.microsoft.com/office/drawing/2010/main"/>
            </a:ext>
          </a:extLst>
        </p:spPr>
      </p:pic>
      <p:pic>
        <p:nvPicPr>
          <p:cNvPr id="10" name="Afbeelding 9" descr="Pictogram bordje Brandhaspel 300x300mm">
            <a:extLst>
              <a:ext uri="{FF2B5EF4-FFF2-40B4-BE49-F238E27FC236}">
                <a16:creationId xmlns:a16="http://schemas.microsoft.com/office/drawing/2014/main" id="{0D5B508E-194F-424D-8D0E-792765FEA49C}"/>
              </a:ext>
            </a:extLst>
          </p:cNvPr>
          <p:cNvPicPr/>
          <p:nvPr/>
        </p:nvPicPr>
        <p:blipFill rotWithShape="1">
          <a:blip r:embed="rId6">
            <a:extLst>
              <a:ext uri="{28A0092B-C50C-407E-A947-70E740481C1C}">
                <a14:useLocalDpi xmlns:a14="http://schemas.microsoft.com/office/drawing/2010/main" val="0"/>
              </a:ext>
            </a:extLst>
          </a:blip>
          <a:srcRect l="13637" r="14730" b="2"/>
          <a:stretch/>
        </p:blipFill>
        <p:spPr bwMode="auto">
          <a:xfrm>
            <a:off x="9147317" y="3549384"/>
            <a:ext cx="2034636" cy="2130228"/>
          </a:xfrm>
          <a:prstGeom prst="rect">
            <a:avLst/>
          </a:prstGeom>
          <a:noFill/>
        </p:spPr>
      </p:pic>
      <p:sp>
        <p:nvSpPr>
          <p:cNvPr id="34" name="Rectangle 6">
            <a:extLst>
              <a:ext uri="{FF2B5EF4-FFF2-40B4-BE49-F238E27FC236}">
                <a16:creationId xmlns:a16="http://schemas.microsoft.com/office/drawing/2014/main" id="{413E0A2C-69D1-4ED8-BBDC-5914BAF3B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398445">
            <a:off x="8413194" y="5803489"/>
            <a:ext cx="1124909"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7822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0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12">
            <a:extLst>
              <a:ext uri="{FF2B5EF4-FFF2-40B4-BE49-F238E27FC236}">
                <a16:creationId xmlns:a16="http://schemas.microsoft.com/office/drawing/2014/main" id="{AB902CB9-C7DC-4673-B7D5-F22DCF0EC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83E5631-4CA8-40AF-B38E-12E58BEDC321}"/>
              </a:ext>
            </a:extLst>
          </p:cNvPr>
          <p:cNvSpPr>
            <a:spLocks noGrp="1"/>
          </p:cNvSpPr>
          <p:nvPr>
            <p:ph type="title"/>
          </p:nvPr>
        </p:nvSpPr>
        <p:spPr>
          <a:xfrm>
            <a:off x="838200" y="2957666"/>
            <a:ext cx="10515595" cy="1499852"/>
          </a:xfrm>
        </p:spPr>
        <p:txBody>
          <a:bodyPr vert="horz" lIns="91440" tIns="45720" rIns="91440" bIns="45720" rtlCol="0" anchor="b">
            <a:normAutofit/>
          </a:bodyPr>
          <a:lstStyle/>
          <a:p>
            <a:pPr algn="ctr"/>
            <a:r>
              <a:rPr lang="en-US" sz="4000" err="1"/>
              <a:t>Deze</a:t>
            </a:r>
            <a:r>
              <a:rPr lang="en-US" sz="4000"/>
              <a:t> </a:t>
            </a:r>
            <a:r>
              <a:rPr lang="en-US" sz="4000" err="1"/>
              <a:t>pictogrammen</a:t>
            </a:r>
            <a:r>
              <a:rPr lang="en-US" sz="4000"/>
              <a:t> </a:t>
            </a:r>
            <a:r>
              <a:rPr lang="en-US" sz="4000" err="1"/>
              <a:t>duiden</a:t>
            </a:r>
            <a:r>
              <a:rPr lang="en-US" sz="4000"/>
              <a:t> </a:t>
            </a:r>
            <a:r>
              <a:rPr lang="en-US" sz="4000" err="1"/>
              <a:t>mogelijke</a:t>
            </a:r>
            <a:r>
              <a:rPr lang="en-US" sz="4000"/>
              <a:t> </a:t>
            </a:r>
            <a:r>
              <a:rPr lang="en-US" sz="4000" err="1"/>
              <a:t>gevaren</a:t>
            </a:r>
            <a:r>
              <a:rPr lang="en-US" sz="4000"/>
              <a:t> </a:t>
            </a:r>
            <a:r>
              <a:rPr lang="en-US" sz="4000" err="1"/>
              <a:t>aan</a:t>
            </a:r>
            <a:endParaRPr lang="en-US" sz="4000" kern="1200">
              <a:solidFill>
                <a:schemeClr val="tx1"/>
              </a:solidFill>
              <a:latin typeface="+mj-lt"/>
              <a:ea typeface="+mj-ea"/>
              <a:cs typeface="+mj-cs"/>
            </a:endParaRPr>
          </a:p>
        </p:txBody>
      </p:sp>
      <p:graphicFrame>
        <p:nvGraphicFramePr>
          <p:cNvPr id="11" name="Tabel 11">
            <a:extLst>
              <a:ext uri="{FF2B5EF4-FFF2-40B4-BE49-F238E27FC236}">
                <a16:creationId xmlns:a16="http://schemas.microsoft.com/office/drawing/2014/main" id="{92DFA3E8-B7A9-4870-8094-D279A49083AB}"/>
              </a:ext>
            </a:extLst>
          </p:cNvPr>
          <p:cNvGraphicFramePr>
            <a:graphicFrameLocks noGrp="1"/>
          </p:cNvGraphicFramePr>
          <p:nvPr>
            <p:ph idx="1"/>
            <p:extLst>
              <p:ext uri="{D42A27DB-BD31-4B8C-83A1-F6EECF244321}">
                <p14:modId xmlns:p14="http://schemas.microsoft.com/office/powerpoint/2010/main" val="544001206"/>
              </p:ext>
            </p:extLst>
          </p:nvPr>
        </p:nvGraphicFramePr>
        <p:xfrm>
          <a:off x="1731585" y="4457518"/>
          <a:ext cx="8725779" cy="2112419"/>
        </p:xfrm>
        <a:graphic>
          <a:graphicData uri="http://schemas.openxmlformats.org/drawingml/2006/table">
            <a:tbl>
              <a:tblPr firstRow="1" bandRow="1">
                <a:tableStyleId>{D7AC3CCA-C797-4891-BE02-D94E43425B78}</a:tableStyleId>
              </a:tblPr>
              <a:tblGrid>
                <a:gridCol w="2908593">
                  <a:extLst>
                    <a:ext uri="{9D8B030D-6E8A-4147-A177-3AD203B41FA5}">
                      <a16:colId xmlns:a16="http://schemas.microsoft.com/office/drawing/2014/main" val="3889493698"/>
                    </a:ext>
                  </a:extLst>
                </a:gridCol>
                <a:gridCol w="2908593">
                  <a:extLst>
                    <a:ext uri="{9D8B030D-6E8A-4147-A177-3AD203B41FA5}">
                      <a16:colId xmlns:a16="http://schemas.microsoft.com/office/drawing/2014/main" val="1628305860"/>
                    </a:ext>
                  </a:extLst>
                </a:gridCol>
                <a:gridCol w="2908593">
                  <a:extLst>
                    <a:ext uri="{9D8B030D-6E8A-4147-A177-3AD203B41FA5}">
                      <a16:colId xmlns:a16="http://schemas.microsoft.com/office/drawing/2014/main" val="3306805101"/>
                    </a:ext>
                  </a:extLst>
                </a:gridCol>
              </a:tblGrid>
              <a:tr h="673897">
                <a:tc>
                  <a:txBody>
                    <a:bodyPr/>
                    <a:lstStyle/>
                    <a:p>
                      <a:pPr algn="ctr"/>
                      <a:r>
                        <a:rPr lang="nl-NL" b="1"/>
                        <a:t>Explosief</a:t>
                      </a:r>
                      <a:endParaRPr lang="nl-BE" b="1"/>
                    </a:p>
                  </a:txBody>
                  <a:tcPr/>
                </a:tc>
                <a:tc>
                  <a:txBody>
                    <a:bodyPr/>
                    <a:lstStyle/>
                    <a:p>
                      <a:pPr algn="ctr"/>
                      <a:r>
                        <a:rPr lang="nl-NL" b="1"/>
                        <a:t>Brandbaar</a:t>
                      </a:r>
                      <a:endParaRPr lang="nl-BE" b="1"/>
                    </a:p>
                  </a:txBody>
                  <a:tcPr/>
                </a:tc>
                <a:tc>
                  <a:txBody>
                    <a:bodyPr/>
                    <a:lstStyle/>
                    <a:p>
                      <a:pPr algn="ctr"/>
                      <a:r>
                        <a:rPr lang="nl-NL" b="1"/>
                        <a:t>Oxiderend</a:t>
                      </a:r>
                      <a:endParaRPr lang="nl-BE" b="1"/>
                    </a:p>
                  </a:txBody>
                  <a:tcPr/>
                </a:tc>
                <a:extLst>
                  <a:ext uri="{0D108BD9-81ED-4DB2-BD59-A6C34878D82A}">
                    <a16:rowId xmlns:a16="http://schemas.microsoft.com/office/drawing/2014/main" val="1345431126"/>
                  </a:ext>
                </a:extLst>
              </a:tr>
              <a:tr h="673897">
                <a:tc>
                  <a:txBody>
                    <a:bodyPr/>
                    <a:lstStyle/>
                    <a:p>
                      <a:pPr algn="ctr"/>
                      <a:r>
                        <a:rPr lang="nl-NL" b="1"/>
                        <a:t>Gas onder druk</a:t>
                      </a:r>
                      <a:endParaRPr lang="nl-BE" b="1"/>
                    </a:p>
                  </a:txBody>
                  <a:tcPr/>
                </a:tc>
                <a:tc>
                  <a:txBody>
                    <a:bodyPr/>
                    <a:lstStyle/>
                    <a:p>
                      <a:pPr algn="ctr"/>
                      <a:r>
                        <a:rPr lang="nl-NL" b="1"/>
                        <a:t>Bijtend</a:t>
                      </a:r>
                      <a:endParaRPr lang="nl-BE" b="1"/>
                    </a:p>
                  </a:txBody>
                  <a:tcPr/>
                </a:tc>
                <a:tc>
                  <a:txBody>
                    <a:bodyPr/>
                    <a:lstStyle/>
                    <a:p>
                      <a:pPr algn="ctr"/>
                      <a:r>
                        <a:rPr lang="nl-NL" b="1"/>
                        <a:t>Giftig</a:t>
                      </a:r>
                      <a:endParaRPr lang="nl-BE" b="1"/>
                    </a:p>
                  </a:txBody>
                  <a:tcPr/>
                </a:tc>
                <a:extLst>
                  <a:ext uri="{0D108BD9-81ED-4DB2-BD59-A6C34878D82A}">
                    <a16:rowId xmlns:a16="http://schemas.microsoft.com/office/drawing/2014/main" val="1916740877"/>
                  </a:ext>
                </a:extLst>
              </a:tr>
              <a:tr h="764625">
                <a:tc>
                  <a:txBody>
                    <a:bodyPr/>
                    <a:lstStyle/>
                    <a:p>
                      <a:pPr algn="ctr"/>
                      <a:r>
                        <a:rPr lang="nl-NL" b="1"/>
                        <a:t>Gevaarlijk</a:t>
                      </a:r>
                      <a:endParaRPr lang="nl-BE" b="1"/>
                    </a:p>
                  </a:txBody>
                  <a:tcPr/>
                </a:tc>
                <a:tc>
                  <a:txBody>
                    <a:bodyPr/>
                    <a:lstStyle/>
                    <a:p>
                      <a:pPr algn="ctr"/>
                      <a:r>
                        <a:rPr lang="nl-NL" b="1"/>
                        <a:t>Ernstig gevaar voor de gezondheid</a:t>
                      </a:r>
                      <a:endParaRPr lang="nl-BE" b="1"/>
                    </a:p>
                  </a:txBody>
                  <a:tcPr/>
                </a:tc>
                <a:tc>
                  <a:txBody>
                    <a:bodyPr/>
                    <a:lstStyle/>
                    <a:p>
                      <a:pPr algn="ctr"/>
                      <a:r>
                        <a:rPr lang="nl-NL" b="1"/>
                        <a:t>Gevaar voor het milieu</a:t>
                      </a:r>
                      <a:endParaRPr lang="nl-BE" b="1"/>
                    </a:p>
                  </a:txBody>
                  <a:tcPr/>
                </a:tc>
                <a:extLst>
                  <a:ext uri="{0D108BD9-81ED-4DB2-BD59-A6C34878D82A}">
                    <a16:rowId xmlns:a16="http://schemas.microsoft.com/office/drawing/2014/main" val="1290379077"/>
                  </a:ext>
                </a:extLst>
              </a:tr>
            </a:tbl>
          </a:graphicData>
        </a:graphic>
      </p:graphicFrame>
      <p:pic>
        <p:nvPicPr>
          <p:cNvPr id="10" name="Afbeelding 9" descr="Afbeelding met dame, stof&#10;&#10;Automatisch gegenereerde beschrijving">
            <a:extLst>
              <a:ext uri="{FF2B5EF4-FFF2-40B4-BE49-F238E27FC236}">
                <a16:creationId xmlns:a16="http://schemas.microsoft.com/office/drawing/2014/main" id="{901DDD8C-22DA-462E-A406-E80B06086E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5072" y="55778"/>
            <a:ext cx="5184201" cy="3233536"/>
          </a:xfrm>
          <a:prstGeom prst="rect">
            <a:avLst/>
          </a:prstGeom>
        </p:spPr>
      </p:pic>
    </p:spTree>
    <p:extLst>
      <p:ext uri="{BB962C8B-B14F-4D97-AF65-F5344CB8AC3E}">
        <p14:creationId xmlns:p14="http://schemas.microsoft.com/office/powerpoint/2010/main" val="2885983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9">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669216FA-293F-4DFA-AF49-122081674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7814528" cy="6858000"/>
          </a:xfrm>
          <a:custGeom>
            <a:avLst/>
            <a:gdLst>
              <a:gd name="connsiteX0" fmla="*/ 7814528 w 7814528"/>
              <a:gd name="connsiteY0" fmla="*/ 0 h 6858000"/>
              <a:gd name="connsiteX1" fmla="*/ 4918634 w 7814528"/>
              <a:gd name="connsiteY1" fmla="*/ 0 h 6858000"/>
              <a:gd name="connsiteX2" fmla="*/ 3846377 w 7814528"/>
              <a:gd name="connsiteY2" fmla="*/ 0 h 6858000"/>
              <a:gd name="connsiteX3" fmla="*/ 1560224 w 7814528"/>
              <a:gd name="connsiteY3" fmla="*/ 0 h 6858000"/>
              <a:gd name="connsiteX4" fmla="*/ 1545811 w 7814528"/>
              <a:gd name="connsiteY4" fmla="*/ 52964 h 6858000"/>
              <a:gd name="connsiteX5" fmla="*/ 1507504 w 7814528"/>
              <a:gd name="connsiteY5" fmla="*/ 89121 h 6858000"/>
              <a:gd name="connsiteX6" fmla="*/ 1509331 w 7814528"/>
              <a:gd name="connsiteY6" fmla="*/ 143623 h 6858000"/>
              <a:gd name="connsiteX7" fmla="*/ 1476497 w 7814528"/>
              <a:gd name="connsiteY7" fmla="*/ 182099 h 6858000"/>
              <a:gd name="connsiteX8" fmla="*/ 1448939 w 7814528"/>
              <a:gd name="connsiteY8" fmla="*/ 236597 h 6858000"/>
              <a:gd name="connsiteX9" fmla="*/ 1420047 w 7814528"/>
              <a:gd name="connsiteY9" fmla="*/ 334926 h 6858000"/>
              <a:gd name="connsiteX10" fmla="*/ 1379508 w 7814528"/>
              <a:gd name="connsiteY10" fmla="*/ 455615 h 6858000"/>
              <a:gd name="connsiteX11" fmla="*/ 1387994 w 7814528"/>
              <a:gd name="connsiteY11" fmla="*/ 515581 h 6858000"/>
              <a:gd name="connsiteX12" fmla="*/ 1369494 w 7814528"/>
              <a:gd name="connsiteY12" fmla="*/ 600848 h 6858000"/>
              <a:gd name="connsiteX13" fmla="*/ 1385058 w 7814528"/>
              <a:gd name="connsiteY13" fmla="*/ 712462 h 6858000"/>
              <a:gd name="connsiteX14" fmla="*/ 1312535 w 7814528"/>
              <a:gd name="connsiteY14" fmla="*/ 779617 h 6858000"/>
              <a:gd name="connsiteX15" fmla="*/ 1327355 w 7814528"/>
              <a:gd name="connsiteY15" fmla="*/ 890133 h 6858000"/>
              <a:gd name="connsiteX16" fmla="*/ 1366472 w 7814528"/>
              <a:gd name="connsiteY16" fmla="*/ 950605 h 6858000"/>
              <a:gd name="connsiteX17" fmla="*/ 1386886 w 7814528"/>
              <a:gd name="connsiteY17" fmla="*/ 1051638 h 6858000"/>
              <a:gd name="connsiteX18" fmla="*/ 1370890 w 7814528"/>
              <a:gd name="connsiteY18" fmla="*/ 1102487 h 6858000"/>
              <a:gd name="connsiteX19" fmla="*/ 1341022 w 7814528"/>
              <a:gd name="connsiteY19" fmla="*/ 1164961 h 6858000"/>
              <a:gd name="connsiteX20" fmla="*/ 1342836 w 7814528"/>
              <a:gd name="connsiteY20" fmla="*/ 1249089 h 6858000"/>
              <a:gd name="connsiteX21" fmla="*/ 1306738 w 7814528"/>
              <a:gd name="connsiteY21" fmla="*/ 1345177 h 6858000"/>
              <a:gd name="connsiteX22" fmla="*/ 1300572 w 7814528"/>
              <a:gd name="connsiteY22" fmla="*/ 1349556 h 6858000"/>
              <a:gd name="connsiteX23" fmla="*/ 1299545 w 7814528"/>
              <a:gd name="connsiteY23" fmla="*/ 1357170 h 6858000"/>
              <a:gd name="connsiteX24" fmla="*/ 1303870 w 7814528"/>
              <a:gd name="connsiteY24" fmla="*/ 1361656 h 6858000"/>
              <a:gd name="connsiteX25" fmla="*/ 1291699 w 7814528"/>
              <a:gd name="connsiteY25" fmla="*/ 1421105 h 6858000"/>
              <a:gd name="connsiteX26" fmla="*/ 1268505 w 7814528"/>
              <a:gd name="connsiteY26" fmla="*/ 1489998 h 6858000"/>
              <a:gd name="connsiteX27" fmla="*/ 1273852 w 7814528"/>
              <a:gd name="connsiteY27" fmla="*/ 1558391 h 6858000"/>
              <a:gd name="connsiteX28" fmla="*/ 1269886 w 7814528"/>
              <a:gd name="connsiteY28" fmla="*/ 1634781 h 6858000"/>
              <a:gd name="connsiteX29" fmla="*/ 1267725 w 7814528"/>
              <a:gd name="connsiteY29" fmla="*/ 1680343 h 6858000"/>
              <a:gd name="connsiteX30" fmla="*/ 1245845 w 7814528"/>
              <a:gd name="connsiteY30" fmla="*/ 1810891 h 6858000"/>
              <a:gd name="connsiteX31" fmla="*/ 1197494 w 7814528"/>
              <a:gd name="connsiteY31" fmla="*/ 1985855 h 6858000"/>
              <a:gd name="connsiteX32" fmla="*/ 1180450 w 7814528"/>
              <a:gd name="connsiteY32" fmla="*/ 2025741 h 6858000"/>
              <a:gd name="connsiteX33" fmla="*/ 1180389 w 7814528"/>
              <a:gd name="connsiteY33" fmla="*/ 2031780 h 6858000"/>
              <a:gd name="connsiteX34" fmla="*/ 1173755 w 7814528"/>
              <a:gd name="connsiteY34" fmla="*/ 2064932 h 6858000"/>
              <a:gd name="connsiteX35" fmla="*/ 1178518 w 7814528"/>
              <a:gd name="connsiteY35" fmla="*/ 2118139 h 6858000"/>
              <a:gd name="connsiteX36" fmla="*/ 1185141 w 7814528"/>
              <a:gd name="connsiteY36" fmla="*/ 2154737 h 6858000"/>
              <a:gd name="connsiteX37" fmla="*/ 1185020 w 7814528"/>
              <a:gd name="connsiteY37" fmla="*/ 2259305 h 6858000"/>
              <a:gd name="connsiteX38" fmla="*/ 1178049 w 7814528"/>
              <a:gd name="connsiteY38" fmla="*/ 2517573 h 6858000"/>
              <a:gd name="connsiteX39" fmla="*/ 1179496 w 7814528"/>
              <a:gd name="connsiteY39" fmla="*/ 2636046 h 6858000"/>
              <a:gd name="connsiteX40" fmla="*/ 1192574 w 7814528"/>
              <a:gd name="connsiteY40" fmla="*/ 2780324 h 6858000"/>
              <a:gd name="connsiteX41" fmla="*/ 1158036 w 7814528"/>
              <a:gd name="connsiteY41" fmla="*/ 3022588 h 6858000"/>
              <a:gd name="connsiteX42" fmla="*/ 1150044 w 7814528"/>
              <a:gd name="connsiteY42" fmla="*/ 3399727 h 6858000"/>
              <a:gd name="connsiteX43" fmla="*/ 1150150 w 7814528"/>
              <a:gd name="connsiteY43" fmla="*/ 3673177 h 6858000"/>
              <a:gd name="connsiteX44" fmla="*/ 1151174 w 7814528"/>
              <a:gd name="connsiteY44" fmla="*/ 3675779 h 6858000"/>
              <a:gd name="connsiteX45" fmla="*/ 1149664 w 7814528"/>
              <a:gd name="connsiteY45" fmla="*/ 3703595 h 6858000"/>
              <a:gd name="connsiteX46" fmla="*/ 1132881 w 7814528"/>
              <a:gd name="connsiteY46" fmla="*/ 3833633 h 6858000"/>
              <a:gd name="connsiteX47" fmla="*/ 1134815 w 7814528"/>
              <a:gd name="connsiteY47" fmla="*/ 3841018 h 6858000"/>
              <a:gd name="connsiteX48" fmla="*/ 1120250 w 7814528"/>
              <a:gd name="connsiteY48" fmla="*/ 3887430 h 6858000"/>
              <a:gd name="connsiteX49" fmla="*/ 1102131 w 7814528"/>
              <a:gd name="connsiteY49" fmla="*/ 4004432 h 6858000"/>
              <a:gd name="connsiteX50" fmla="*/ 1023613 w 7814528"/>
              <a:gd name="connsiteY50" fmla="*/ 4326337 h 6858000"/>
              <a:gd name="connsiteX51" fmla="*/ 978637 w 7814528"/>
              <a:gd name="connsiteY51" fmla="*/ 4400454 h 6858000"/>
              <a:gd name="connsiteX52" fmla="*/ 965082 w 7814528"/>
              <a:gd name="connsiteY52" fmla="*/ 4458968 h 6858000"/>
              <a:gd name="connsiteX53" fmla="*/ 920188 w 7814528"/>
              <a:gd name="connsiteY53" fmla="*/ 4639226 h 6858000"/>
              <a:gd name="connsiteX54" fmla="*/ 742368 w 7814528"/>
              <a:gd name="connsiteY54" fmla="*/ 4844222 h 6858000"/>
              <a:gd name="connsiteX55" fmla="*/ 607456 w 7814528"/>
              <a:gd name="connsiteY55" fmla="*/ 4966224 h 6858000"/>
              <a:gd name="connsiteX56" fmla="*/ 508178 w 7814528"/>
              <a:gd name="connsiteY56" fmla="*/ 5187685 h 6858000"/>
              <a:gd name="connsiteX57" fmla="*/ 534294 w 7814528"/>
              <a:gd name="connsiteY57" fmla="*/ 5284615 h 6858000"/>
              <a:gd name="connsiteX58" fmla="*/ 447707 w 7814528"/>
              <a:gd name="connsiteY58" fmla="*/ 5395474 h 6858000"/>
              <a:gd name="connsiteX59" fmla="*/ 387935 w 7814528"/>
              <a:gd name="connsiteY59" fmla="*/ 5513206 h 6858000"/>
              <a:gd name="connsiteX60" fmla="*/ 292998 w 7814528"/>
              <a:gd name="connsiteY60" fmla="*/ 5606846 h 6858000"/>
              <a:gd name="connsiteX61" fmla="*/ 312720 w 7814528"/>
              <a:gd name="connsiteY61" fmla="*/ 5718432 h 6858000"/>
              <a:gd name="connsiteX62" fmla="*/ 303403 w 7814528"/>
              <a:gd name="connsiteY62" fmla="*/ 5763866 h 6858000"/>
              <a:gd name="connsiteX63" fmla="*/ 274115 w 7814528"/>
              <a:gd name="connsiteY63" fmla="*/ 5897456 h 6858000"/>
              <a:gd name="connsiteX64" fmla="*/ 267877 w 7814528"/>
              <a:gd name="connsiteY64" fmla="*/ 5939124 h 6858000"/>
              <a:gd name="connsiteX65" fmla="*/ 258663 w 7814528"/>
              <a:gd name="connsiteY65" fmla="*/ 6050242 h 6858000"/>
              <a:gd name="connsiteX66" fmla="*/ 283914 w 7814528"/>
              <a:gd name="connsiteY66" fmla="*/ 6117636 h 6858000"/>
              <a:gd name="connsiteX67" fmla="*/ 322438 w 7814528"/>
              <a:gd name="connsiteY67" fmla="*/ 6227890 h 6858000"/>
              <a:gd name="connsiteX68" fmla="*/ 311534 w 7814528"/>
              <a:gd name="connsiteY68" fmla="*/ 6270812 h 6858000"/>
              <a:gd name="connsiteX69" fmla="*/ 280671 w 7814528"/>
              <a:gd name="connsiteY69" fmla="*/ 6223342 h 6858000"/>
              <a:gd name="connsiteX70" fmla="*/ 280789 w 7814528"/>
              <a:gd name="connsiteY70" fmla="*/ 6292076 h 6858000"/>
              <a:gd name="connsiteX71" fmla="*/ 278411 w 7814528"/>
              <a:gd name="connsiteY71" fmla="*/ 6346762 h 6858000"/>
              <a:gd name="connsiteX72" fmla="*/ 196833 w 7814528"/>
              <a:gd name="connsiteY72" fmla="*/ 6404216 h 6858000"/>
              <a:gd name="connsiteX73" fmla="*/ 186183 w 7814528"/>
              <a:gd name="connsiteY73" fmla="*/ 6460270 h 6858000"/>
              <a:gd name="connsiteX74" fmla="*/ 134005 w 7814528"/>
              <a:gd name="connsiteY74" fmla="*/ 6493382 h 6858000"/>
              <a:gd name="connsiteX75" fmla="*/ 131368 w 7814528"/>
              <a:gd name="connsiteY75" fmla="*/ 6500603 h 6858000"/>
              <a:gd name="connsiteX76" fmla="*/ 134632 w 7814528"/>
              <a:gd name="connsiteY76" fmla="*/ 6505906 h 6858000"/>
              <a:gd name="connsiteX77" fmla="*/ 109997 w 7814528"/>
              <a:gd name="connsiteY77" fmla="*/ 6561395 h 6858000"/>
              <a:gd name="connsiteX78" fmla="*/ 97687 w 7814528"/>
              <a:gd name="connsiteY78" fmla="*/ 6623770 h 6858000"/>
              <a:gd name="connsiteX79" fmla="*/ 53082 w 7814528"/>
              <a:gd name="connsiteY79" fmla="*/ 6696748 h 6858000"/>
              <a:gd name="connsiteX80" fmla="*/ 42878 w 7814528"/>
              <a:gd name="connsiteY80" fmla="*/ 6765511 h 6858000"/>
              <a:gd name="connsiteX81" fmla="*/ 30999 w 7814528"/>
              <a:gd name="connsiteY81" fmla="*/ 6809563 h 6858000"/>
              <a:gd name="connsiteX82" fmla="*/ 154 w 7814528"/>
              <a:gd name="connsiteY82" fmla="*/ 6857440 h 6858000"/>
              <a:gd name="connsiteX83" fmla="*/ 0 w 7814528"/>
              <a:gd name="connsiteY83" fmla="*/ 6858000 h 6858000"/>
              <a:gd name="connsiteX84" fmla="*/ 3846377 w 7814528"/>
              <a:gd name="connsiteY84" fmla="*/ 6858000 h 6858000"/>
              <a:gd name="connsiteX85" fmla="*/ 4918634 w 7814528"/>
              <a:gd name="connsiteY85" fmla="*/ 6858000 h 6858000"/>
              <a:gd name="connsiteX86" fmla="*/ 7814528 w 7814528"/>
              <a:gd name="connsiteY8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7814528" h="6858000">
                <a:moveTo>
                  <a:pt x="7814528" y="0"/>
                </a:moveTo>
                <a:lnTo>
                  <a:pt x="4918634" y="0"/>
                </a:lnTo>
                <a:lnTo>
                  <a:pt x="3846377" y="0"/>
                </a:lnTo>
                <a:lnTo>
                  <a:pt x="1560224" y="0"/>
                </a:lnTo>
                <a:lnTo>
                  <a:pt x="1545811" y="52964"/>
                </a:lnTo>
                <a:cubicBezTo>
                  <a:pt x="1528410" y="78177"/>
                  <a:pt x="1517810" y="67775"/>
                  <a:pt x="1507504" y="89121"/>
                </a:cubicBezTo>
                <a:cubicBezTo>
                  <a:pt x="1508113" y="107288"/>
                  <a:pt x="1508722" y="125456"/>
                  <a:pt x="1509331" y="143623"/>
                </a:cubicBezTo>
                <a:cubicBezTo>
                  <a:pt x="1506516" y="157505"/>
                  <a:pt x="1450948" y="154163"/>
                  <a:pt x="1476497" y="182099"/>
                </a:cubicBezTo>
                <a:cubicBezTo>
                  <a:pt x="1477289" y="203409"/>
                  <a:pt x="1453597" y="215198"/>
                  <a:pt x="1448939" y="236597"/>
                </a:cubicBezTo>
                <a:cubicBezTo>
                  <a:pt x="1404813" y="323811"/>
                  <a:pt x="1432514" y="275061"/>
                  <a:pt x="1420047" y="334926"/>
                </a:cubicBezTo>
                <a:cubicBezTo>
                  <a:pt x="1410313" y="400073"/>
                  <a:pt x="1422800" y="355936"/>
                  <a:pt x="1379508" y="455615"/>
                </a:cubicBezTo>
                <a:cubicBezTo>
                  <a:pt x="1385931" y="489229"/>
                  <a:pt x="1380690" y="490382"/>
                  <a:pt x="1387994" y="515581"/>
                </a:cubicBezTo>
                <a:cubicBezTo>
                  <a:pt x="1405790" y="523813"/>
                  <a:pt x="1354208" y="591261"/>
                  <a:pt x="1369494" y="600848"/>
                </a:cubicBezTo>
                <a:cubicBezTo>
                  <a:pt x="1369503" y="646426"/>
                  <a:pt x="1385049" y="666884"/>
                  <a:pt x="1385058" y="712462"/>
                </a:cubicBezTo>
                <a:cubicBezTo>
                  <a:pt x="1371578" y="737413"/>
                  <a:pt x="1301411" y="773001"/>
                  <a:pt x="1312535" y="779617"/>
                </a:cubicBezTo>
                <a:cubicBezTo>
                  <a:pt x="1306880" y="822322"/>
                  <a:pt x="1322795" y="848662"/>
                  <a:pt x="1327355" y="890133"/>
                </a:cubicBezTo>
                <a:cubicBezTo>
                  <a:pt x="1310340" y="948105"/>
                  <a:pt x="1361739" y="906205"/>
                  <a:pt x="1366472" y="950605"/>
                </a:cubicBezTo>
                <a:lnTo>
                  <a:pt x="1386886" y="1051638"/>
                </a:lnTo>
                <a:lnTo>
                  <a:pt x="1370890" y="1102487"/>
                </a:lnTo>
                <a:lnTo>
                  <a:pt x="1341022" y="1164961"/>
                </a:lnTo>
                <a:cubicBezTo>
                  <a:pt x="1325635" y="1231008"/>
                  <a:pt x="1335585" y="1221954"/>
                  <a:pt x="1342836" y="1249089"/>
                </a:cubicBezTo>
                <a:cubicBezTo>
                  <a:pt x="1331059" y="1279763"/>
                  <a:pt x="1300805" y="1310433"/>
                  <a:pt x="1306738" y="1345177"/>
                </a:cubicBezTo>
                <a:cubicBezTo>
                  <a:pt x="1303557" y="1343687"/>
                  <a:pt x="1301735" y="1345624"/>
                  <a:pt x="1300572" y="1349556"/>
                </a:cubicBezTo>
                <a:lnTo>
                  <a:pt x="1299545" y="1357170"/>
                </a:lnTo>
                <a:lnTo>
                  <a:pt x="1303870" y="1361656"/>
                </a:lnTo>
                <a:cubicBezTo>
                  <a:pt x="1318344" y="1380369"/>
                  <a:pt x="1296755" y="1386887"/>
                  <a:pt x="1291699" y="1421105"/>
                </a:cubicBezTo>
                <a:cubicBezTo>
                  <a:pt x="1288206" y="1437353"/>
                  <a:pt x="1272286" y="1493313"/>
                  <a:pt x="1268505" y="1489998"/>
                </a:cubicBezTo>
                <a:lnTo>
                  <a:pt x="1273852" y="1558391"/>
                </a:lnTo>
                <a:cubicBezTo>
                  <a:pt x="1249752" y="1600697"/>
                  <a:pt x="1278105" y="1594593"/>
                  <a:pt x="1269886" y="1634781"/>
                </a:cubicBezTo>
                <a:cubicBezTo>
                  <a:pt x="1260574" y="1657385"/>
                  <a:pt x="1258711" y="1670409"/>
                  <a:pt x="1267725" y="1680343"/>
                </a:cubicBezTo>
                <a:cubicBezTo>
                  <a:pt x="1222526" y="1786031"/>
                  <a:pt x="1264454" y="1728006"/>
                  <a:pt x="1245845" y="1810891"/>
                </a:cubicBezTo>
                <a:cubicBezTo>
                  <a:pt x="1231459" y="1866045"/>
                  <a:pt x="1220375" y="1923519"/>
                  <a:pt x="1197494" y="1985855"/>
                </a:cubicBezTo>
                <a:lnTo>
                  <a:pt x="1180450" y="2025741"/>
                </a:lnTo>
                <a:lnTo>
                  <a:pt x="1180389" y="2031780"/>
                </a:lnTo>
                <a:cubicBezTo>
                  <a:pt x="1179373" y="2043912"/>
                  <a:pt x="1177313" y="2055306"/>
                  <a:pt x="1173755" y="2064932"/>
                </a:cubicBezTo>
                <a:cubicBezTo>
                  <a:pt x="1187987" y="2054984"/>
                  <a:pt x="1167308" y="2109329"/>
                  <a:pt x="1178518" y="2118139"/>
                </a:cubicBezTo>
                <a:cubicBezTo>
                  <a:pt x="1187958" y="2122956"/>
                  <a:pt x="1183883" y="2140566"/>
                  <a:pt x="1185141" y="2154737"/>
                </a:cubicBezTo>
                <a:cubicBezTo>
                  <a:pt x="1193612" y="2166165"/>
                  <a:pt x="1190732" y="2235860"/>
                  <a:pt x="1185020" y="2259305"/>
                </a:cubicBezTo>
                <a:lnTo>
                  <a:pt x="1178049" y="2517573"/>
                </a:lnTo>
                <a:cubicBezTo>
                  <a:pt x="1177128" y="2580363"/>
                  <a:pt x="1171628" y="2600315"/>
                  <a:pt x="1179496" y="2636046"/>
                </a:cubicBezTo>
                <a:cubicBezTo>
                  <a:pt x="1184616" y="2688494"/>
                  <a:pt x="1163332" y="2741828"/>
                  <a:pt x="1192574" y="2780324"/>
                </a:cubicBezTo>
                <a:cubicBezTo>
                  <a:pt x="1179558" y="2884035"/>
                  <a:pt x="1185698" y="2922794"/>
                  <a:pt x="1158036" y="3022588"/>
                </a:cubicBezTo>
                <a:cubicBezTo>
                  <a:pt x="1152947" y="3137700"/>
                  <a:pt x="1151991" y="3299532"/>
                  <a:pt x="1150044" y="3399727"/>
                </a:cubicBezTo>
                <a:cubicBezTo>
                  <a:pt x="1150079" y="3490877"/>
                  <a:pt x="1150115" y="3582027"/>
                  <a:pt x="1150150" y="3673177"/>
                </a:cubicBezTo>
                <a:lnTo>
                  <a:pt x="1151174" y="3675779"/>
                </a:lnTo>
                <a:cubicBezTo>
                  <a:pt x="1153016" y="3688315"/>
                  <a:pt x="1151974" y="3696849"/>
                  <a:pt x="1149664" y="3703595"/>
                </a:cubicBezTo>
                <a:lnTo>
                  <a:pt x="1132881" y="3833633"/>
                </a:lnTo>
                <a:lnTo>
                  <a:pt x="1134815" y="3841018"/>
                </a:lnTo>
                <a:lnTo>
                  <a:pt x="1120250" y="3887430"/>
                </a:lnTo>
                <a:cubicBezTo>
                  <a:pt x="1105791" y="3928762"/>
                  <a:pt x="1111561" y="3966554"/>
                  <a:pt x="1102131" y="4004432"/>
                </a:cubicBezTo>
                <a:cubicBezTo>
                  <a:pt x="1064064" y="4136055"/>
                  <a:pt x="1040701" y="4260393"/>
                  <a:pt x="1023613" y="4326337"/>
                </a:cubicBezTo>
                <a:cubicBezTo>
                  <a:pt x="1011608" y="4366877"/>
                  <a:pt x="986978" y="4380936"/>
                  <a:pt x="978637" y="4400454"/>
                </a:cubicBezTo>
                <a:cubicBezTo>
                  <a:pt x="973638" y="4417006"/>
                  <a:pt x="948720" y="4442947"/>
                  <a:pt x="965082" y="4458968"/>
                </a:cubicBezTo>
                <a:cubicBezTo>
                  <a:pt x="925918" y="4546524"/>
                  <a:pt x="944438" y="4565414"/>
                  <a:pt x="920188" y="4639226"/>
                </a:cubicBezTo>
                <a:lnTo>
                  <a:pt x="742368" y="4844222"/>
                </a:lnTo>
                <a:lnTo>
                  <a:pt x="607456" y="4966224"/>
                </a:lnTo>
                <a:cubicBezTo>
                  <a:pt x="552467" y="5030691"/>
                  <a:pt x="542133" y="5141843"/>
                  <a:pt x="508178" y="5187685"/>
                </a:cubicBezTo>
                <a:lnTo>
                  <a:pt x="534294" y="5284615"/>
                </a:lnTo>
                <a:lnTo>
                  <a:pt x="447707" y="5395474"/>
                </a:lnTo>
                <a:cubicBezTo>
                  <a:pt x="437363" y="5431641"/>
                  <a:pt x="402113" y="5463532"/>
                  <a:pt x="387935" y="5513206"/>
                </a:cubicBezTo>
                <a:cubicBezTo>
                  <a:pt x="364458" y="5574781"/>
                  <a:pt x="356661" y="5518667"/>
                  <a:pt x="292998" y="5606846"/>
                </a:cubicBezTo>
                <a:cubicBezTo>
                  <a:pt x="292067" y="5641050"/>
                  <a:pt x="310984" y="5692261"/>
                  <a:pt x="312720" y="5718432"/>
                </a:cubicBezTo>
                <a:cubicBezTo>
                  <a:pt x="328340" y="5730258"/>
                  <a:pt x="290524" y="5751252"/>
                  <a:pt x="303403" y="5763866"/>
                </a:cubicBezTo>
                <a:lnTo>
                  <a:pt x="274115" y="5897456"/>
                </a:lnTo>
                <a:cubicBezTo>
                  <a:pt x="255595" y="5918965"/>
                  <a:pt x="258427" y="5930296"/>
                  <a:pt x="267877" y="5939124"/>
                </a:cubicBezTo>
                <a:cubicBezTo>
                  <a:pt x="253196" y="5979642"/>
                  <a:pt x="263098" y="6008758"/>
                  <a:pt x="258663" y="6050242"/>
                </a:cubicBezTo>
                <a:cubicBezTo>
                  <a:pt x="229611" y="6103262"/>
                  <a:pt x="288809" y="6073252"/>
                  <a:pt x="283914" y="6117636"/>
                </a:cubicBezTo>
                <a:lnTo>
                  <a:pt x="322438" y="6227890"/>
                </a:lnTo>
                <a:lnTo>
                  <a:pt x="311534" y="6270812"/>
                </a:lnTo>
                <a:lnTo>
                  <a:pt x="280671" y="6223342"/>
                </a:lnTo>
                <a:lnTo>
                  <a:pt x="280789" y="6292076"/>
                </a:lnTo>
                <a:lnTo>
                  <a:pt x="278411" y="6346762"/>
                </a:lnTo>
                <a:cubicBezTo>
                  <a:pt x="249219" y="6408016"/>
                  <a:pt x="195566" y="6376164"/>
                  <a:pt x="196833" y="6404216"/>
                </a:cubicBezTo>
                <a:cubicBezTo>
                  <a:pt x="178751" y="6431680"/>
                  <a:pt x="187838" y="6425066"/>
                  <a:pt x="186183" y="6460270"/>
                </a:cubicBezTo>
                <a:cubicBezTo>
                  <a:pt x="183397" y="6458140"/>
                  <a:pt x="135985" y="6489789"/>
                  <a:pt x="134005" y="6493382"/>
                </a:cubicBezTo>
                <a:lnTo>
                  <a:pt x="131368" y="6500603"/>
                </a:lnTo>
                <a:lnTo>
                  <a:pt x="134632" y="6505906"/>
                </a:lnTo>
                <a:cubicBezTo>
                  <a:pt x="144760" y="6527264"/>
                  <a:pt x="122272" y="6529041"/>
                  <a:pt x="109997" y="6561395"/>
                </a:cubicBezTo>
                <a:cubicBezTo>
                  <a:pt x="103101" y="6576527"/>
                  <a:pt x="100671" y="6627814"/>
                  <a:pt x="97687" y="6623770"/>
                </a:cubicBezTo>
                <a:lnTo>
                  <a:pt x="53082" y="6696748"/>
                </a:lnTo>
                <a:cubicBezTo>
                  <a:pt x="20465" y="6732956"/>
                  <a:pt x="59523" y="6727996"/>
                  <a:pt x="42878" y="6765511"/>
                </a:cubicBezTo>
                <a:cubicBezTo>
                  <a:pt x="28934" y="6785613"/>
                  <a:pt x="24323" y="6797941"/>
                  <a:pt x="30999" y="6809563"/>
                </a:cubicBezTo>
                <a:cubicBezTo>
                  <a:pt x="14295" y="6832974"/>
                  <a:pt x="5105" y="6847546"/>
                  <a:pt x="154" y="6857440"/>
                </a:cubicBezTo>
                <a:lnTo>
                  <a:pt x="0" y="6858000"/>
                </a:lnTo>
                <a:lnTo>
                  <a:pt x="3846377" y="6858000"/>
                </a:lnTo>
                <a:lnTo>
                  <a:pt x="4918634" y="6858000"/>
                </a:lnTo>
                <a:lnTo>
                  <a:pt x="7814528" y="685800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el 3">
            <a:extLst>
              <a:ext uri="{FF2B5EF4-FFF2-40B4-BE49-F238E27FC236}">
                <a16:creationId xmlns:a16="http://schemas.microsoft.com/office/drawing/2014/main" id="{7D0DDC10-2436-417D-8A43-6A0178E6F124}"/>
              </a:ext>
            </a:extLst>
          </p:cNvPr>
          <p:cNvSpPr>
            <a:spLocks noGrp="1"/>
          </p:cNvSpPr>
          <p:nvPr>
            <p:ph type="title"/>
          </p:nvPr>
        </p:nvSpPr>
        <p:spPr>
          <a:xfrm>
            <a:off x="773408" y="992094"/>
            <a:ext cx="4102005" cy="2746188"/>
          </a:xfrm>
        </p:spPr>
        <p:txBody>
          <a:bodyPr vert="horz" lIns="91440" tIns="45720" rIns="91440" bIns="45720" rtlCol="0" anchor="b">
            <a:normAutofit/>
          </a:bodyPr>
          <a:lstStyle/>
          <a:p>
            <a:pPr algn="ctr"/>
            <a:r>
              <a:rPr lang="en-US" sz="4100" err="1"/>
              <a:t>Elektriciteit</a:t>
            </a:r>
            <a:endParaRPr lang="en-US" sz="4100" kern="1200">
              <a:solidFill>
                <a:schemeClr val="tx1"/>
              </a:solidFill>
              <a:latin typeface="+mj-lt"/>
              <a:ea typeface="+mj-ea"/>
              <a:cs typeface="+mj-cs"/>
            </a:endParaRPr>
          </a:p>
        </p:txBody>
      </p:sp>
      <p:sp>
        <p:nvSpPr>
          <p:cNvPr id="24" name="Freeform: Shape 23">
            <a:extLst>
              <a:ext uri="{FF2B5EF4-FFF2-40B4-BE49-F238E27FC236}">
                <a16:creationId xmlns:a16="http://schemas.microsoft.com/office/drawing/2014/main" id="{885504CF-B07B-45CD-B2B9-77F91DFDF7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35522" y="578738"/>
            <a:ext cx="6596369" cy="5615588"/>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50800" dist="12700" dir="30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Rectangle 6">
            <a:extLst>
              <a:ext uri="{FF2B5EF4-FFF2-40B4-BE49-F238E27FC236}">
                <a16:creationId xmlns:a16="http://schemas.microsoft.com/office/drawing/2014/main" id="{C6F0F1BD-D7E0-40DE-8DBF-8152D3191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5159" y="255475"/>
            <a:ext cx="1367625"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Afbeelding 8">
            <a:extLst>
              <a:ext uri="{FF2B5EF4-FFF2-40B4-BE49-F238E27FC236}">
                <a16:creationId xmlns:a16="http://schemas.microsoft.com/office/drawing/2014/main" id="{458811AF-C730-4FC9-A37A-B90D346B4E10}"/>
              </a:ext>
            </a:extLst>
          </p:cNvPr>
          <p:cNvPicPr/>
          <p:nvPr/>
        </p:nvPicPr>
        <p:blipFill rotWithShape="1">
          <a:blip r:embed="rId3">
            <a:extLst>
              <a:ext uri="{28A0092B-C50C-407E-A947-70E740481C1C}">
                <a14:useLocalDpi xmlns:a14="http://schemas.microsoft.com/office/drawing/2010/main" val="0"/>
              </a:ext>
            </a:extLst>
          </a:blip>
          <a:srcRect l="6613" t="9947" r="2612" b="9722"/>
          <a:stretch/>
        </p:blipFill>
        <p:spPr bwMode="auto">
          <a:xfrm>
            <a:off x="6213175" y="1263197"/>
            <a:ext cx="4749522" cy="4347189"/>
          </a:xfrm>
          <a:prstGeom prst="rect">
            <a:avLst/>
          </a:prstGeom>
          <a:noFill/>
          <a:extLst>
            <a:ext uri="{53640926-AAD7-44D8-BBD7-CCE9431645EC}">
              <a14:shadowObscured xmlns:a14="http://schemas.microsoft.com/office/drawing/2010/main"/>
            </a:ext>
          </a:extLst>
        </p:spPr>
      </p:pic>
    </p:spTree>
    <p:extLst>
      <p:ext uri="{BB962C8B-B14F-4D97-AF65-F5344CB8AC3E}">
        <p14:creationId xmlns:p14="http://schemas.microsoft.com/office/powerpoint/2010/main" val="1140540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Afbeelding 16">
            <a:extLst>
              <a:ext uri="{FF2B5EF4-FFF2-40B4-BE49-F238E27FC236}">
                <a16:creationId xmlns:a16="http://schemas.microsoft.com/office/drawing/2014/main" id="{756BF137-B92F-4BCC-9A9C-AC7A5E962082}"/>
              </a:ext>
            </a:extLst>
          </p:cNvPr>
          <p:cNvPicPr/>
          <p:nvPr/>
        </p:nvPicPr>
        <p:blipFill rotWithShape="1">
          <a:blip r:embed="rId3">
            <a:alphaModFix amt="35000"/>
            <a:extLst>
              <a:ext uri="{28A0092B-C50C-407E-A947-70E740481C1C}">
                <a14:useLocalDpi xmlns:a14="http://schemas.microsoft.com/office/drawing/2010/main" val="0"/>
              </a:ext>
            </a:extLst>
          </a:blip>
          <a:srcRect t="22314" b="21453"/>
          <a:stretch/>
        </p:blipFill>
        <p:spPr bwMode="auto">
          <a:xfrm>
            <a:off x="-6" y="-4"/>
            <a:ext cx="12192000" cy="6855958"/>
          </a:xfrm>
          <a:prstGeom prst="rect">
            <a:avLst/>
          </a:prstGeom>
          <a:noFill/>
          <a:extLst>
            <a:ext uri="{53640926-AAD7-44D8-BBD7-CCE9431645EC}">
              <a14:shadowObscured xmlns:a14="http://schemas.microsoft.com/office/drawing/2010/main"/>
            </a:ext>
          </a:extLst>
        </p:spPr>
      </p:pic>
      <p:sp>
        <p:nvSpPr>
          <p:cNvPr id="4" name="Titel 3">
            <a:extLst>
              <a:ext uri="{FF2B5EF4-FFF2-40B4-BE49-F238E27FC236}">
                <a16:creationId xmlns:a16="http://schemas.microsoft.com/office/drawing/2014/main" id="{7D0DDC10-2436-417D-8A43-6A0178E6F124}"/>
              </a:ext>
            </a:extLst>
          </p:cNvPr>
          <p:cNvSpPr>
            <a:spLocks noGrp="1"/>
          </p:cNvSpPr>
          <p:nvPr>
            <p:ph type="title"/>
          </p:nvPr>
        </p:nvSpPr>
        <p:spPr>
          <a:xfrm>
            <a:off x="4654295" y="4522156"/>
            <a:ext cx="5609222" cy="1363215"/>
          </a:xfrm>
        </p:spPr>
        <p:txBody>
          <a:bodyPr vert="horz" lIns="91440" tIns="45720" rIns="91440" bIns="45720" rtlCol="0" anchor="t">
            <a:normAutofit/>
          </a:bodyPr>
          <a:lstStyle/>
          <a:p>
            <a:r>
              <a:rPr lang="en-US" sz="4800" kern="1200">
                <a:solidFill>
                  <a:schemeClr val="tx1"/>
                </a:solidFill>
                <a:latin typeface="+mj-lt"/>
                <a:ea typeface="+mj-ea"/>
                <a:cs typeface="+mj-cs"/>
              </a:rPr>
              <a:t>De gevaren </a:t>
            </a:r>
          </a:p>
        </p:txBody>
      </p:sp>
      <p:sp>
        <p:nvSpPr>
          <p:cNvPr id="47" name="Freeform: Shape 36">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Freeform: Shape 38">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Afbeelding 15">
            <a:extLst>
              <a:ext uri="{FF2B5EF4-FFF2-40B4-BE49-F238E27FC236}">
                <a16:creationId xmlns:a16="http://schemas.microsoft.com/office/drawing/2014/main" id="{902194F0-8805-4F6B-880D-85201FD9841D}"/>
              </a:ext>
            </a:extLst>
          </p:cNvPr>
          <p:cNvPicPr/>
          <p:nvPr/>
        </p:nvPicPr>
        <p:blipFill rotWithShape="1">
          <a:blip r:embed="rId4">
            <a:extLst>
              <a:ext uri="{28A0092B-C50C-407E-A947-70E740481C1C}">
                <a14:useLocalDpi xmlns:a14="http://schemas.microsoft.com/office/drawing/2010/main" val="0"/>
              </a:ext>
            </a:extLst>
          </a:blip>
          <a:srcRect t="20917" r="-1" b="20691"/>
          <a:stretch/>
        </p:blipFill>
        <p:spPr bwMode="auto">
          <a:xfrm>
            <a:off x="1246574"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noFill/>
          <a:extLst>
            <a:ext uri="{53640926-AAD7-44D8-BBD7-CCE9431645EC}">
              <a14:shadowObscured xmlns:a14="http://schemas.microsoft.com/office/drawing/2010/main"/>
            </a:ext>
          </a:extLst>
        </p:spPr>
      </p:pic>
      <p:pic>
        <p:nvPicPr>
          <p:cNvPr id="21" name="Afbeelding 20" descr="Waarschuwingssticker milieugevaarlijk - ISO 7010 -  W072 400 mm">
            <a:extLst>
              <a:ext uri="{FF2B5EF4-FFF2-40B4-BE49-F238E27FC236}">
                <a16:creationId xmlns:a16="http://schemas.microsoft.com/office/drawing/2014/main" id="{C7FC6730-821B-4461-ADCB-B6951630F408}"/>
              </a:ext>
            </a:extLst>
          </p:cNvPr>
          <p:cNvPicPr/>
          <p:nvPr/>
        </p:nvPicPr>
        <p:blipFill rotWithShape="1">
          <a:blip r:embed="rId5">
            <a:extLst>
              <a:ext uri="{28A0092B-C50C-407E-A947-70E740481C1C}">
                <a14:useLocalDpi xmlns:a14="http://schemas.microsoft.com/office/drawing/2010/main" val="0"/>
              </a:ext>
            </a:extLst>
          </a:blip>
          <a:srcRect l="15205" r="15369" b="-1"/>
          <a:stretch/>
        </p:blipFill>
        <p:spPr bwMode="auto">
          <a:xfrm>
            <a:off x="20" y="2288332"/>
            <a:ext cx="356461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noFill/>
        </p:spPr>
      </p:pic>
      <p:sp>
        <p:nvSpPr>
          <p:cNvPr id="49" name="Oval 40">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47279" y="615908"/>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Afbeelding 18">
            <a:extLst>
              <a:ext uri="{FF2B5EF4-FFF2-40B4-BE49-F238E27FC236}">
                <a16:creationId xmlns:a16="http://schemas.microsoft.com/office/drawing/2014/main" id="{BC588895-0368-40F7-ACD9-DA6049EC8347}"/>
              </a:ext>
            </a:extLst>
          </p:cNvPr>
          <p:cNvPicPr/>
          <p:nvPr/>
        </p:nvPicPr>
        <p:blipFill rotWithShape="1">
          <a:blip r:embed="rId6">
            <a:extLst>
              <a:ext uri="{28A0092B-C50C-407E-A947-70E740481C1C}">
                <a14:useLocalDpi xmlns:a14="http://schemas.microsoft.com/office/drawing/2010/main" val="0"/>
              </a:ext>
            </a:extLst>
          </a:blip>
          <a:srcRect r="-4" b="-4"/>
          <a:stretch/>
        </p:blipFill>
        <p:spPr bwMode="auto">
          <a:xfrm>
            <a:off x="5511871" y="780500"/>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extLst>
            <a:ext uri="{53640926-AAD7-44D8-BBD7-CCE9431645EC}">
              <a14:shadowObscured xmlns:a14="http://schemas.microsoft.com/office/drawing/2010/main"/>
            </a:ext>
          </a:extLst>
        </p:spPr>
      </p:pic>
      <p:sp>
        <p:nvSpPr>
          <p:cNvPr id="50" name="Freeform: Shape 42">
            <a:extLst>
              <a:ext uri="{FF2B5EF4-FFF2-40B4-BE49-F238E27FC236}">
                <a16:creationId xmlns:a16="http://schemas.microsoft.com/office/drawing/2014/main" id="{31103AB2-C090-458F-B752-294F23AFA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1"/>
            <a:ext cx="3439432" cy="3785157"/>
          </a:xfrm>
          <a:custGeom>
            <a:avLst/>
            <a:gdLst>
              <a:gd name="connsiteX0" fmla="*/ 198262 w 3439432"/>
              <a:gd name="connsiteY0" fmla="*/ 0 h 3785157"/>
              <a:gd name="connsiteX1" fmla="*/ 3439432 w 3439432"/>
              <a:gd name="connsiteY1" fmla="*/ 0 h 3785157"/>
              <a:gd name="connsiteX2" fmla="*/ 3439432 w 3439432"/>
              <a:gd name="connsiteY2" fmla="*/ 3697836 h 3785157"/>
              <a:gd name="connsiteX3" fmla="*/ 3318024 w 3439432"/>
              <a:gd name="connsiteY3" fmla="*/ 3729054 h 3785157"/>
              <a:gd name="connsiteX4" fmla="*/ 2761488 w 3439432"/>
              <a:gd name="connsiteY4" fmla="*/ 3785157 h 3785157"/>
              <a:gd name="connsiteX5" fmla="*/ 0 w 3439432"/>
              <a:gd name="connsiteY5" fmla="*/ 1023669 h 3785157"/>
              <a:gd name="connsiteX6" fmla="*/ 124151 w 3439432"/>
              <a:gd name="connsiteY6" fmla="*/ 202487 h 3785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785157">
                <a:moveTo>
                  <a:pt x="198262" y="0"/>
                </a:moveTo>
                <a:lnTo>
                  <a:pt x="3439432" y="0"/>
                </a:lnTo>
                <a:lnTo>
                  <a:pt x="3439432" y="3697836"/>
                </a:lnTo>
                <a:lnTo>
                  <a:pt x="3318024" y="3729054"/>
                </a:lnTo>
                <a:cubicBezTo>
                  <a:pt x="3138258" y="3765839"/>
                  <a:pt x="2952129" y="3785157"/>
                  <a:pt x="2761488" y="3785157"/>
                </a:cubicBezTo>
                <a:cubicBezTo>
                  <a:pt x="1236360" y="3785157"/>
                  <a:pt x="0" y="2548797"/>
                  <a:pt x="0" y="1023669"/>
                </a:cubicBezTo>
                <a:cubicBezTo>
                  <a:pt x="0" y="737708"/>
                  <a:pt x="43466" y="461898"/>
                  <a:pt x="124151" y="20248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Afbeelding 19" descr="Waarschuwingsstickers op vel &quot;Bijtende stoffen&quot;">
            <a:extLst>
              <a:ext uri="{FF2B5EF4-FFF2-40B4-BE49-F238E27FC236}">
                <a16:creationId xmlns:a16="http://schemas.microsoft.com/office/drawing/2014/main" id="{F1323683-1AB6-418D-8A1E-A2451565FFC2}"/>
              </a:ext>
            </a:extLst>
          </p:cNvPr>
          <p:cNvPicPr/>
          <p:nvPr/>
        </p:nvPicPr>
        <p:blipFill rotWithShape="1">
          <a:blip r:embed="rId7">
            <a:extLst>
              <a:ext uri="{28A0092B-C50C-407E-A947-70E740481C1C}">
                <a14:useLocalDpi xmlns:a14="http://schemas.microsoft.com/office/drawing/2010/main" val="0"/>
              </a:ext>
            </a:extLst>
          </a:blip>
          <a:srcRect l="10873" r="10024" b="6"/>
          <a:stretch/>
        </p:blipFill>
        <p:spPr bwMode="auto">
          <a:xfrm>
            <a:off x="8918761" y="-4330"/>
            <a:ext cx="3273238" cy="3618965"/>
          </a:xfrm>
          <a:custGeom>
            <a:avLst/>
            <a:gdLst/>
            <a:ahLst/>
            <a:cxnLst/>
            <a:rect l="l" t="t" r="r" b="b"/>
            <a:pathLst>
              <a:path w="3273238" h="3618965">
                <a:moveTo>
                  <a:pt x="210437" y="0"/>
                </a:moveTo>
                <a:lnTo>
                  <a:pt x="3273238" y="0"/>
                </a:lnTo>
                <a:lnTo>
                  <a:pt x="3273238" y="3526409"/>
                </a:lnTo>
                <a:lnTo>
                  <a:pt x="3118338" y="3566238"/>
                </a:lnTo>
                <a:cubicBezTo>
                  <a:pt x="2949390" y="3600810"/>
                  <a:pt x="2774463" y="3618965"/>
                  <a:pt x="2595295" y="3618965"/>
                </a:cubicBezTo>
                <a:cubicBezTo>
                  <a:pt x="1161953" y="3618965"/>
                  <a:pt x="0" y="2457012"/>
                  <a:pt x="0" y="1023670"/>
                </a:cubicBezTo>
                <a:cubicBezTo>
                  <a:pt x="0" y="665335"/>
                  <a:pt x="72622" y="323961"/>
                  <a:pt x="203951" y="13464"/>
                </a:cubicBezTo>
                <a:close/>
              </a:path>
            </a:pathLst>
          </a:custGeom>
          <a:noFill/>
        </p:spPr>
      </p:pic>
      <p:pic>
        <p:nvPicPr>
          <p:cNvPr id="31" name="Picture 3" descr="Brandblusser en slang in de gang van een hotel">
            <a:extLst>
              <a:ext uri="{FF2B5EF4-FFF2-40B4-BE49-F238E27FC236}">
                <a16:creationId xmlns:a16="http://schemas.microsoft.com/office/drawing/2014/main" id="{571E54EB-65FD-49CF-9583-B2193C16068E}"/>
              </a:ext>
            </a:extLst>
          </p:cNvPr>
          <p:cNvPicPr>
            <a:picLocks noChangeAspect="1"/>
          </p:cNvPicPr>
          <p:nvPr/>
        </p:nvPicPr>
        <p:blipFill rotWithShape="1">
          <a:blip r:embed="rId8"/>
          <a:srcRect t="7094" b="8637"/>
          <a:stretch/>
        </p:blipFill>
        <p:spPr>
          <a:xfrm>
            <a:off x="-3047" y="10"/>
            <a:ext cx="12191999" cy="6857990"/>
          </a:xfrm>
          <a:prstGeom prst="rect">
            <a:avLst/>
          </a:prstGeom>
        </p:spPr>
      </p:pic>
      <p:sp>
        <p:nvSpPr>
          <p:cNvPr id="33" name="Titel 1">
            <a:extLst>
              <a:ext uri="{FF2B5EF4-FFF2-40B4-BE49-F238E27FC236}">
                <a16:creationId xmlns:a16="http://schemas.microsoft.com/office/drawing/2014/main" id="{119E2363-98CD-4BC1-B41F-BCF426D9EAD8}"/>
              </a:ext>
            </a:extLst>
          </p:cNvPr>
          <p:cNvSpPr txBox="1">
            <a:spLocks/>
          </p:cNvSpPr>
          <p:nvPr/>
        </p:nvSpPr>
        <p:spPr>
          <a:xfrm>
            <a:off x="1097280" y="325550"/>
            <a:ext cx="10058400" cy="3574778"/>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200" err="1">
                <a:solidFill>
                  <a:srgbClr val="FFFFFF"/>
                </a:solidFill>
              </a:rPr>
              <a:t>Gevaren</a:t>
            </a:r>
            <a:r>
              <a:rPr lang="en-US" sz="5200">
                <a:solidFill>
                  <a:srgbClr val="FFFFFF"/>
                </a:solidFill>
              </a:rPr>
              <a:t> in </a:t>
            </a:r>
            <a:r>
              <a:rPr lang="en-US" sz="5200" err="1">
                <a:solidFill>
                  <a:srgbClr val="FFFFFF"/>
                </a:solidFill>
              </a:rPr>
              <a:t>jouw</a:t>
            </a:r>
            <a:r>
              <a:rPr lang="en-US" sz="5200">
                <a:solidFill>
                  <a:srgbClr val="FFFFFF"/>
                </a:solidFill>
              </a:rPr>
              <a:t> </a:t>
            </a:r>
            <a:r>
              <a:rPr lang="en-US" sz="5200" err="1">
                <a:solidFill>
                  <a:srgbClr val="FFFFFF"/>
                </a:solidFill>
              </a:rPr>
              <a:t>lokaal</a:t>
            </a:r>
            <a:r>
              <a:rPr lang="en-US" sz="5200">
                <a:solidFill>
                  <a:srgbClr val="FFFFFF"/>
                </a:solidFill>
              </a:rPr>
              <a:t>/</a:t>
            </a:r>
            <a:r>
              <a:rPr lang="en-US" sz="5200" err="1">
                <a:solidFill>
                  <a:srgbClr val="FFFFFF"/>
                </a:solidFill>
              </a:rPr>
              <a:t>gebouw</a:t>
            </a:r>
            <a:endParaRPr lang="en-US" sz="5200">
              <a:solidFill>
                <a:srgbClr val="FFFFFF"/>
              </a:solidFill>
            </a:endParaRPr>
          </a:p>
        </p:txBody>
      </p:sp>
    </p:spTree>
    <p:extLst>
      <p:ext uri="{BB962C8B-B14F-4D97-AF65-F5344CB8AC3E}">
        <p14:creationId xmlns:p14="http://schemas.microsoft.com/office/powerpoint/2010/main" val="128082813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33"/>
                                        </p:tgtEl>
                                        <p:attrNameLst>
                                          <p:attrName>style.visibility</p:attrName>
                                        </p:attrNameLst>
                                      </p:cBhvr>
                                      <p:to>
                                        <p:strVal val="visible"/>
                                      </p:to>
                                    </p:set>
                                    <p:animEffect transition="in" filter="fade">
                                      <p:cBhvr>
                                        <p:cTn id="10" dur="4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BB43E74-45E1-4BF4-827F-B80CD789E844}"/>
              </a:ext>
            </a:extLst>
          </p:cNvPr>
          <p:cNvSpPr>
            <a:spLocks noGrp="1"/>
          </p:cNvSpPr>
          <p:nvPr>
            <p:ph type="title"/>
          </p:nvPr>
        </p:nvSpPr>
        <p:spPr>
          <a:xfrm>
            <a:off x="-1286164" y="949838"/>
            <a:ext cx="10515600" cy="715556"/>
          </a:xfrm>
        </p:spPr>
        <p:txBody>
          <a:bodyPr vert="horz" lIns="91440" tIns="45720" rIns="91440" bIns="45720" rtlCol="0" anchor="ctr">
            <a:normAutofit/>
          </a:bodyPr>
          <a:lstStyle/>
          <a:p>
            <a:pPr algn="ctr"/>
            <a:r>
              <a:rPr lang="en-US" sz="3200" kern="1200" dirty="0">
                <a:latin typeface="+mj-lt"/>
                <a:ea typeface="+mj-ea"/>
                <a:cs typeface="+mj-cs"/>
              </a:rPr>
              <a:t>Wat </a:t>
            </a:r>
            <a:r>
              <a:rPr lang="en-US" sz="3200" kern="1200" dirty="0" err="1">
                <a:latin typeface="+mj-lt"/>
                <a:ea typeface="+mj-ea"/>
                <a:cs typeface="+mj-cs"/>
              </a:rPr>
              <a:t>gebeurt</a:t>
            </a:r>
            <a:r>
              <a:rPr lang="en-US" sz="3200" kern="1200" dirty="0">
                <a:latin typeface="+mj-lt"/>
                <a:ea typeface="+mj-ea"/>
                <a:cs typeface="+mj-cs"/>
              </a:rPr>
              <a:t> er in </a:t>
            </a:r>
            <a:r>
              <a:rPr lang="en-US" sz="3200" kern="1200" dirty="0" err="1">
                <a:latin typeface="+mj-lt"/>
                <a:ea typeface="+mj-ea"/>
                <a:cs typeface="+mj-cs"/>
              </a:rPr>
              <a:t>deze</a:t>
            </a:r>
            <a:r>
              <a:rPr lang="en-US" sz="3200" kern="1200" dirty="0">
                <a:latin typeface="+mj-lt"/>
                <a:ea typeface="+mj-ea"/>
                <a:cs typeface="+mj-cs"/>
              </a:rPr>
              <a:t> </a:t>
            </a:r>
            <a:r>
              <a:rPr lang="en-US" sz="3200" kern="1200" dirty="0" err="1">
                <a:latin typeface="+mj-lt"/>
                <a:ea typeface="+mj-ea"/>
                <a:cs typeface="+mj-cs"/>
              </a:rPr>
              <a:t>filmpjes</a:t>
            </a:r>
            <a:r>
              <a:rPr lang="en-US" sz="3200" kern="1200" dirty="0">
                <a:latin typeface="+mj-lt"/>
                <a:ea typeface="+mj-ea"/>
                <a:cs typeface="+mj-cs"/>
              </a:rPr>
              <a:t>?</a:t>
            </a:r>
          </a:p>
        </p:txBody>
      </p:sp>
      <p:pic>
        <p:nvPicPr>
          <p:cNvPr id="4" name="Onlinemedia 3" title="TELEFOON ONTPLOFT IN GEZICHT OP CAMERA! *KIJK DIT!*">
            <a:hlinkClick r:id="" action="ppaction://media"/>
            <a:extLst>
              <a:ext uri="{FF2B5EF4-FFF2-40B4-BE49-F238E27FC236}">
                <a16:creationId xmlns:a16="http://schemas.microsoft.com/office/drawing/2014/main" id="{0C3B4348-BDC8-2E6A-52F8-A58F518A981B}"/>
              </a:ext>
            </a:extLst>
          </p:cNvPr>
          <p:cNvPicPr>
            <a:picLocks noRot="1" noChangeAspect="1"/>
          </p:cNvPicPr>
          <p:nvPr>
            <a:videoFile r:link="rId1"/>
          </p:nvPr>
        </p:nvPicPr>
        <p:blipFill>
          <a:blip r:embed="rId4"/>
          <a:stretch>
            <a:fillRect/>
          </a:stretch>
        </p:blipFill>
        <p:spPr>
          <a:xfrm>
            <a:off x="2098773" y="1665394"/>
            <a:ext cx="7994454" cy="4516867"/>
          </a:xfrm>
          <a:prstGeom prst="rect">
            <a:avLst/>
          </a:prstGeom>
        </p:spPr>
      </p:pic>
    </p:spTree>
    <p:extLst>
      <p:ext uri="{BB962C8B-B14F-4D97-AF65-F5344CB8AC3E}">
        <p14:creationId xmlns:p14="http://schemas.microsoft.com/office/powerpoint/2010/main" val="1391350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4" descr="Brand in garagebox door elektrische step | Alphen | AD.nl">
            <a:extLst>
              <a:ext uri="{FF2B5EF4-FFF2-40B4-BE49-F238E27FC236}">
                <a16:creationId xmlns:a16="http://schemas.microsoft.com/office/drawing/2014/main" id="{DC60E46D-DDC1-4E53-ACC0-BFE2A4268C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013" b="-2"/>
          <a:stretch/>
        </p:blipFill>
        <p:spPr bwMode="auto">
          <a:xfrm>
            <a:off x="393308" y="771700"/>
            <a:ext cx="5165725" cy="3457575"/>
          </a:xfrm>
          <a:prstGeom prst="rect">
            <a:avLst/>
          </a:prstGeom>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400914C2-56BD-4DB3-84D9-2505CA941324}"/>
              </a:ext>
            </a:extLst>
          </p:cNvPr>
          <p:cNvSpPr>
            <a:spLocks noGrp="1"/>
          </p:cNvSpPr>
          <p:nvPr>
            <p:ph type="title"/>
          </p:nvPr>
        </p:nvSpPr>
        <p:spPr>
          <a:xfrm>
            <a:off x="649270" y="4615840"/>
            <a:ext cx="3885141" cy="1526741"/>
          </a:xfrm>
        </p:spPr>
        <p:txBody>
          <a:bodyPr vert="horz" lIns="91440" tIns="45720" rIns="91440" bIns="45720" rtlCol="0" anchor="ctr">
            <a:normAutofit/>
          </a:bodyPr>
          <a:lstStyle/>
          <a:p>
            <a:pPr algn="r"/>
            <a:r>
              <a:rPr lang="en-US" sz="3000" kern="1200" err="1">
                <a:solidFill>
                  <a:schemeClr val="bg1"/>
                </a:solidFill>
                <a:latin typeface="+mj-lt"/>
                <a:ea typeface="+mj-ea"/>
                <a:cs typeface="+mj-cs"/>
              </a:rPr>
              <a:t>Batterijen</a:t>
            </a:r>
            <a:endParaRPr lang="en-US" sz="3000" kern="1200">
              <a:solidFill>
                <a:schemeClr val="bg1"/>
              </a:solidFill>
              <a:latin typeface="+mj-lt"/>
              <a:ea typeface="+mj-ea"/>
              <a:cs typeface="+mj-cs"/>
            </a:endParaRPr>
          </a:p>
        </p:txBody>
      </p:sp>
      <p:cxnSp>
        <p:nvCxnSpPr>
          <p:cNvPr id="16" name="Straight Connector 15">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0A1495A4-C63F-4238-B0FA-E9EEC28A9A8A}"/>
              </a:ext>
            </a:extLst>
          </p:cNvPr>
          <p:cNvSpPr>
            <a:spLocks noGrp="1"/>
          </p:cNvSpPr>
          <p:nvPr>
            <p:ph idx="1"/>
          </p:nvPr>
        </p:nvSpPr>
        <p:spPr>
          <a:xfrm>
            <a:off x="4945336" y="4615840"/>
            <a:ext cx="6609921" cy="1526741"/>
          </a:xfrm>
        </p:spPr>
        <p:txBody>
          <a:bodyPr vert="horz" lIns="91440" tIns="45720" rIns="91440" bIns="45720" rtlCol="0" anchor="ctr">
            <a:normAutofit/>
          </a:bodyPr>
          <a:lstStyle/>
          <a:p>
            <a:pPr indent="-228600">
              <a:buFont typeface="Arial" panose="020B0604020202020204" pitchFamily="34" charset="0"/>
              <a:buChar char="•"/>
            </a:pPr>
            <a:r>
              <a:rPr lang="nl-NL" sz="2000">
                <a:solidFill>
                  <a:schemeClr val="bg1"/>
                </a:solidFill>
              </a:rPr>
              <a:t>Komen voor in… smartphone, elektrische step, fietsen… </a:t>
            </a:r>
          </a:p>
          <a:p>
            <a:pPr indent="-228600">
              <a:buFont typeface="Arial" panose="020B0604020202020204" pitchFamily="34" charset="0"/>
              <a:buChar char="•"/>
            </a:pPr>
            <a:r>
              <a:rPr lang="nl-NL" sz="2000">
                <a:solidFill>
                  <a:schemeClr val="bg1"/>
                </a:solidFill>
              </a:rPr>
              <a:t>Kan gevaarlijk zijn (vooral als ze beschadigd zijn) </a:t>
            </a:r>
          </a:p>
          <a:p>
            <a:pPr indent="-228600">
              <a:buFont typeface="Arial" panose="020B0604020202020204" pitchFamily="34" charset="0"/>
              <a:buChar char="•"/>
            </a:pPr>
            <a:r>
              <a:rPr lang="nl-NL" sz="2000">
                <a:solidFill>
                  <a:schemeClr val="bg1"/>
                </a:solidFill>
              </a:rPr>
              <a:t>Laad batterijen op in de buurt van een rookmelder </a:t>
            </a:r>
          </a:p>
        </p:txBody>
      </p:sp>
      <p:pic>
        <p:nvPicPr>
          <p:cNvPr id="10" name="Afbeelding 9">
            <a:hlinkClick r:id="rId4"/>
            <a:extLst>
              <a:ext uri="{FF2B5EF4-FFF2-40B4-BE49-F238E27FC236}">
                <a16:creationId xmlns:a16="http://schemas.microsoft.com/office/drawing/2014/main" id="{E54B6010-EC99-4140-93C3-0ED9392560FE}"/>
              </a:ext>
            </a:extLst>
          </p:cNvPr>
          <p:cNvPicPr>
            <a:picLocks noChangeAspect="1"/>
          </p:cNvPicPr>
          <p:nvPr/>
        </p:nvPicPr>
        <p:blipFill rotWithShape="1">
          <a:blip r:embed="rId5"/>
          <a:srcRect l="23733" r="25572"/>
          <a:stretch/>
        </p:blipFill>
        <p:spPr>
          <a:xfrm>
            <a:off x="9494209" y="770534"/>
            <a:ext cx="2337892" cy="3458741"/>
          </a:xfrm>
          <a:prstGeom prst="rect">
            <a:avLst/>
          </a:prstGeom>
          <a:effectLst/>
        </p:spPr>
      </p:pic>
      <p:pic>
        <p:nvPicPr>
          <p:cNvPr id="11" name="Picture 8" descr="How to Stop your Phone Overheating">
            <a:extLst>
              <a:ext uri="{FF2B5EF4-FFF2-40B4-BE49-F238E27FC236}">
                <a16:creationId xmlns:a16="http://schemas.microsoft.com/office/drawing/2014/main" id="{A522CDF2-3207-4221-A5CA-1E96649B25F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9884" r="-3" b="-3"/>
          <a:stretch/>
        </p:blipFill>
        <p:spPr bwMode="auto">
          <a:xfrm>
            <a:off x="4342771" y="771700"/>
            <a:ext cx="5151438" cy="3457575"/>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66187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4" descr="Brand in garagebox door elektrische step | Alphen | AD.nl">
            <a:extLst>
              <a:ext uri="{FF2B5EF4-FFF2-40B4-BE49-F238E27FC236}">
                <a16:creationId xmlns:a16="http://schemas.microsoft.com/office/drawing/2014/main" id="{DC60E46D-DDC1-4E53-ACC0-BFE2A4268C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013" b="-2"/>
          <a:stretch/>
        </p:blipFill>
        <p:spPr bwMode="auto">
          <a:xfrm>
            <a:off x="393308" y="771700"/>
            <a:ext cx="5165725" cy="3457575"/>
          </a:xfrm>
          <a:prstGeom prst="rect">
            <a:avLst/>
          </a:prstGeom>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400914C2-56BD-4DB3-84D9-2505CA941324}"/>
              </a:ext>
            </a:extLst>
          </p:cNvPr>
          <p:cNvSpPr>
            <a:spLocks noGrp="1"/>
          </p:cNvSpPr>
          <p:nvPr>
            <p:ph type="title"/>
          </p:nvPr>
        </p:nvSpPr>
        <p:spPr>
          <a:xfrm>
            <a:off x="649270" y="4615840"/>
            <a:ext cx="3885141" cy="1526741"/>
          </a:xfrm>
        </p:spPr>
        <p:txBody>
          <a:bodyPr vert="horz" lIns="91440" tIns="45720" rIns="91440" bIns="45720" rtlCol="0" anchor="ctr">
            <a:normAutofit/>
          </a:bodyPr>
          <a:lstStyle/>
          <a:p>
            <a:pPr algn="r"/>
            <a:r>
              <a:rPr lang="en-US" sz="3000" kern="1200" err="1">
                <a:solidFill>
                  <a:schemeClr val="bg1"/>
                </a:solidFill>
                <a:latin typeface="+mj-lt"/>
                <a:ea typeface="+mj-ea"/>
                <a:cs typeface="+mj-cs"/>
              </a:rPr>
              <a:t>Batterijen</a:t>
            </a:r>
            <a:endParaRPr lang="en-US" sz="3000" kern="1200">
              <a:solidFill>
                <a:schemeClr val="bg1"/>
              </a:solidFill>
              <a:latin typeface="+mj-lt"/>
              <a:ea typeface="+mj-ea"/>
              <a:cs typeface="+mj-cs"/>
            </a:endParaRPr>
          </a:p>
        </p:txBody>
      </p:sp>
      <p:cxnSp>
        <p:nvCxnSpPr>
          <p:cNvPr id="16" name="Straight Connector 15">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0A1495A4-C63F-4238-B0FA-E9EEC28A9A8A}"/>
              </a:ext>
            </a:extLst>
          </p:cNvPr>
          <p:cNvSpPr>
            <a:spLocks noGrp="1"/>
          </p:cNvSpPr>
          <p:nvPr>
            <p:ph idx="1"/>
          </p:nvPr>
        </p:nvSpPr>
        <p:spPr>
          <a:xfrm>
            <a:off x="4945336" y="4615840"/>
            <a:ext cx="6609921" cy="1526741"/>
          </a:xfrm>
        </p:spPr>
        <p:txBody>
          <a:bodyPr vert="horz" lIns="91440" tIns="45720" rIns="91440" bIns="45720" rtlCol="0" anchor="ctr">
            <a:normAutofit/>
          </a:bodyPr>
          <a:lstStyle/>
          <a:p>
            <a:pPr indent="-228600">
              <a:buFont typeface="Arial" panose="020B0604020202020204" pitchFamily="34" charset="0"/>
              <a:buChar char="•"/>
            </a:pPr>
            <a:r>
              <a:rPr lang="nl-NL" sz="2000">
                <a:solidFill>
                  <a:schemeClr val="bg1"/>
                </a:solidFill>
              </a:rPr>
              <a:t>Hebben jullie ook voorwerpen met batterijen in jullie lokaal? </a:t>
            </a:r>
          </a:p>
          <a:p>
            <a:pPr indent="-228600">
              <a:buFont typeface="Arial" panose="020B0604020202020204" pitchFamily="34" charset="0"/>
              <a:buChar char="•"/>
            </a:pPr>
            <a:r>
              <a:rPr lang="nl-NL" sz="2000">
                <a:solidFill>
                  <a:schemeClr val="bg1"/>
                </a:solidFill>
              </a:rPr>
              <a:t>Waar worden (oude) batterijen bewaard?</a:t>
            </a:r>
          </a:p>
          <a:p>
            <a:pPr indent="-228600">
              <a:buFont typeface="Arial" panose="020B0604020202020204" pitchFamily="34" charset="0"/>
              <a:buChar char="•"/>
            </a:pPr>
            <a:r>
              <a:rPr lang="nl-NL" sz="2000">
                <a:solidFill>
                  <a:schemeClr val="bg1"/>
                </a:solidFill>
              </a:rPr>
              <a:t>Waar zou je idealiter batterijen bewaren?</a:t>
            </a:r>
          </a:p>
        </p:txBody>
      </p:sp>
      <p:pic>
        <p:nvPicPr>
          <p:cNvPr id="10" name="Afbeelding 9">
            <a:hlinkClick r:id="rId4"/>
            <a:extLst>
              <a:ext uri="{FF2B5EF4-FFF2-40B4-BE49-F238E27FC236}">
                <a16:creationId xmlns:a16="http://schemas.microsoft.com/office/drawing/2014/main" id="{E54B6010-EC99-4140-93C3-0ED9392560FE}"/>
              </a:ext>
            </a:extLst>
          </p:cNvPr>
          <p:cNvPicPr>
            <a:picLocks noChangeAspect="1"/>
          </p:cNvPicPr>
          <p:nvPr/>
        </p:nvPicPr>
        <p:blipFill rotWithShape="1">
          <a:blip r:embed="rId5"/>
          <a:srcRect l="23733" r="25572"/>
          <a:stretch/>
        </p:blipFill>
        <p:spPr>
          <a:xfrm>
            <a:off x="9494209" y="770534"/>
            <a:ext cx="2337892" cy="3458741"/>
          </a:xfrm>
          <a:prstGeom prst="rect">
            <a:avLst/>
          </a:prstGeom>
          <a:effectLst/>
        </p:spPr>
      </p:pic>
      <p:pic>
        <p:nvPicPr>
          <p:cNvPr id="11" name="Picture 8" descr="How to Stop your Phone Overheating">
            <a:extLst>
              <a:ext uri="{FF2B5EF4-FFF2-40B4-BE49-F238E27FC236}">
                <a16:creationId xmlns:a16="http://schemas.microsoft.com/office/drawing/2014/main" id="{A522CDF2-3207-4221-A5CA-1E96649B25F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9884" r="-3" b="-3"/>
          <a:stretch/>
        </p:blipFill>
        <p:spPr bwMode="auto">
          <a:xfrm>
            <a:off x="4342771" y="771700"/>
            <a:ext cx="5151438" cy="3457575"/>
          </a:xfrm>
          <a:prstGeom prst="rect">
            <a:avLst/>
          </a:prstGeom>
          <a:extLst>
            <a:ext uri="{909E8E84-426E-40DD-AFC4-6F175D3DCCD1}">
              <a14:hiddenFill xmlns:a14="http://schemas.microsoft.com/office/drawing/2010/main">
                <a:solidFill>
                  <a:srgbClr val="FFFFFF"/>
                </a:solidFill>
              </a14:hiddenFill>
            </a:ext>
          </a:extLst>
        </p:spPr>
      </p:pic>
      <p:pic>
        <p:nvPicPr>
          <p:cNvPr id="7" name="Graphic 6" descr="Badge vraagteken silhouet">
            <a:extLst>
              <a:ext uri="{FF2B5EF4-FFF2-40B4-BE49-F238E27FC236}">
                <a16:creationId xmlns:a16="http://schemas.microsoft.com/office/drawing/2014/main" id="{C1EE8164-529E-4065-9CBF-EDAE2D70B3A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84913" y="4918676"/>
            <a:ext cx="914400" cy="914400"/>
          </a:xfrm>
          <a:prstGeom prst="rect">
            <a:avLst/>
          </a:prstGeom>
        </p:spPr>
      </p:pic>
    </p:spTree>
    <p:extLst>
      <p:ext uri="{BB962C8B-B14F-4D97-AF65-F5344CB8AC3E}">
        <p14:creationId xmlns:p14="http://schemas.microsoft.com/office/powerpoint/2010/main" val="26060539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CDA56AD-77C0-419E-ACD1-4C6E9240FCF8}"/>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Wie zijn wij? - netwerkbrandweer </a:t>
            </a:r>
          </a:p>
        </p:txBody>
      </p:sp>
      <p:pic>
        <p:nvPicPr>
          <p:cNvPr id="5" name="Picture 2" descr="Jeugdwerkregels | De Ambrassade">
            <a:extLst>
              <a:ext uri="{FF2B5EF4-FFF2-40B4-BE49-F238E27FC236}">
                <a16:creationId xmlns:a16="http://schemas.microsoft.com/office/drawing/2014/main" id="{47911065-12F2-D587-9207-68A3EB9F66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0385" y="1597218"/>
            <a:ext cx="8111229" cy="5210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13119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96918796-2918-40D6-BE3A-4600C47FC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el 5">
            <a:extLst>
              <a:ext uri="{FF2B5EF4-FFF2-40B4-BE49-F238E27FC236}">
                <a16:creationId xmlns:a16="http://schemas.microsoft.com/office/drawing/2014/main" id="{ABB43E74-45E1-4BF4-827F-B80CD789E844}"/>
              </a:ext>
            </a:extLst>
          </p:cNvPr>
          <p:cNvSpPr>
            <a:spLocks noGrp="1"/>
          </p:cNvSpPr>
          <p:nvPr>
            <p:ph type="title"/>
          </p:nvPr>
        </p:nvSpPr>
        <p:spPr>
          <a:xfrm>
            <a:off x="838200" y="672747"/>
            <a:ext cx="10515600" cy="715556"/>
          </a:xfrm>
        </p:spPr>
        <p:txBody>
          <a:bodyPr vert="horz" lIns="91440" tIns="45720" rIns="91440" bIns="45720" rtlCol="0" anchor="ctr">
            <a:normAutofit/>
          </a:bodyPr>
          <a:lstStyle/>
          <a:p>
            <a:pPr algn="ctr"/>
            <a:r>
              <a:rPr lang="en-US" sz="3200" kern="1200">
                <a:solidFill>
                  <a:schemeClr val="bg1"/>
                </a:solidFill>
                <a:latin typeface="+mj-lt"/>
                <a:ea typeface="+mj-ea"/>
                <a:cs typeface="+mj-cs"/>
              </a:rPr>
              <a:t>Wat </a:t>
            </a:r>
            <a:r>
              <a:rPr lang="en-US" sz="3200" kern="1200" err="1">
                <a:solidFill>
                  <a:schemeClr val="bg1"/>
                </a:solidFill>
                <a:latin typeface="+mj-lt"/>
                <a:ea typeface="+mj-ea"/>
                <a:cs typeface="+mj-cs"/>
              </a:rPr>
              <a:t>kaarten</a:t>
            </a:r>
            <a:r>
              <a:rPr lang="en-US" sz="3200" kern="1200">
                <a:solidFill>
                  <a:schemeClr val="bg1"/>
                </a:solidFill>
                <a:latin typeface="+mj-lt"/>
                <a:ea typeface="+mj-ea"/>
                <a:cs typeface="+mj-cs"/>
              </a:rPr>
              <a:t> we </a:t>
            </a:r>
            <a:r>
              <a:rPr lang="en-US" sz="3200" kern="1200" err="1">
                <a:solidFill>
                  <a:schemeClr val="bg1"/>
                </a:solidFill>
                <a:latin typeface="+mj-lt"/>
                <a:ea typeface="+mj-ea"/>
                <a:cs typeface="+mj-cs"/>
              </a:rPr>
              <a:t>aan</a:t>
            </a:r>
            <a:r>
              <a:rPr lang="en-US" sz="3200" kern="1200">
                <a:solidFill>
                  <a:schemeClr val="bg1"/>
                </a:solidFill>
                <a:latin typeface="+mj-lt"/>
                <a:ea typeface="+mj-ea"/>
                <a:cs typeface="+mj-cs"/>
              </a:rPr>
              <a:t> in </a:t>
            </a:r>
            <a:r>
              <a:rPr lang="en-US" sz="3200" kern="1200" err="1">
                <a:solidFill>
                  <a:schemeClr val="bg1"/>
                </a:solidFill>
                <a:latin typeface="+mj-lt"/>
                <a:ea typeface="+mj-ea"/>
                <a:cs typeface="+mj-cs"/>
              </a:rPr>
              <a:t>dit</a:t>
            </a:r>
            <a:r>
              <a:rPr lang="en-US" sz="3200" kern="1200">
                <a:solidFill>
                  <a:schemeClr val="bg1"/>
                </a:solidFill>
                <a:latin typeface="+mj-lt"/>
                <a:ea typeface="+mj-ea"/>
                <a:cs typeface="+mj-cs"/>
              </a:rPr>
              <a:t> </a:t>
            </a:r>
            <a:r>
              <a:rPr lang="en-US" sz="3200" kern="1200" err="1">
                <a:solidFill>
                  <a:schemeClr val="bg1"/>
                </a:solidFill>
                <a:latin typeface="+mj-lt"/>
                <a:ea typeface="+mj-ea"/>
                <a:cs typeface="+mj-cs"/>
              </a:rPr>
              <a:t>filmpje</a:t>
            </a:r>
            <a:r>
              <a:rPr lang="en-US" sz="3200" kern="1200">
                <a:solidFill>
                  <a:schemeClr val="bg1"/>
                </a:solidFill>
                <a:latin typeface="+mj-lt"/>
                <a:ea typeface="+mj-ea"/>
                <a:cs typeface="+mj-cs"/>
              </a:rPr>
              <a:t> en op de </a:t>
            </a:r>
            <a:r>
              <a:rPr lang="en-US" sz="3200" kern="1200" err="1">
                <a:solidFill>
                  <a:schemeClr val="bg1"/>
                </a:solidFill>
                <a:latin typeface="+mj-lt"/>
                <a:ea typeface="+mj-ea"/>
                <a:cs typeface="+mj-cs"/>
              </a:rPr>
              <a:t>foto</a:t>
            </a:r>
            <a:r>
              <a:rPr lang="en-US" sz="3200" kern="1200">
                <a:solidFill>
                  <a:schemeClr val="bg1"/>
                </a:solidFill>
                <a:latin typeface="+mj-lt"/>
                <a:ea typeface="+mj-ea"/>
                <a:cs typeface="+mj-cs"/>
              </a:rPr>
              <a:t>?</a:t>
            </a:r>
          </a:p>
        </p:txBody>
      </p:sp>
      <p:pic>
        <p:nvPicPr>
          <p:cNvPr id="7" name="Afbeelding 6" descr="Afbeelding met tekst, binnen, rommelig&#10;&#10;Automatisch gegenereerde beschrijving">
            <a:extLst>
              <a:ext uri="{FF2B5EF4-FFF2-40B4-BE49-F238E27FC236}">
                <a16:creationId xmlns:a16="http://schemas.microsoft.com/office/drawing/2014/main" id="{D7EB3EF9-6DD3-407F-ACE0-6870B3672E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532" y="1514201"/>
            <a:ext cx="5033743" cy="5033743"/>
          </a:xfrm>
          <a:prstGeom prst="rect">
            <a:avLst/>
          </a:prstGeom>
        </p:spPr>
      </p:pic>
      <p:pic>
        <p:nvPicPr>
          <p:cNvPr id="2" name="Onlinemedia 1" title="Provinciaal Veiligheidsinstituut Antwerpen: fijne verdeling staalwol.mp4">
            <a:hlinkClick r:id="" action="ppaction://media"/>
            <a:extLst>
              <a:ext uri="{FF2B5EF4-FFF2-40B4-BE49-F238E27FC236}">
                <a16:creationId xmlns:a16="http://schemas.microsoft.com/office/drawing/2014/main" id="{2913B7CF-DF2B-4995-8788-F7B4C7EBF30D}"/>
              </a:ext>
            </a:extLst>
          </p:cNvPr>
          <p:cNvPicPr>
            <a:picLocks noRot="1" noChangeAspect="1"/>
          </p:cNvPicPr>
          <p:nvPr>
            <a:videoFile r:link="rId1"/>
          </p:nvPr>
        </p:nvPicPr>
        <p:blipFill>
          <a:blip r:embed="rId5"/>
          <a:stretch>
            <a:fillRect/>
          </a:stretch>
        </p:blipFill>
        <p:spPr>
          <a:xfrm>
            <a:off x="5713863" y="1591744"/>
            <a:ext cx="6105098" cy="4912972"/>
          </a:xfrm>
          <a:prstGeom prst="rect">
            <a:avLst/>
          </a:prstGeom>
        </p:spPr>
      </p:pic>
    </p:spTree>
    <p:extLst>
      <p:ext uri="{BB962C8B-B14F-4D97-AF65-F5344CB8AC3E}">
        <p14:creationId xmlns:p14="http://schemas.microsoft.com/office/powerpoint/2010/main" val="1828469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400914C2-56BD-4DB3-84D9-2505CA941324}"/>
              </a:ext>
            </a:extLst>
          </p:cNvPr>
          <p:cNvSpPr>
            <a:spLocks noGrp="1"/>
          </p:cNvSpPr>
          <p:nvPr>
            <p:ph type="title"/>
          </p:nvPr>
        </p:nvSpPr>
        <p:spPr>
          <a:xfrm>
            <a:off x="649270" y="4615840"/>
            <a:ext cx="3885141" cy="1526741"/>
          </a:xfrm>
        </p:spPr>
        <p:txBody>
          <a:bodyPr vert="horz" lIns="91440" tIns="45720" rIns="91440" bIns="45720" rtlCol="0" anchor="ctr">
            <a:normAutofit/>
          </a:bodyPr>
          <a:lstStyle/>
          <a:p>
            <a:pPr algn="r"/>
            <a:r>
              <a:rPr lang="en-US" sz="3000" kern="1200" err="1">
                <a:solidFill>
                  <a:schemeClr val="bg1"/>
                </a:solidFill>
                <a:latin typeface="+mj-lt"/>
                <a:ea typeface="+mj-ea"/>
                <a:cs typeface="+mj-cs"/>
              </a:rPr>
              <a:t>Afval</a:t>
            </a:r>
            <a:r>
              <a:rPr lang="en-US" sz="3000" kern="1200">
                <a:solidFill>
                  <a:schemeClr val="bg1"/>
                </a:solidFill>
                <a:latin typeface="+mj-lt"/>
                <a:ea typeface="+mj-ea"/>
                <a:cs typeface="+mj-cs"/>
              </a:rPr>
              <a:t>, </a:t>
            </a:r>
            <a:br>
              <a:rPr lang="en-US" sz="3000" kern="1200">
                <a:solidFill>
                  <a:schemeClr val="bg1"/>
                </a:solidFill>
                <a:latin typeface="+mj-lt"/>
                <a:ea typeface="+mj-ea"/>
                <a:cs typeface="+mj-cs"/>
              </a:rPr>
            </a:br>
            <a:r>
              <a:rPr lang="en-US" sz="3000" kern="1200" err="1">
                <a:solidFill>
                  <a:schemeClr val="bg1"/>
                </a:solidFill>
                <a:latin typeface="+mj-lt"/>
                <a:ea typeface="+mj-ea"/>
                <a:cs typeface="+mj-cs"/>
              </a:rPr>
              <a:t>orde</a:t>
            </a:r>
            <a:r>
              <a:rPr lang="en-US" sz="3000" kern="1200">
                <a:solidFill>
                  <a:schemeClr val="bg1"/>
                </a:solidFill>
                <a:latin typeface="+mj-lt"/>
                <a:ea typeface="+mj-ea"/>
                <a:cs typeface="+mj-cs"/>
              </a:rPr>
              <a:t> en </a:t>
            </a:r>
            <a:r>
              <a:rPr lang="en-US" sz="3000" kern="1200" err="1">
                <a:solidFill>
                  <a:schemeClr val="bg1"/>
                </a:solidFill>
                <a:latin typeface="+mj-lt"/>
                <a:ea typeface="+mj-ea"/>
                <a:cs typeface="+mj-cs"/>
              </a:rPr>
              <a:t>netheid</a:t>
            </a:r>
            <a:r>
              <a:rPr lang="en-US" sz="3000" kern="1200">
                <a:solidFill>
                  <a:schemeClr val="bg1"/>
                </a:solidFill>
                <a:latin typeface="+mj-lt"/>
                <a:ea typeface="+mj-ea"/>
                <a:cs typeface="+mj-cs"/>
              </a:rPr>
              <a:t> </a:t>
            </a:r>
          </a:p>
        </p:txBody>
      </p:sp>
      <p:pic>
        <p:nvPicPr>
          <p:cNvPr id="8" name="Picture 2" descr="Why are kids content to live in filthy rooms despite their parents nagging?  | Momaha | omaha.com">
            <a:extLst>
              <a:ext uri="{FF2B5EF4-FFF2-40B4-BE49-F238E27FC236}">
                <a16:creationId xmlns:a16="http://schemas.microsoft.com/office/drawing/2014/main" id="{9E4C9AAA-3DD3-492E-BC2E-B69787DFE1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9880" r="2" b="2686"/>
          <a:stretch/>
        </p:blipFill>
        <p:spPr bwMode="auto">
          <a:xfrm>
            <a:off x="393308" y="352931"/>
            <a:ext cx="5559480" cy="3749040"/>
          </a:xfrm>
          <a:prstGeom prst="rect">
            <a:avLst/>
          </a:prstGeom>
          <a:noFill/>
          <a:extLst>
            <a:ext uri="{909E8E84-426E-40DD-AFC4-6F175D3DCCD1}">
              <a14:hiddenFill xmlns:a14="http://schemas.microsoft.com/office/drawing/2010/main">
                <a:solidFill>
                  <a:srgbClr val="FFFFFF"/>
                </a:solidFill>
              </a14:hiddenFill>
            </a:ext>
          </a:extLst>
        </p:spPr>
      </p:pic>
      <p:pic>
        <p:nvPicPr>
          <p:cNvPr id="9" name="Afbeelding 8" descr="Afbeelding met tekst, binnen, rommelig&#10;&#10;Automatisch gegenereerde beschrijving">
            <a:extLst>
              <a:ext uri="{FF2B5EF4-FFF2-40B4-BE49-F238E27FC236}">
                <a16:creationId xmlns:a16="http://schemas.microsoft.com/office/drawing/2014/main" id="{CE79D8D4-C24E-4AF5-9D14-906978B7F4E1}"/>
              </a:ext>
            </a:extLst>
          </p:cNvPr>
          <p:cNvPicPr>
            <a:picLocks noChangeAspect="1"/>
          </p:cNvPicPr>
          <p:nvPr/>
        </p:nvPicPr>
        <p:blipFill rotWithShape="1">
          <a:blip r:embed="rId4">
            <a:extLst>
              <a:ext uri="{28A0092B-C50C-407E-A947-70E740481C1C}">
                <a14:useLocalDpi xmlns:a14="http://schemas.microsoft.com/office/drawing/2010/main" val="0"/>
              </a:ext>
            </a:extLst>
          </a:blip>
          <a:srcRect t="18884" r="-3" b="13526"/>
          <a:stretch/>
        </p:blipFill>
        <p:spPr>
          <a:xfrm>
            <a:off x="6251736" y="357013"/>
            <a:ext cx="5546955" cy="3749040"/>
          </a:xfrm>
          <a:prstGeom prst="rect">
            <a:avLst/>
          </a:prstGeom>
        </p:spPr>
      </p:pic>
      <p:cxnSp>
        <p:nvCxnSpPr>
          <p:cNvPr id="16" name="Straight Connector 15">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0A1495A4-C63F-4238-B0FA-E9EEC28A9A8A}"/>
              </a:ext>
            </a:extLst>
          </p:cNvPr>
          <p:cNvSpPr>
            <a:spLocks noGrp="1"/>
          </p:cNvSpPr>
          <p:nvPr>
            <p:ph idx="1"/>
          </p:nvPr>
        </p:nvSpPr>
        <p:spPr>
          <a:xfrm>
            <a:off x="4945336" y="4615840"/>
            <a:ext cx="6609921" cy="1526741"/>
          </a:xfrm>
        </p:spPr>
        <p:txBody>
          <a:bodyPr vert="horz" lIns="91440" tIns="45720" rIns="91440" bIns="45720" rtlCol="0" anchor="ctr">
            <a:normAutofit fontScale="92500"/>
          </a:bodyPr>
          <a:lstStyle/>
          <a:p>
            <a:pPr indent="-228600">
              <a:buFont typeface="Arial" panose="020B0604020202020204" pitchFamily="34" charset="0"/>
              <a:buChar char="•"/>
            </a:pPr>
            <a:r>
              <a:rPr lang="en-US" sz="2000" err="1">
                <a:solidFill>
                  <a:schemeClr val="bg1"/>
                </a:solidFill>
              </a:rPr>
              <a:t>Rondslingerend</a:t>
            </a:r>
            <a:r>
              <a:rPr lang="en-US" sz="2000">
                <a:solidFill>
                  <a:schemeClr val="bg1"/>
                </a:solidFill>
              </a:rPr>
              <a:t> </a:t>
            </a:r>
            <a:r>
              <a:rPr lang="en-US" sz="2000" err="1">
                <a:solidFill>
                  <a:schemeClr val="bg1"/>
                </a:solidFill>
              </a:rPr>
              <a:t>materiaal</a:t>
            </a:r>
            <a:r>
              <a:rPr lang="en-US" sz="2000">
                <a:solidFill>
                  <a:schemeClr val="bg1"/>
                </a:solidFill>
              </a:rPr>
              <a:t>,</a:t>
            </a:r>
          </a:p>
          <a:p>
            <a:pPr indent="-228600">
              <a:buFont typeface="Arial" panose="020B0604020202020204" pitchFamily="34" charset="0"/>
              <a:buChar char="•"/>
            </a:pPr>
            <a:r>
              <a:rPr lang="en-US" sz="2000" err="1">
                <a:solidFill>
                  <a:schemeClr val="bg1"/>
                </a:solidFill>
              </a:rPr>
              <a:t>Materiaal</a:t>
            </a:r>
            <a:r>
              <a:rPr lang="en-US" sz="2000">
                <a:solidFill>
                  <a:schemeClr val="bg1"/>
                </a:solidFill>
              </a:rPr>
              <a:t> </a:t>
            </a:r>
            <a:r>
              <a:rPr lang="en-US" sz="2000" err="1">
                <a:solidFill>
                  <a:schemeClr val="bg1"/>
                </a:solidFill>
              </a:rPr>
              <a:t>dat</a:t>
            </a:r>
            <a:r>
              <a:rPr lang="en-US" sz="2000">
                <a:solidFill>
                  <a:schemeClr val="bg1"/>
                </a:solidFill>
              </a:rPr>
              <a:t> </a:t>
            </a:r>
            <a:r>
              <a:rPr lang="en-US" sz="2000" err="1">
                <a:solidFill>
                  <a:schemeClr val="bg1"/>
                </a:solidFill>
              </a:rPr>
              <a:t>niet</a:t>
            </a:r>
            <a:r>
              <a:rPr lang="en-US" sz="2000">
                <a:solidFill>
                  <a:schemeClr val="bg1"/>
                </a:solidFill>
              </a:rPr>
              <a:t> </a:t>
            </a:r>
            <a:r>
              <a:rPr lang="en-US" sz="2000" err="1">
                <a:solidFill>
                  <a:schemeClr val="bg1"/>
                </a:solidFill>
              </a:rPr>
              <a:t>bij</a:t>
            </a:r>
            <a:r>
              <a:rPr lang="en-US" sz="2000">
                <a:solidFill>
                  <a:schemeClr val="bg1"/>
                </a:solidFill>
              </a:rPr>
              <a:t> </a:t>
            </a:r>
            <a:r>
              <a:rPr lang="en-US" sz="2000" err="1">
                <a:solidFill>
                  <a:schemeClr val="bg1"/>
                </a:solidFill>
              </a:rPr>
              <a:t>elkaar</a:t>
            </a:r>
            <a:r>
              <a:rPr lang="en-US" sz="2000">
                <a:solidFill>
                  <a:schemeClr val="bg1"/>
                </a:solidFill>
              </a:rPr>
              <a:t> in de </a:t>
            </a:r>
            <a:r>
              <a:rPr lang="en-US" sz="2000" err="1">
                <a:solidFill>
                  <a:schemeClr val="bg1"/>
                </a:solidFill>
              </a:rPr>
              <a:t>buurt</a:t>
            </a:r>
            <a:r>
              <a:rPr lang="en-US" sz="2000">
                <a:solidFill>
                  <a:schemeClr val="bg1"/>
                </a:solidFill>
              </a:rPr>
              <a:t> </a:t>
            </a:r>
            <a:r>
              <a:rPr lang="en-US" sz="2000" err="1">
                <a:solidFill>
                  <a:schemeClr val="bg1"/>
                </a:solidFill>
              </a:rPr>
              <a:t>moet</a:t>
            </a:r>
            <a:r>
              <a:rPr lang="en-US" sz="2000">
                <a:solidFill>
                  <a:schemeClr val="bg1"/>
                </a:solidFill>
              </a:rPr>
              <a:t> </a:t>
            </a:r>
            <a:r>
              <a:rPr lang="en-US" sz="2000" err="1">
                <a:solidFill>
                  <a:schemeClr val="bg1"/>
                </a:solidFill>
              </a:rPr>
              <a:t>liggen</a:t>
            </a:r>
            <a:endParaRPr lang="en-US" sz="2000">
              <a:solidFill>
                <a:schemeClr val="bg1"/>
              </a:solidFill>
            </a:endParaRPr>
          </a:p>
          <a:p>
            <a:pPr indent="-228600">
              <a:buFont typeface="Arial" panose="020B0604020202020204" pitchFamily="34" charset="0"/>
              <a:buChar char="•"/>
            </a:pPr>
            <a:r>
              <a:rPr lang="en-US" sz="2000" err="1">
                <a:solidFill>
                  <a:schemeClr val="bg1"/>
                </a:solidFill>
              </a:rPr>
              <a:t>Niet</a:t>
            </a:r>
            <a:r>
              <a:rPr lang="en-US" sz="2000">
                <a:solidFill>
                  <a:schemeClr val="bg1"/>
                </a:solidFill>
              </a:rPr>
              <a:t> </a:t>
            </a:r>
            <a:r>
              <a:rPr lang="en-US" sz="2000" err="1">
                <a:solidFill>
                  <a:schemeClr val="bg1"/>
                </a:solidFill>
              </a:rPr>
              <a:t>enkel</a:t>
            </a:r>
            <a:r>
              <a:rPr lang="en-US" sz="2000">
                <a:solidFill>
                  <a:schemeClr val="bg1"/>
                </a:solidFill>
              </a:rPr>
              <a:t> </a:t>
            </a:r>
            <a:r>
              <a:rPr lang="en-US" sz="2000" err="1">
                <a:solidFill>
                  <a:schemeClr val="bg1"/>
                </a:solidFill>
              </a:rPr>
              <a:t>brandbaar</a:t>
            </a:r>
            <a:r>
              <a:rPr lang="en-US" sz="2000">
                <a:solidFill>
                  <a:schemeClr val="bg1"/>
                </a:solidFill>
              </a:rPr>
              <a:t> maar </a:t>
            </a:r>
            <a:r>
              <a:rPr lang="en-US" sz="2000" err="1">
                <a:solidFill>
                  <a:schemeClr val="bg1"/>
                </a:solidFill>
              </a:rPr>
              <a:t>ook</a:t>
            </a:r>
            <a:r>
              <a:rPr lang="en-US" sz="2000">
                <a:solidFill>
                  <a:schemeClr val="bg1"/>
                </a:solidFill>
              </a:rPr>
              <a:t> ‘hinder’ </a:t>
            </a:r>
            <a:r>
              <a:rPr lang="en-US" sz="2000" err="1">
                <a:solidFill>
                  <a:schemeClr val="bg1"/>
                </a:solidFill>
              </a:rPr>
              <a:t>bij</a:t>
            </a:r>
            <a:r>
              <a:rPr lang="en-US" sz="2000">
                <a:solidFill>
                  <a:schemeClr val="bg1"/>
                </a:solidFill>
              </a:rPr>
              <a:t> </a:t>
            </a:r>
            <a:r>
              <a:rPr lang="en-US" sz="2000" err="1">
                <a:solidFill>
                  <a:schemeClr val="bg1"/>
                </a:solidFill>
              </a:rPr>
              <a:t>verlaten</a:t>
            </a:r>
            <a:r>
              <a:rPr lang="en-US" sz="2000">
                <a:solidFill>
                  <a:schemeClr val="bg1"/>
                </a:solidFill>
              </a:rPr>
              <a:t> van </a:t>
            </a:r>
            <a:r>
              <a:rPr lang="en-US" sz="2000" err="1">
                <a:solidFill>
                  <a:schemeClr val="bg1"/>
                </a:solidFill>
              </a:rPr>
              <a:t>gebouw</a:t>
            </a:r>
            <a:r>
              <a:rPr lang="en-US" sz="2000">
                <a:solidFill>
                  <a:schemeClr val="bg1"/>
                </a:solidFill>
              </a:rPr>
              <a:t> </a:t>
            </a:r>
          </a:p>
        </p:txBody>
      </p:sp>
    </p:spTree>
    <p:extLst>
      <p:ext uri="{BB962C8B-B14F-4D97-AF65-F5344CB8AC3E}">
        <p14:creationId xmlns:p14="http://schemas.microsoft.com/office/powerpoint/2010/main" val="2952856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400914C2-56BD-4DB3-84D9-2505CA941324}"/>
              </a:ext>
            </a:extLst>
          </p:cNvPr>
          <p:cNvSpPr>
            <a:spLocks noGrp="1"/>
          </p:cNvSpPr>
          <p:nvPr>
            <p:ph type="title"/>
          </p:nvPr>
        </p:nvSpPr>
        <p:spPr>
          <a:xfrm>
            <a:off x="649270" y="4615840"/>
            <a:ext cx="3885141" cy="1526741"/>
          </a:xfrm>
        </p:spPr>
        <p:txBody>
          <a:bodyPr vert="horz" lIns="91440" tIns="45720" rIns="91440" bIns="45720" rtlCol="0" anchor="ctr">
            <a:normAutofit/>
          </a:bodyPr>
          <a:lstStyle/>
          <a:p>
            <a:pPr algn="r"/>
            <a:r>
              <a:rPr lang="en-US" sz="3000" kern="1200" err="1">
                <a:solidFill>
                  <a:schemeClr val="bg1"/>
                </a:solidFill>
                <a:latin typeface="+mj-lt"/>
                <a:ea typeface="+mj-ea"/>
                <a:cs typeface="+mj-cs"/>
              </a:rPr>
              <a:t>Afval</a:t>
            </a:r>
            <a:r>
              <a:rPr lang="en-US" sz="3000" kern="1200">
                <a:solidFill>
                  <a:schemeClr val="bg1"/>
                </a:solidFill>
                <a:latin typeface="+mj-lt"/>
                <a:ea typeface="+mj-ea"/>
                <a:cs typeface="+mj-cs"/>
              </a:rPr>
              <a:t>, </a:t>
            </a:r>
            <a:br>
              <a:rPr lang="en-US" sz="3000" kern="1200">
                <a:solidFill>
                  <a:schemeClr val="bg1"/>
                </a:solidFill>
                <a:latin typeface="+mj-lt"/>
                <a:ea typeface="+mj-ea"/>
                <a:cs typeface="+mj-cs"/>
              </a:rPr>
            </a:br>
            <a:r>
              <a:rPr lang="en-US" sz="3000" kern="1200" err="1">
                <a:solidFill>
                  <a:schemeClr val="bg1"/>
                </a:solidFill>
                <a:latin typeface="+mj-lt"/>
                <a:ea typeface="+mj-ea"/>
                <a:cs typeface="+mj-cs"/>
              </a:rPr>
              <a:t>orde</a:t>
            </a:r>
            <a:r>
              <a:rPr lang="en-US" sz="3000" kern="1200">
                <a:solidFill>
                  <a:schemeClr val="bg1"/>
                </a:solidFill>
                <a:latin typeface="+mj-lt"/>
                <a:ea typeface="+mj-ea"/>
                <a:cs typeface="+mj-cs"/>
              </a:rPr>
              <a:t> en </a:t>
            </a:r>
            <a:r>
              <a:rPr lang="en-US" sz="3000" kern="1200" err="1">
                <a:solidFill>
                  <a:schemeClr val="bg1"/>
                </a:solidFill>
                <a:latin typeface="+mj-lt"/>
                <a:ea typeface="+mj-ea"/>
                <a:cs typeface="+mj-cs"/>
              </a:rPr>
              <a:t>netheid</a:t>
            </a:r>
            <a:r>
              <a:rPr lang="en-US" sz="3000" kern="1200">
                <a:solidFill>
                  <a:schemeClr val="bg1"/>
                </a:solidFill>
                <a:latin typeface="+mj-lt"/>
                <a:ea typeface="+mj-ea"/>
                <a:cs typeface="+mj-cs"/>
              </a:rPr>
              <a:t> </a:t>
            </a:r>
          </a:p>
        </p:txBody>
      </p:sp>
      <p:pic>
        <p:nvPicPr>
          <p:cNvPr id="8" name="Picture 2" descr="Why are kids content to live in filthy rooms despite their parents nagging?  | Momaha | omaha.com">
            <a:extLst>
              <a:ext uri="{FF2B5EF4-FFF2-40B4-BE49-F238E27FC236}">
                <a16:creationId xmlns:a16="http://schemas.microsoft.com/office/drawing/2014/main" id="{9E4C9AAA-3DD3-492E-BC2E-B69787DFE1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9880" r="2" b="2686"/>
          <a:stretch/>
        </p:blipFill>
        <p:spPr bwMode="auto">
          <a:xfrm>
            <a:off x="393308" y="352931"/>
            <a:ext cx="5559480" cy="3749040"/>
          </a:xfrm>
          <a:prstGeom prst="rect">
            <a:avLst/>
          </a:prstGeom>
          <a:noFill/>
          <a:extLst>
            <a:ext uri="{909E8E84-426E-40DD-AFC4-6F175D3DCCD1}">
              <a14:hiddenFill xmlns:a14="http://schemas.microsoft.com/office/drawing/2010/main">
                <a:solidFill>
                  <a:srgbClr val="FFFFFF"/>
                </a:solidFill>
              </a14:hiddenFill>
            </a:ext>
          </a:extLst>
        </p:spPr>
      </p:pic>
      <p:pic>
        <p:nvPicPr>
          <p:cNvPr id="9" name="Afbeelding 8" descr="Afbeelding met tekst, binnen, rommelig&#10;&#10;Automatisch gegenereerde beschrijving">
            <a:extLst>
              <a:ext uri="{FF2B5EF4-FFF2-40B4-BE49-F238E27FC236}">
                <a16:creationId xmlns:a16="http://schemas.microsoft.com/office/drawing/2014/main" id="{CE79D8D4-C24E-4AF5-9D14-906978B7F4E1}"/>
              </a:ext>
            </a:extLst>
          </p:cNvPr>
          <p:cNvPicPr>
            <a:picLocks noChangeAspect="1"/>
          </p:cNvPicPr>
          <p:nvPr/>
        </p:nvPicPr>
        <p:blipFill rotWithShape="1">
          <a:blip r:embed="rId4">
            <a:extLst>
              <a:ext uri="{28A0092B-C50C-407E-A947-70E740481C1C}">
                <a14:useLocalDpi xmlns:a14="http://schemas.microsoft.com/office/drawing/2010/main" val="0"/>
              </a:ext>
            </a:extLst>
          </a:blip>
          <a:srcRect t="18884" r="-3" b="13526"/>
          <a:stretch/>
        </p:blipFill>
        <p:spPr>
          <a:xfrm>
            <a:off x="6251736" y="357013"/>
            <a:ext cx="5546955" cy="3749040"/>
          </a:xfrm>
          <a:prstGeom prst="rect">
            <a:avLst/>
          </a:prstGeom>
        </p:spPr>
      </p:pic>
      <p:cxnSp>
        <p:nvCxnSpPr>
          <p:cNvPr id="16" name="Straight Connector 15">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0A1495A4-C63F-4238-B0FA-E9EEC28A9A8A}"/>
              </a:ext>
            </a:extLst>
          </p:cNvPr>
          <p:cNvSpPr>
            <a:spLocks noGrp="1"/>
          </p:cNvSpPr>
          <p:nvPr>
            <p:ph idx="1"/>
          </p:nvPr>
        </p:nvSpPr>
        <p:spPr>
          <a:xfrm>
            <a:off x="4945336" y="4615840"/>
            <a:ext cx="6609921" cy="1526741"/>
          </a:xfrm>
        </p:spPr>
        <p:txBody>
          <a:bodyPr vert="horz" lIns="91440" tIns="45720" rIns="91440" bIns="45720" rtlCol="0" anchor="ctr">
            <a:normAutofit/>
          </a:bodyPr>
          <a:lstStyle/>
          <a:p>
            <a:pPr indent="-228600">
              <a:buFont typeface="Arial" panose="020B0604020202020204" pitchFamily="34" charset="0"/>
              <a:buChar char="•"/>
            </a:pPr>
            <a:r>
              <a:rPr lang="en-US" sz="2000" err="1">
                <a:solidFill>
                  <a:schemeClr val="bg1"/>
                </a:solidFill>
              </a:rPr>
              <a:t>Hebben</a:t>
            </a:r>
            <a:r>
              <a:rPr lang="en-US" sz="2000">
                <a:solidFill>
                  <a:schemeClr val="bg1"/>
                </a:solidFill>
              </a:rPr>
              <a:t> </a:t>
            </a:r>
            <a:r>
              <a:rPr lang="en-US" sz="2000" err="1">
                <a:solidFill>
                  <a:schemeClr val="bg1"/>
                </a:solidFill>
              </a:rPr>
              <a:t>jullie</a:t>
            </a:r>
            <a:r>
              <a:rPr lang="en-US" sz="2000">
                <a:solidFill>
                  <a:schemeClr val="bg1"/>
                </a:solidFill>
              </a:rPr>
              <a:t> </a:t>
            </a:r>
            <a:r>
              <a:rPr lang="en-US" sz="2000" err="1">
                <a:solidFill>
                  <a:schemeClr val="bg1"/>
                </a:solidFill>
              </a:rPr>
              <a:t>soms</a:t>
            </a:r>
            <a:r>
              <a:rPr lang="en-US" sz="2000">
                <a:solidFill>
                  <a:schemeClr val="bg1"/>
                </a:solidFill>
              </a:rPr>
              <a:t> </a:t>
            </a:r>
            <a:r>
              <a:rPr lang="en-US" sz="2000" err="1">
                <a:solidFill>
                  <a:schemeClr val="bg1"/>
                </a:solidFill>
              </a:rPr>
              <a:t>ook</a:t>
            </a:r>
            <a:r>
              <a:rPr lang="en-US" sz="2000">
                <a:solidFill>
                  <a:schemeClr val="bg1"/>
                </a:solidFill>
              </a:rPr>
              <a:t> </a:t>
            </a:r>
            <a:r>
              <a:rPr lang="en-US" sz="2000" err="1">
                <a:solidFill>
                  <a:schemeClr val="bg1"/>
                </a:solidFill>
              </a:rPr>
              <a:t>rondslingerend</a:t>
            </a:r>
            <a:r>
              <a:rPr lang="en-US" sz="2000">
                <a:solidFill>
                  <a:schemeClr val="bg1"/>
                </a:solidFill>
              </a:rPr>
              <a:t> material?</a:t>
            </a:r>
          </a:p>
          <a:p>
            <a:pPr indent="-228600">
              <a:buFont typeface="Arial" panose="020B0604020202020204" pitchFamily="34" charset="0"/>
              <a:buChar char="•"/>
            </a:pPr>
            <a:r>
              <a:rPr lang="en-US" sz="2000" err="1">
                <a:solidFill>
                  <a:schemeClr val="bg1"/>
                </a:solidFill>
              </a:rPr>
              <a:t>Staat</a:t>
            </a:r>
            <a:r>
              <a:rPr lang="en-US" sz="2000">
                <a:solidFill>
                  <a:schemeClr val="bg1"/>
                </a:solidFill>
              </a:rPr>
              <a:t> er </a:t>
            </a:r>
            <a:r>
              <a:rPr lang="en-US" sz="2000" err="1">
                <a:solidFill>
                  <a:schemeClr val="bg1"/>
                </a:solidFill>
              </a:rPr>
              <a:t>soms</a:t>
            </a:r>
            <a:r>
              <a:rPr lang="en-US" sz="2000">
                <a:solidFill>
                  <a:schemeClr val="bg1"/>
                </a:solidFill>
              </a:rPr>
              <a:t> </a:t>
            </a:r>
            <a:r>
              <a:rPr lang="en-US" sz="2000" err="1">
                <a:solidFill>
                  <a:schemeClr val="bg1"/>
                </a:solidFill>
              </a:rPr>
              <a:t>iets</a:t>
            </a:r>
            <a:r>
              <a:rPr lang="en-US" sz="2000">
                <a:solidFill>
                  <a:schemeClr val="bg1"/>
                </a:solidFill>
              </a:rPr>
              <a:t> </a:t>
            </a:r>
            <a:r>
              <a:rPr lang="en-US" sz="2000" err="1">
                <a:solidFill>
                  <a:schemeClr val="bg1"/>
                </a:solidFill>
              </a:rPr>
              <a:t>voor</a:t>
            </a:r>
            <a:r>
              <a:rPr lang="en-US" sz="2000">
                <a:solidFill>
                  <a:schemeClr val="bg1"/>
                </a:solidFill>
              </a:rPr>
              <a:t> </a:t>
            </a:r>
            <a:r>
              <a:rPr lang="en-US" sz="2000" err="1">
                <a:solidFill>
                  <a:schemeClr val="bg1"/>
                </a:solidFill>
              </a:rPr>
              <a:t>jullie</a:t>
            </a:r>
            <a:r>
              <a:rPr lang="en-US" sz="2000">
                <a:solidFill>
                  <a:schemeClr val="bg1"/>
                </a:solidFill>
              </a:rPr>
              <a:t> </a:t>
            </a:r>
            <a:r>
              <a:rPr lang="en-US" sz="2000" err="1">
                <a:solidFill>
                  <a:schemeClr val="bg1"/>
                </a:solidFill>
              </a:rPr>
              <a:t>versperd</a:t>
            </a:r>
            <a:r>
              <a:rPr lang="en-US" sz="2000">
                <a:solidFill>
                  <a:schemeClr val="bg1"/>
                </a:solidFill>
              </a:rPr>
              <a:t> </a:t>
            </a:r>
            <a:r>
              <a:rPr lang="en-US" sz="2000" err="1">
                <a:solidFill>
                  <a:schemeClr val="bg1"/>
                </a:solidFill>
              </a:rPr>
              <a:t>voor</a:t>
            </a:r>
            <a:r>
              <a:rPr lang="en-US" sz="2000">
                <a:solidFill>
                  <a:schemeClr val="bg1"/>
                </a:solidFill>
              </a:rPr>
              <a:t> de </a:t>
            </a:r>
            <a:r>
              <a:rPr lang="en-US" sz="2000" err="1">
                <a:solidFill>
                  <a:schemeClr val="bg1"/>
                </a:solidFill>
              </a:rPr>
              <a:t>nooduitgang</a:t>
            </a:r>
            <a:r>
              <a:rPr lang="en-US" sz="2000">
                <a:solidFill>
                  <a:schemeClr val="bg1"/>
                </a:solidFill>
              </a:rPr>
              <a:t>?</a:t>
            </a:r>
          </a:p>
          <a:p>
            <a:pPr indent="-228600">
              <a:buFont typeface="Arial" panose="020B0604020202020204" pitchFamily="34" charset="0"/>
              <a:buChar char="•"/>
            </a:pPr>
            <a:r>
              <a:rPr lang="en-US" sz="2000">
                <a:solidFill>
                  <a:schemeClr val="bg1"/>
                </a:solidFill>
              </a:rPr>
              <a:t>Wat </a:t>
            </a:r>
            <a:r>
              <a:rPr lang="en-US" sz="2000" err="1">
                <a:solidFill>
                  <a:schemeClr val="bg1"/>
                </a:solidFill>
              </a:rPr>
              <a:t>zou</a:t>
            </a:r>
            <a:r>
              <a:rPr lang="en-US" sz="2000">
                <a:solidFill>
                  <a:schemeClr val="bg1"/>
                </a:solidFill>
              </a:rPr>
              <a:t> je </a:t>
            </a:r>
            <a:r>
              <a:rPr lang="en-US" sz="2000" err="1">
                <a:solidFill>
                  <a:schemeClr val="bg1"/>
                </a:solidFill>
              </a:rPr>
              <a:t>doen</a:t>
            </a:r>
            <a:r>
              <a:rPr lang="en-US" sz="2000">
                <a:solidFill>
                  <a:schemeClr val="bg1"/>
                </a:solidFill>
              </a:rPr>
              <a:t> om </a:t>
            </a:r>
            <a:r>
              <a:rPr lang="en-US" sz="2000" err="1">
                <a:solidFill>
                  <a:schemeClr val="bg1"/>
                </a:solidFill>
              </a:rPr>
              <a:t>deze</a:t>
            </a:r>
            <a:r>
              <a:rPr lang="en-US" sz="2000">
                <a:solidFill>
                  <a:schemeClr val="bg1"/>
                </a:solidFill>
              </a:rPr>
              <a:t> </a:t>
            </a:r>
            <a:r>
              <a:rPr lang="en-US" sz="2000" err="1">
                <a:solidFill>
                  <a:schemeClr val="bg1"/>
                </a:solidFill>
              </a:rPr>
              <a:t>situatie</a:t>
            </a:r>
            <a:r>
              <a:rPr lang="en-US" sz="2000">
                <a:solidFill>
                  <a:schemeClr val="bg1"/>
                </a:solidFill>
              </a:rPr>
              <a:t> </a:t>
            </a:r>
            <a:r>
              <a:rPr lang="en-US" sz="2000" err="1">
                <a:solidFill>
                  <a:schemeClr val="bg1"/>
                </a:solidFill>
              </a:rPr>
              <a:t>te</a:t>
            </a:r>
            <a:r>
              <a:rPr lang="en-US" sz="2000">
                <a:solidFill>
                  <a:schemeClr val="bg1"/>
                </a:solidFill>
              </a:rPr>
              <a:t> </a:t>
            </a:r>
            <a:r>
              <a:rPr lang="en-US" sz="2000" err="1">
                <a:solidFill>
                  <a:schemeClr val="bg1"/>
                </a:solidFill>
              </a:rPr>
              <a:t>voorkomen</a:t>
            </a:r>
            <a:r>
              <a:rPr lang="en-US" sz="2000">
                <a:solidFill>
                  <a:schemeClr val="bg1"/>
                </a:solidFill>
              </a:rPr>
              <a:t>?</a:t>
            </a:r>
          </a:p>
        </p:txBody>
      </p:sp>
      <p:pic>
        <p:nvPicPr>
          <p:cNvPr id="10" name="Graphic 9" descr="Badge vraagteken silhouet">
            <a:extLst>
              <a:ext uri="{FF2B5EF4-FFF2-40B4-BE49-F238E27FC236}">
                <a16:creationId xmlns:a16="http://schemas.microsoft.com/office/drawing/2014/main" id="{51E90629-E385-48E8-A561-4198CBC6B75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4913" y="4918676"/>
            <a:ext cx="914400" cy="914400"/>
          </a:xfrm>
          <a:prstGeom prst="rect">
            <a:avLst/>
          </a:prstGeom>
        </p:spPr>
      </p:pic>
    </p:spTree>
    <p:extLst>
      <p:ext uri="{BB962C8B-B14F-4D97-AF65-F5344CB8AC3E}">
        <p14:creationId xmlns:p14="http://schemas.microsoft.com/office/powerpoint/2010/main" val="26593532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96918796-2918-40D6-BE3A-4600C47FC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673EDC6A-9438-42FB-BEB5-CE2C54A6F532}"/>
              </a:ext>
            </a:extLst>
          </p:cNvPr>
          <p:cNvSpPr>
            <a:spLocks noGrp="1"/>
          </p:cNvSpPr>
          <p:nvPr>
            <p:ph type="title"/>
          </p:nvPr>
        </p:nvSpPr>
        <p:spPr>
          <a:xfrm>
            <a:off x="838200" y="672747"/>
            <a:ext cx="10515600" cy="715556"/>
          </a:xfrm>
        </p:spPr>
        <p:txBody>
          <a:bodyPr vert="horz" lIns="91440" tIns="45720" rIns="91440" bIns="45720" rtlCol="0" anchor="ctr">
            <a:normAutofit/>
          </a:bodyPr>
          <a:lstStyle/>
          <a:p>
            <a:pPr algn="ctr"/>
            <a:r>
              <a:rPr lang="en-US" sz="3200" kern="1200">
                <a:solidFill>
                  <a:schemeClr val="bg1"/>
                </a:solidFill>
                <a:latin typeface="+mj-lt"/>
                <a:ea typeface="+mj-ea"/>
                <a:cs typeface="+mj-cs"/>
              </a:rPr>
              <a:t>Wat </a:t>
            </a:r>
            <a:r>
              <a:rPr lang="en-US" sz="3200" kern="1200" err="1">
                <a:solidFill>
                  <a:schemeClr val="bg1"/>
                </a:solidFill>
                <a:latin typeface="+mj-lt"/>
                <a:ea typeface="+mj-ea"/>
                <a:cs typeface="+mj-cs"/>
              </a:rPr>
              <a:t>gebeurt</a:t>
            </a:r>
            <a:r>
              <a:rPr lang="en-US" sz="3200" kern="1200">
                <a:solidFill>
                  <a:schemeClr val="bg1"/>
                </a:solidFill>
                <a:latin typeface="+mj-lt"/>
                <a:ea typeface="+mj-ea"/>
                <a:cs typeface="+mj-cs"/>
              </a:rPr>
              <a:t> er in </a:t>
            </a:r>
            <a:r>
              <a:rPr lang="en-US" sz="3200" kern="1200" err="1">
                <a:solidFill>
                  <a:schemeClr val="bg1"/>
                </a:solidFill>
                <a:latin typeface="+mj-lt"/>
                <a:ea typeface="+mj-ea"/>
                <a:cs typeface="+mj-cs"/>
              </a:rPr>
              <a:t>dit</a:t>
            </a:r>
            <a:r>
              <a:rPr lang="en-US" sz="3200" kern="1200">
                <a:solidFill>
                  <a:schemeClr val="bg1"/>
                </a:solidFill>
                <a:latin typeface="+mj-lt"/>
                <a:ea typeface="+mj-ea"/>
                <a:cs typeface="+mj-cs"/>
              </a:rPr>
              <a:t> </a:t>
            </a:r>
            <a:r>
              <a:rPr lang="en-US" sz="3200" kern="1200" err="1">
                <a:solidFill>
                  <a:schemeClr val="bg1"/>
                </a:solidFill>
                <a:latin typeface="+mj-lt"/>
                <a:ea typeface="+mj-ea"/>
                <a:cs typeface="+mj-cs"/>
              </a:rPr>
              <a:t>filmpje</a:t>
            </a:r>
            <a:r>
              <a:rPr lang="en-US" sz="3200" kern="1200">
                <a:solidFill>
                  <a:schemeClr val="bg1"/>
                </a:solidFill>
                <a:latin typeface="+mj-lt"/>
                <a:ea typeface="+mj-ea"/>
                <a:cs typeface="+mj-cs"/>
              </a:rPr>
              <a:t> en op de </a:t>
            </a:r>
            <a:r>
              <a:rPr lang="en-US" sz="3200" kern="1200" err="1">
                <a:solidFill>
                  <a:schemeClr val="bg1"/>
                </a:solidFill>
                <a:latin typeface="+mj-lt"/>
                <a:ea typeface="+mj-ea"/>
                <a:cs typeface="+mj-cs"/>
              </a:rPr>
              <a:t>foto</a:t>
            </a:r>
            <a:r>
              <a:rPr lang="en-US" sz="3200" kern="1200">
                <a:solidFill>
                  <a:schemeClr val="bg1"/>
                </a:solidFill>
                <a:latin typeface="+mj-lt"/>
                <a:ea typeface="+mj-ea"/>
                <a:cs typeface="+mj-cs"/>
              </a:rPr>
              <a:t>? </a:t>
            </a:r>
          </a:p>
        </p:txBody>
      </p:sp>
      <p:pic>
        <p:nvPicPr>
          <p:cNvPr id="10" name="Afbeelding 9">
            <a:extLst>
              <a:ext uri="{FF2B5EF4-FFF2-40B4-BE49-F238E27FC236}">
                <a16:creationId xmlns:a16="http://schemas.microsoft.com/office/drawing/2014/main" id="{90DD6105-567C-4687-AFDD-F871DD4F90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17193" y="2152650"/>
            <a:ext cx="5159375" cy="3433330"/>
          </a:xfrm>
          <a:prstGeom prst="rect">
            <a:avLst/>
          </a:prstGeom>
        </p:spPr>
      </p:pic>
      <p:pic>
        <p:nvPicPr>
          <p:cNvPr id="3" name="ASC FORMATION PSSop LinkedIn Nos formations sont aussi const">
            <a:hlinkClick r:id="" action="ppaction://media"/>
            <a:extLst>
              <a:ext uri="{FF2B5EF4-FFF2-40B4-BE49-F238E27FC236}">
                <a16:creationId xmlns:a16="http://schemas.microsoft.com/office/drawing/2014/main" id="{73764D08-6B15-45A5-9F4F-0810208BC1B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84757" y="2152650"/>
            <a:ext cx="6104890" cy="3433330"/>
          </a:xfrm>
          <a:prstGeom prst="rect">
            <a:avLst/>
          </a:prstGeom>
        </p:spPr>
      </p:pic>
    </p:spTree>
    <p:extLst>
      <p:ext uri="{BB962C8B-B14F-4D97-AF65-F5344CB8AC3E}">
        <p14:creationId xmlns:p14="http://schemas.microsoft.com/office/powerpoint/2010/main" val="1254115227"/>
      </p:ext>
    </p:extLst>
  </p:cSld>
  <p:clrMapOvr>
    <a:masterClrMapping/>
  </p:clrMapOvr>
  <mc:AlternateContent xmlns:mc="http://schemas.openxmlformats.org/markup-compatibility/2006" xmlns:p14="http://schemas.microsoft.com/office/powerpoint/2010/main">
    <mc:Choice Requires="p14">
      <p:transition spd="slow" p14:dur="2000" advTm="17200"/>
    </mc:Choice>
    <mc:Fallback xmlns="">
      <p:transition spd="slow" advTm="17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2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673EDC6A-9438-42FB-BEB5-CE2C54A6F532}"/>
              </a:ext>
            </a:extLst>
          </p:cNvPr>
          <p:cNvSpPr>
            <a:spLocks noGrp="1"/>
          </p:cNvSpPr>
          <p:nvPr>
            <p:ph type="title"/>
          </p:nvPr>
        </p:nvSpPr>
        <p:spPr>
          <a:xfrm>
            <a:off x="649270" y="4615840"/>
            <a:ext cx="3885141" cy="1526741"/>
          </a:xfrm>
        </p:spPr>
        <p:txBody>
          <a:bodyPr vert="horz" lIns="91440" tIns="45720" rIns="91440" bIns="45720" rtlCol="0" anchor="ctr">
            <a:normAutofit/>
          </a:bodyPr>
          <a:lstStyle/>
          <a:p>
            <a:pPr algn="r"/>
            <a:r>
              <a:rPr lang="en-US" sz="3000" kern="1200">
                <a:solidFill>
                  <a:schemeClr val="bg1"/>
                </a:solidFill>
                <a:latin typeface="+mj-lt"/>
                <a:ea typeface="+mj-ea"/>
                <a:cs typeface="+mj-cs"/>
              </a:rPr>
              <a:t>Elektriciteit </a:t>
            </a:r>
          </a:p>
        </p:txBody>
      </p:sp>
      <p:pic>
        <p:nvPicPr>
          <p:cNvPr id="10244" name="Picture 4" descr="Wat is overbelasting (elektrotechniek)">
            <a:extLst>
              <a:ext uri="{FF2B5EF4-FFF2-40B4-BE49-F238E27FC236}">
                <a16:creationId xmlns:a16="http://schemas.microsoft.com/office/drawing/2014/main" id="{476701DD-9FE6-452F-8AF4-C2341C5095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35" r="4893" b="-2"/>
          <a:stretch/>
        </p:blipFill>
        <p:spPr bwMode="auto">
          <a:xfrm>
            <a:off x="393308" y="399425"/>
            <a:ext cx="5559480" cy="3702546"/>
          </a:xfrm>
          <a:prstGeom prst="rect">
            <a:avLst/>
          </a:prstGeom>
          <a:noFill/>
          <a:extLst>
            <a:ext uri="{909E8E84-426E-40DD-AFC4-6F175D3DCCD1}">
              <a14:hiddenFill xmlns:a14="http://schemas.microsoft.com/office/drawing/2010/main">
                <a:solidFill>
                  <a:srgbClr val="FFFFFF"/>
                </a:solidFill>
              </a14:hiddenFill>
            </a:ext>
          </a:extLst>
        </p:spPr>
      </p:pic>
      <p:cxnSp>
        <p:nvCxnSpPr>
          <p:cNvPr id="75" name="Straight Connector 74">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CD98478B-FD63-473B-8805-226A56025A8F}"/>
              </a:ext>
            </a:extLst>
          </p:cNvPr>
          <p:cNvSpPr>
            <a:spLocks noGrp="1"/>
          </p:cNvSpPr>
          <p:nvPr>
            <p:ph idx="1"/>
          </p:nvPr>
        </p:nvSpPr>
        <p:spPr>
          <a:xfrm>
            <a:off x="4945336" y="4615840"/>
            <a:ext cx="6609921" cy="1526741"/>
          </a:xfrm>
        </p:spPr>
        <p:txBody>
          <a:bodyPr vert="horz" lIns="91440" tIns="45720" rIns="91440" bIns="45720" rtlCol="0" anchor="ctr">
            <a:normAutofit/>
          </a:bodyPr>
          <a:lstStyle/>
          <a:p>
            <a:pPr indent="-228600">
              <a:buFont typeface="Arial" panose="020B0604020202020204" pitchFamily="34" charset="0"/>
              <a:buChar char="•"/>
            </a:pPr>
            <a:r>
              <a:rPr lang="en-US" sz="2200" err="1">
                <a:solidFill>
                  <a:schemeClr val="bg1"/>
                </a:solidFill>
              </a:rPr>
              <a:t>Loshangende</a:t>
            </a:r>
            <a:r>
              <a:rPr lang="en-US" sz="2200">
                <a:solidFill>
                  <a:schemeClr val="bg1"/>
                </a:solidFill>
              </a:rPr>
              <a:t> </a:t>
            </a:r>
            <a:r>
              <a:rPr lang="en-US" sz="2200" err="1">
                <a:solidFill>
                  <a:schemeClr val="bg1"/>
                </a:solidFill>
              </a:rPr>
              <a:t>kabels</a:t>
            </a:r>
            <a:r>
              <a:rPr lang="en-US" sz="2200">
                <a:solidFill>
                  <a:schemeClr val="bg1"/>
                </a:solidFill>
              </a:rPr>
              <a:t> en </a:t>
            </a:r>
            <a:r>
              <a:rPr lang="en-US" sz="2200" err="1">
                <a:solidFill>
                  <a:schemeClr val="bg1"/>
                </a:solidFill>
              </a:rPr>
              <a:t>stopcontacten</a:t>
            </a:r>
            <a:endParaRPr lang="en-US" sz="2200">
              <a:solidFill>
                <a:schemeClr val="bg1"/>
              </a:solidFill>
            </a:endParaRPr>
          </a:p>
          <a:p>
            <a:pPr indent="-228600">
              <a:buFont typeface="Arial" panose="020B0604020202020204" pitchFamily="34" charset="0"/>
              <a:buChar char="•"/>
            </a:pPr>
            <a:r>
              <a:rPr lang="en-US" sz="2200" err="1">
                <a:solidFill>
                  <a:schemeClr val="bg1"/>
                </a:solidFill>
              </a:rPr>
              <a:t>Kabels</a:t>
            </a:r>
            <a:r>
              <a:rPr lang="en-US" sz="2200">
                <a:solidFill>
                  <a:schemeClr val="bg1"/>
                </a:solidFill>
              </a:rPr>
              <a:t> in de </a:t>
            </a:r>
            <a:r>
              <a:rPr lang="en-US" sz="2200" err="1">
                <a:solidFill>
                  <a:schemeClr val="bg1"/>
                </a:solidFill>
              </a:rPr>
              <a:t>buurt</a:t>
            </a:r>
            <a:r>
              <a:rPr lang="en-US" sz="2200">
                <a:solidFill>
                  <a:schemeClr val="bg1"/>
                </a:solidFill>
              </a:rPr>
              <a:t> van water</a:t>
            </a:r>
          </a:p>
          <a:p>
            <a:pPr indent="-228600">
              <a:buFont typeface="Arial" panose="020B0604020202020204" pitchFamily="34" charset="0"/>
              <a:buChar char="•"/>
            </a:pPr>
            <a:r>
              <a:rPr lang="en-US" sz="2200" err="1">
                <a:solidFill>
                  <a:schemeClr val="bg1"/>
                </a:solidFill>
              </a:rPr>
              <a:t>Overbelasting</a:t>
            </a:r>
            <a:r>
              <a:rPr lang="en-US" sz="2200">
                <a:solidFill>
                  <a:schemeClr val="bg1"/>
                </a:solidFill>
              </a:rPr>
              <a:t> </a:t>
            </a:r>
          </a:p>
          <a:p>
            <a:pPr marL="0" indent="-228600">
              <a:buFont typeface="Arial" panose="020B0604020202020204" pitchFamily="34" charset="0"/>
              <a:buChar char="•"/>
            </a:pPr>
            <a:endParaRPr lang="en-US" sz="2200">
              <a:solidFill>
                <a:schemeClr val="bg1"/>
              </a:solidFill>
            </a:endParaRPr>
          </a:p>
        </p:txBody>
      </p:sp>
      <p:pic>
        <p:nvPicPr>
          <p:cNvPr id="6" name="Afbeelding 5">
            <a:extLst>
              <a:ext uri="{FF2B5EF4-FFF2-40B4-BE49-F238E27FC236}">
                <a16:creationId xmlns:a16="http://schemas.microsoft.com/office/drawing/2014/main" id="{7CDE968D-6E05-4411-B44D-0364B64B7A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6478" y="399425"/>
            <a:ext cx="5532214" cy="3699581"/>
          </a:xfrm>
          <a:prstGeom prst="rect">
            <a:avLst/>
          </a:prstGeom>
        </p:spPr>
      </p:pic>
    </p:spTree>
    <p:extLst>
      <p:ext uri="{BB962C8B-B14F-4D97-AF65-F5344CB8AC3E}">
        <p14:creationId xmlns:p14="http://schemas.microsoft.com/office/powerpoint/2010/main" val="5335975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673EDC6A-9438-42FB-BEB5-CE2C54A6F532}"/>
              </a:ext>
            </a:extLst>
          </p:cNvPr>
          <p:cNvSpPr>
            <a:spLocks noGrp="1"/>
          </p:cNvSpPr>
          <p:nvPr>
            <p:ph type="title"/>
          </p:nvPr>
        </p:nvSpPr>
        <p:spPr>
          <a:xfrm>
            <a:off x="649270" y="4615840"/>
            <a:ext cx="3885141" cy="1526741"/>
          </a:xfrm>
        </p:spPr>
        <p:txBody>
          <a:bodyPr vert="horz" lIns="91440" tIns="45720" rIns="91440" bIns="45720" rtlCol="0" anchor="ctr">
            <a:normAutofit/>
          </a:bodyPr>
          <a:lstStyle/>
          <a:p>
            <a:pPr algn="r"/>
            <a:r>
              <a:rPr lang="en-US" sz="3000" kern="1200">
                <a:solidFill>
                  <a:schemeClr val="bg1"/>
                </a:solidFill>
                <a:latin typeface="+mj-lt"/>
                <a:ea typeface="+mj-ea"/>
                <a:cs typeface="+mj-cs"/>
              </a:rPr>
              <a:t>Elektriciteit </a:t>
            </a:r>
          </a:p>
        </p:txBody>
      </p:sp>
      <p:pic>
        <p:nvPicPr>
          <p:cNvPr id="10244" name="Picture 4" descr="Wat is overbelasting (elektrotechniek)">
            <a:extLst>
              <a:ext uri="{FF2B5EF4-FFF2-40B4-BE49-F238E27FC236}">
                <a16:creationId xmlns:a16="http://schemas.microsoft.com/office/drawing/2014/main" id="{476701DD-9FE6-452F-8AF4-C2341C5095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35" r="4893" b="-2"/>
          <a:stretch/>
        </p:blipFill>
        <p:spPr bwMode="auto">
          <a:xfrm>
            <a:off x="393308" y="399425"/>
            <a:ext cx="5559480" cy="3702546"/>
          </a:xfrm>
          <a:prstGeom prst="rect">
            <a:avLst/>
          </a:prstGeom>
          <a:noFill/>
          <a:extLst>
            <a:ext uri="{909E8E84-426E-40DD-AFC4-6F175D3DCCD1}">
              <a14:hiddenFill xmlns:a14="http://schemas.microsoft.com/office/drawing/2010/main">
                <a:solidFill>
                  <a:srgbClr val="FFFFFF"/>
                </a:solidFill>
              </a14:hiddenFill>
            </a:ext>
          </a:extLst>
        </p:spPr>
      </p:pic>
      <p:cxnSp>
        <p:nvCxnSpPr>
          <p:cNvPr id="75" name="Straight Connector 74">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CD98478B-FD63-473B-8805-226A56025A8F}"/>
              </a:ext>
            </a:extLst>
          </p:cNvPr>
          <p:cNvSpPr>
            <a:spLocks noGrp="1"/>
          </p:cNvSpPr>
          <p:nvPr>
            <p:ph idx="1"/>
          </p:nvPr>
        </p:nvSpPr>
        <p:spPr>
          <a:xfrm>
            <a:off x="4945336" y="4615840"/>
            <a:ext cx="6609921" cy="1526741"/>
          </a:xfrm>
        </p:spPr>
        <p:txBody>
          <a:bodyPr vert="horz" lIns="91440" tIns="45720" rIns="91440" bIns="45720" rtlCol="0" anchor="ctr">
            <a:normAutofit/>
          </a:bodyPr>
          <a:lstStyle/>
          <a:p>
            <a:pPr indent="-228600">
              <a:buFont typeface="Arial" panose="020B0604020202020204" pitchFamily="34" charset="0"/>
              <a:buChar char="•"/>
            </a:pPr>
            <a:r>
              <a:rPr lang="en-US" sz="2200" err="1">
                <a:solidFill>
                  <a:schemeClr val="bg1"/>
                </a:solidFill>
              </a:rPr>
              <a:t>Loshangende</a:t>
            </a:r>
            <a:r>
              <a:rPr lang="en-US" sz="2200">
                <a:solidFill>
                  <a:schemeClr val="bg1"/>
                </a:solidFill>
              </a:rPr>
              <a:t> </a:t>
            </a:r>
            <a:r>
              <a:rPr lang="en-US" sz="2200" err="1">
                <a:solidFill>
                  <a:schemeClr val="bg1"/>
                </a:solidFill>
              </a:rPr>
              <a:t>kabels</a:t>
            </a:r>
            <a:r>
              <a:rPr lang="en-US" sz="2200">
                <a:solidFill>
                  <a:schemeClr val="bg1"/>
                </a:solidFill>
              </a:rPr>
              <a:t> en </a:t>
            </a:r>
            <a:r>
              <a:rPr lang="en-US" sz="2200" err="1">
                <a:solidFill>
                  <a:schemeClr val="bg1"/>
                </a:solidFill>
              </a:rPr>
              <a:t>stopcontacten</a:t>
            </a:r>
            <a:endParaRPr lang="en-US" sz="2200">
              <a:solidFill>
                <a:schemeClr val="bg1"/>
              </a:solidFill>
            </a:endParaRPr>
          </a:p>
          <a:p>
            <a:pPr indent="-228600">
              <a:buFont typeface="Arial" panose="020B0604020202020204" pitchFamily="34" charset="0"/>
              <a:buChar char="•"/>
            </a:pPr>
            <a:r>
              <a:rPr lang="en-US" sz="2200" err="1">
                <a:solidFill>
                  <a:schemeClr val="bg1"/>
                </a:solidFill>
              </a:rPr>
              <a:t>Kabels</a:t>
            </a:r>
            <a:r>
              <a:rPr lang="en-US" sz="2200">
                <a:solidFill>
                  <a:schemeClr val="bg1"/>
                </a:solidFill>
              </a:rPr>
              <a:t> in de </a:t>
            </a:r>
            <a:r>
              <a:rPr lang="en-US" sz="2200" err="1">
                <a:solidFill>
                  <a:schemeClr val="bg1"/>
                </a:solidFill>
              </a:rPr>
              <a:t>buurt</a:t>
            </a:r>
            <a:r>
              <a:rPr lang="en-US" sz="2200">
                <a:solidFill>
                  <a:schemeClr val="bg1"/>
                </a:solidFill>
              </a:rPr>
              <a:t> van water</a:t>
            </a:r>
          </a:p>
          <a:p>
            <a:pPr indent="-228600">
              <a:buFont typeface="Arial" panose="020B0604020202020204" pitchFamily="34" charset="0"/>
              <a:buChar char="•"/>
            </a:pPr>
            <a:r>
              <a:rPr lang="en-US" sz="2200" err="1">
                <a:solidFill>
                  <a:schemeClr val="bg1"/>
                </a:solidFill>
              </a:rPr>
              <a:t>Overbelasting</a:t>
            </a:r>
            <a:r>
              <a:rPr lang="en-US" sz="2200">
                <a:solidFill>
                  <a:schemeClr val="bg1"/>
                </a:solidFill>
              </a:rPr>
              <a:t> </a:t>
            </a:r>
          </a:p>
          <a:p>
            <a:pPr marL="0" indent="-228600">
              <a:buFont typeface="Arial" panose="020B0604020202020204" pitchFamily="34" charset="0"/>
              <a:buChar char="•"/>
            </a:pPr>
            <a:endParaRPr lang="en-US" sz="2200">
              <a:solidFill>
                <a:schemeClr val="bg1"/>
              </a:solidFill>
            </a:endParaRPr>
          </a:p>
        </p:txBody>
      </p:sp>
      <p:pic>
        <p:nvPicPr>
          <p:cNvPr id="6" name="Afbeelding 5">
            <a:extLst>
              <a:ext uri="{FF2B5EF4-FFF2-40B4-BE49-F238E27FC236}">
                <a16:creationId xmlns:a16="http://schemas.microsoft.com/office/drawing/2014/main" id="{7CDE968D-6E05-4411-B44D-0364B64B7A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6478" y="399425"/>
            <a:ext cx="5532214" cy="3699581"/>
          </a:xfrm>
          <a:prstGeom prst="rect">
            <a:avLst/>
          </a:prstGeom>
        </p:spPr>
      </p:pic>
      <p:pic>
        <p:nvPicPr>
          <p:cNvPr id="8" name="Graphic 7" descr="Badge vraagteken silhouet">
            <a:extLst>
              <a:ext uri="{FF2B5EF4-FFF2-40B4-BE49-F238E27FC236}">
                <a16:creationId xmlns:a16="http://schemas.microsoft.com/office/drawing/2014/main" id="{4C6DBEBE-0DD5-473A-B10D-E45569DAF42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4913" y="4918676"/>
            <a:ext cx="914400" cy="914400"/>
          </a:xfrm>
          <a:prstGeom prst="rect">
            <a:avLst/>
          </a:prstGeom>
        </p:spPr>
      </p:pic>
    </p:spTree>
    <p:extLst>
      <p:ext uri="{BB962C8B-B14F-4D97-AF65-F5344CB8AC3E}">
        <p14:creationId xmlns:p14="http://schemas.microsoft.com/office/powerpoint/2010/main" val="37572098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96918796-2918-40D6-BE3A-4600C47FC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673EDC6A-9438-42FB-BEB5-CE2C54A6F532}"/>
              </a:ext>
            </a:extLst>
          </p:cNvPr>
          <p:cNvSpPr>
            <a:spLocks noGrp="1"/>
          </p:cNvSpPr>
          <p:nvPr>
            <p:ph type="title"/>
          </p:nvPr>
        </p:nvSpPr>
        <p:spPr>
          <a:xfrm>
            <a:off x="838200" y="672747"/>
            <a:ext cx="10515600" cy="715556"/>
          </a:xfrm>
        </p:spPr>
        <p:txBody>
          <a:bodyPr vert="horz" lIns="91440" tIns="45720" rIns="91440" bIns="45720" rtlCol="0" anchor="ctr">
            <a:normAutofit/>
          </a:bodyPr>
          <a:lstStyle/>
          <a:p>
            <a:pPr algn="ctr"/>
            <a:r>
              <a:rPr lang="en-US" sz="3200" kern="1200">
                <a:solidFill>
                  <a:schemeClr val="bg1"/>
                </a:solidFill>
                <a:latin typeface="+mj-lt"/>
                <a:ea typeface="+mj-ea"/>
                <a:cs typeface="+mj-cs"/>
              </a:rPr>
              <a:t>Wat </a:t>
            </a:r>
            <a:r>
              <a:rPr lang="en-US" sz="3200" kern="1200" err="1">
                <a:solidFill>
                  <a:schemeClr val="bg1"/>
                </a:solidFill>
                <a:latin typeface="+mj-lt"/>
                <a:ea typeface="+mj-ea"/>
                <a:cs typeface="+mj-cs"/>
              </a:rPr>
              <a:t>gebeurt</a:t>
            </a:r>
            <a:r>
              <a:rPr lang="en-US" sz="3200" kern="1200">
                <a:solidFill>
                  <a:schemeClr val="bg1"/>
                </a:solidFill>
                <a:latin typeface="+mj-lt"/>
                <a:ea typeface="+mj-ea"/>
                <a:cs typeface="+mj-cs"/>
              </a:rPr>
              <a:t> er in </a:t>
            </a:r>
            <a:r>
              <a:rPr lang="en-US" sz="3200" kern="1200" err="1">
                <a:solidFill>
                  <a:schemeClr val="bg1"/>
                </a:solidFill>
                <a:latin typeface="+mj-lt"/>
                <a:ea typeface="+mj-ea"/>
                <a:cs typeface="+mj-cs"/>
              </a:rPr>
              <a:t>deze</a:t>
            </a:r>
            <a:r>
              <a:rPr lang="en-US" sz="3200" kern="1200">
                <a:solidFill>
                  <a:schemeClr val="bg1"/>
                </a:solidFill>
                <a:latin typeface="+mj-lt"/>
                <a:ea typeface="+mj-ea"/>
                <a:cs typeface="+mj-cs"/>
              </a:rPr>
              <a:t> </a:t>
            </a:r>
            <a:r>
              <a:rPr lang="en-US" sz="3200" kern="1200" err="1">
                <a:solidFill>
                  <a:schemeClr val="bg1"/>
                </a:solidFill>
                <a:latin typeface="+mj-lt"/>
                <a:ea typeface="+mj-ea"/>
                <a:cs typeface="+mj-cs"/>
              </a:rPr>
              <a:t>filmpjes</a:t>
            </a:r>
            <a:r>
              <a:rPr lang="en-US" sz="3200" kern="1200">
                <a:solidFill>
                  <a:schemeClr val="bg1"/>
                </a:solidFill>
                <a:latin typeface="+mj-lt"/>
                <a:ea typeface="+mj-ea"/>
                <a:cs typeface="+mj-cs"/>
              </a:rPr>
              <a:t>? </a:t>
            </a:r>
          </a:p>
        </p:txBody>
      </p:sp>
      <p:pic>
        <p:nvPicPr>
          <p:cNvPr id="3" name="VID_20220115_130502">
            <a:hlinkClick r:id="" action="ppaction://media"/>
            <a:extLst>
              <a:ext uri="{FF2B5EF4-FFF2-40B4-BE49-F238E27FC236}">
                <a16:creationId xmlns:a16="http://schemas.microsoft.com/office/drawing/2014/main" id="{B1F5C8E0-8E88-4D21-BE3E-F7E98C78B6A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b="12499"/>
          <a:stretch/>
        </p:blipFill>
        <p:spPr>
          <a:xfrm>
            <a:off x="8121432" y="1684930"/>
            <a:ext cx="2933255" cy="4562924"/>
          </a:xfrm>
          <a:prstGeom prst="rect">
            <a:avLst/>
          </a:prstGeom>
        </p:spPr>
      </p:pic>
      <p:pic>
        <p:nvPicPr>
          <p:cNvPr id="6" name="Onlinemedia 5" title="Waarom waxinelichtjes niet onderschat moeten worden">
            <a:hlinkClick r:id="" action="ppaction://media"/>
            <a:extLst>
              <a:ext uri="{FF2B5EF4-FFF2-40B4-BE49-F238E27FC236}">
                <a16:creationId xmlns:a16="http://schemas.microsoft.com/office/drawing/2014/main" id="{E842231F-DD99-4637-BF0A-E67108BEBC38}"/>
              </a:ext>
            </a:extLst>
          </p:cNvPr>
          <p:cNvPicPr>
            <a:picLocks noRot="1" noChangeAspect="1"/>
          </p:cNvPicPr>
          <p:nvPr>
            <a:videoFile r:link="rId3"/>
          </p:nvPr>
        </p:nvPicPr>
        <p:blipFill>
          <a:blip r:embed="rId7"/>
          <a:stretch>
            <a:fillRect/>
          </a:stretch>
        </p:blipFill>
        <p:spPr>
          <a:xfrm>
            <a:off x="838200" y="1684930"/>
            <a:ext cx="6395113" cy="4796335"/>
          </a:xfrm>
          <a:prstGeom prst="rect">
            <a:avLst/>
          </a:prstGeom>
        </p:spPr>
      </p:pic>
    </p:spTree>
    <p:extLst>
      <p:ext uri="{BB962C8B-B14F-4D97-AF65-F5344CB8AC3E}">
        <p14:creationId xmlns:p14="http://schemas.microsoft.com/office/powerpoint/2010/main" val="1248897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13"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fill="hold" display="0">
                  <p:stCondLst>
                    <p:cond delay="indefinite"/>
                  </p:stCondLst>
                </p:cTn>
                <p:tgtEl>
                  <p:spTgt spid="6"/>
                </p:tgtEl>
              </p:cMediaNode>
            </p:video>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673EDC6A-9438-42FB-BEB5-CE2C54A6F532}"/>
              </a:ext>
            </a:extLst>
          </p:cNvPr>
          <p:cNvSpPr>
            <a:spLocks noGrp="1"/>
          </p:cNvSpPr>
          <p:nvPr>
            <p:ph type="title"/>
          </p:nvPr>
        </p:nvSpPr>
        <p:spPr>
          <a:xfrm>
            <a:off x="649270" y="4615840"/>
            <a:ext cx="3885141" cy="1526741"/>
          </a:xfrm>
        </p:spPr>
        <p:txBody>
          <a:bodyPr vert="horz" lIns="91440" tIns="45720" rIns="91440" bIns="45720" rtlCol="0" anchor="ctr">
            <a:normAutofit/>
          </a:bodyPr>
          <a:lstStyle/>
          <a:p>
            <a:pPr algn="r"/>
            <a:r>
              <a:rPr lang="en-US" sz="3000" kern="1200" err="1">
                <a:solidFill>
                  <a:schemeClr val="bg1"/>
                </a:solidFill>
                <a:latin typeface="+mj-lt"/>
                <a:ea typeface="+mj-ea"/>
                <a:cs typeface="+mj-cs"/>
              </a:rPr>
              <a:t>Kaarsen</a:t>
            </a:r>
            <a:r>
              <a:rPr lang="en-US" sz="3000" kern="1200">
                <a:solidFill>
                  <a:schemeClr val="bg1"/>
                </a:solidFill>
                <a:latin typeface="+mj-lt"/>
                <a:ea typeface="+mj-ea"/>
                <a:cs typeface="+mj-cs"/>
              </a:rPr>
              <a:t>, </a:t>
            </a:r>
            <a:r>
              <a:rPr lang="en-US" sz="3000" kern="1200" err="1">
                <a:solidFill>
                  <a:schemeClr val="bg1"/>
                </a:solidFill>
                <a:latin typeface="+mj-lt"/>
                <a:ea typeface="+mj-ea"/>
                <a:cs typeface="+mj-cs"/>
              </a:rPr>
              <a:t>fakkels</a:t>
            </a:r>
            <a:r>
              <a:rPr lang="en-US" sz="3000" kern="1200">
                <a:solidFill>
                  <a:schemeClr val="bg1"/>
                </a:solidFill>
                <a:latin typeface="+mj-lt"/>
                <a:ea typeface="+mj-ea"/>
                <a:cs typeface="+mj-cs"/>
              </a:rPr>
              <a:t> en </a:t>
            </a:r>
            <a:r>
              <a:rPr lang="en-US" sz="3000" kern="1200" err="1">
                <a:solidFill>
                  <a:schemeClr val="bg1"/>
                </a:solidFill>
                <a:latin typeface="+mj-lt"/>
                <a:ea typeface="+mj-ea"/>
                <a:cs typeface="+mj-cs"/>
              </a:rPr>
              <a:t>theelichtjes</a:t>
            </a:r>
            <a:r>
              <a:rPr lang="en-US" sz="3000" kern="1200">
                <a:solidFill>
                  <a:schemeClr val="bg1"/>
                </a:solidFill>
                <a:latin typeface="+mj-lt"/>
                <a:ea typeface="+mj-ea"/>
                <a:cs typeface="+mj-cs"/>
              </a:rPr>
              <a:t> </a:t>
            </a:r>
          </a:p>
        </p:txBody>
      </p:sp>
      <p:cxnSp>
        <p:nvCxnSpPr>
          <p:cNvPr id="75" name="Straight Connector 74">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CD98478B-FD63-473B-8805-226A56025A8F}"/>
              </a:ext>
            </a:extLst>
          </p:cNvPr>
          <p:cNvSpPr>
            <a:spLocks noGrp="1"/>
          </p:cNvSpPr>
          <p:nvPr>
            <p:ph idx="1"/>
          </p:nvPr>
        </p:nvSpPr>
        <p:spPr>
          <a:xfrm>
            <a:off x="4945336" y="4615840"/>
            <a:ext cx="6609921" cy="1526741"/>
          </a:xfrm>
        </p:spPr>
        <p:txBody>
          <a:bodyPr vert="horz" lIns="91440" tIns="45720" rIns="91440" bIns="45720" rtlCol="0" anchor="ctr">
            <a:normAutofit/>
          </a:bodyPr>
          <a:lstStyle/>
          <a:p>
            <a:pPr indent="-228600">
              <a:buFont typeface="Arial" panose="020B0604020202020204" pitchFamily="34" charset="0"/>
              <a:buChar char="•"/>
            </a:pPr>
            <a:r>
              <a:rPr lang="nl-NL" sz="2200">
                <a:solidFill>
                  <a:schemeClr val="bg1"/>
                </a:solidFill>
              </a:rPr>
              <a:t>Laat nooit onbewaakt achter</a:t>
            </a:r>
          </a:p>
          <a:p>
            <a:pPr indent="-228600">
              <a:buFont typeface="Arial" panose="020B0604020202020204" pitchFamily="34" charset="0"/>
              <a:buChar char="•"/>
            </a:pPr>
            <a:r>
              <a:rPr lang="nl-NL" sz="2200">
                <a:solidFill>
                  <a:schemeClr val="bg1"/>
                </a:solidFill>
              </a:rPr>
              <a:t>Let op met grote hoeveelheden kaarsen/vlammen</a:t>
            </a:r>
          </a:p>
          <a:p>
            <a:pPr marL="0" indent="-228600">
              <a:buFont typeface="Arial" panose="020B0604020202020204" pitchFamily="34" charset="0"/>
              <a:buChar char="•"/>
            </a:pPr>
            <a:endParaRPr lang="en-US" sz="2200">
              <a:solidFill>
                <a:schemeClr val="bg1"/>
              </a:solidFill>
            </a:endParaRPr>
          </a:p>
        </p:txBody>
      </p:sp>
      <p:pic>
        <p:nvPicPr>
          <p:cNvPr id="9" name="Picture 2" descr="LED Kaarsen Set van 12 met een echt vlam effect - Gesmolten Kaarsenset - Elektrische LED-kaarsen + Batterijen bijgeleverd - 12 Stuks">
            <a:extLst>
              <a:ext uri="{FF2B5EF4-FFF2-40B4-BE49-F238E27FC236}">
                <a16:creationId xmlns:a16="http://schemas.microsoft.com/office/drawing/2014/main" id="{1E56A641-57F9-4286-8486-9E7D04EA088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808" b="8992"/>
          <a:stretch/>
        </p:blipFill>
        <p:spPr bwMode="auto">
          <a:xfrm>
            <a:off x="748150" y="551700"/>
            <a:ext cx="4802404" cy="3563372"/>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descr="Afbeelding met tafel, binnen&#10;&#10;Automatisch gegenereerde beschrijving">
            <a:extLst>
              <a:ext uri="{FF2B5EF4-FFF2-40B4-BE49-F238E27FC236}">
                <a16:creationId xmlns:a16="http://schemas.microsoft.com/office/drawing/2014/main" id="{CF418239-4A6F-451E-9314-4045A356A2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9625" y="115071"/>
            <a:ext cx="3096057" cy="4182059"/>
          </a:xfrm>
          <a:prstGeom prst="rect">
            <a:avLst/>
          </a:prstGeom>
        </p:spPr>
      </p:pic>
    </p:spTree>
    <p:extLst>
      <p:ext uri="{BB962C8B-B14F-4D97-AF65-F5344CB8AC3E}">
        <p14:creationId xmlns:p14="http://schemas.microsoft.com/office/powerpoint/2010/main" val="11718542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673EDC6A-9438-42FB-BEB5-CE2C54A6F532}"/>
              </a:ext>
            </a:extLst>
          </p:cNvPr>
          <p:cNvSpPr>
            <a:spLocks noGrp="1"/>
          </p:cNvSpPr>
          <p:nvPr>
            <p:ph type="title"/>
          </p:nvPr>
        </p:nvSpPr>
        <p:spPr>
          <a:xfrm>
            <a:off x="649270" y="4615840"/>
            <a:ext cx="3885141" cy="1526741"/>
          </a:xfrm>
        </p:spPr>
        <p:txBody>
          <a:bodyPr vert="horz" lIns="91440" tIns="45720" rIns="91440" bIns="45720" rtlCol="0" anchor="ctr">
            <a:normAutofit/>
          </a:bodyPr>
          <a:lstStyle/>
          <a:p>
            <a:pPr algn="r"/>
            <a:r>
              <a:rPr lang="en-US" sz="3000" kern="1200" err="1">
                <a:solidFill>
                  <a:schemeClr val="bg1"/>
                </a:solidFill>
                <a:latin typeface="+mj-lt"/>
                <a:ea typeface="+mj-ea"/>
                <a:cs typeface="+mj-cs"/>
              </a:rPr>
              <a:t>Kaarsen</a:t>
            </a:r>
            <a:r>
              <a:rPr lang="en-US" sz="3000" kern="1200">
                <a:solidFill>
                  <a:schemeClr val="bg1"/>
                </a:solidFill>
                <a:latin typeface="+mj-lt"/>
                <a:ea typeface="+mj-ea"/>
                <a:cs typeface="+mj-cs"/>
              </a:rPr>
              <a:t>, </a:t>
            </a:r>
            <a:br>
              <a:rPr lang="en-US" sz="3000" kern="1200">
                <a:solidFill>
                  <a:schemeClr val="bg1"/>
                </a:solidFill>
                <a:latin typeface="+mj-lt"/>
                <a:ea typeface="+mj-ea"/>
                <a:cs typeface="+mj-cs"/>
              </a:rPr>
            </a:br>
            <a:r>
              <a:rPr lang="en-US" sz="3000" kern="1200" err="1">
                <a:solidFill>
                  <a:schemeClr val="bg1"/>
                </a:solidFill>
                <a:latin typeface="+mj-lt"/>
                <a:ea typeface="+mj-ea"/>
                <a:cs typeface="+mj-cs"/>
              </a:rPr>
              <a:t>fakkels</a:t>
            </a:r>
            <a:r>
              <a:rPr lang="en-US" sz="3000" kern="1200">
                <a:solidFill>
                  <a:schemeClr val="bg1"/>
                </a:solidFill>
                <a:latin typeface="+mj-lt"/>
                <a:ea typeface="+mj-ea"/>
                <a:cs typeface="+mj-cs"/>
              </a:rPr>
              <a:t> en </a:t>
            </a:r>
            <a:br>
              <a:rPr lang="en-US" sz="3000" kern="1200">
                <a:solidFill>
                  <a:schemeClr val="bg1"/>
                </a:solidFill>
                <a:latin typeface="+mj-lt"/>
                <a:ea typeface="+mj-ea"/>
                <a:cs typeface="+mj-cs"/>
              </a:rPr>
            </a:br>
            <a:r>
              <a:rPr lang="en-US" sz="3000" kern="1200" err="1">
                <a:solidFill>
                  <a:schemeClr val="bg1"/>
                </a:solidFill>
                <a:latin typeface="+mj-lt"/>
                <a:ea typeface="+mj-ea"/>
                <a:cs typeface="+mj-cs"/>
              </a:rPr>
              <a:t>theelichtjes</a:t>
            </a:r>
            <a:r>
              <a:rPr lang="en-US" sz="3000" kern="1200">
                <a:solidFill>
                  <a:schemeClr val="bg1"/>
                </a:solidFill>
                <a:latin typeface="+mj-lt"/>
                <a:ea typeface="+mj-ea"/>
                <a:cs typeface="+mj-cs"/>
              </a:rPr>
              <a:t> </a:t>
            </a:r>
          </a:p>
        </p:txBody>
      </p:sp>
      <p:cxnSp>
        <p:nvCxnSpPr>
          <p:cNvPr id="75" name="Straight Connector 74">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CD98478B-FD63-473B-8805-226A56025A8F}"/>
              </a:ext>
            </a:extLst>
          </p:cNvPr>
          <p:cNvSpPr>
            <a:spLocks noGrp="1"/>
          </p:cNvSpPr>
          <p:nvPr>
            <p:ph idx="1"/>
          </p:nvPr>
        </p:nvSpPr>
        <p:spPr>
          <a:xfrm>
            <a:off x="4945336" y="4615840"/>
            <a:ext cx="6609921" cy="1526741"/>
          </a:xfrm>
        </p:spPr>
        <p:txBody>
          <a:bodyPr vert="horz" lIns="91440" tIns="45720" rIns="91440" bIns="45720" rtlCol="0" anchor="ctr">
            <a:normAutofit fontScale="92500" lnSpcReduction="20000"/>
          </a:bodyPr>
          <a:lstStyle/>
          <a:p>
            <a:pPr indent="-228600">
              <a:buFont typeface="Arial" panose="020B0604020202020204" pitchFamily="34" charset="0"/>
              <a:buChar char="•"/>
            </a:pPr>
            <a:r>
              <a:rPr lang="nl-NL" sz="2200">
                <a:solidFill>
                  <a:schemeClr val="bg1"/>
                </a:solidFill>
              </a:rPr>
              <a:t>Gebruiken jullie kaarsen in je jeugdlokaal?</a:t>
            </a:r>
          </a:p>
          <a:p>
            <a:pPr indent="-228600">
              <a:buFont typeface="Arial" panose="020B0604020202020204" pitchFamily="34" charset="0"/>
              <a:buChar char="•"/>
            </a:pPr>
            <a:r>
              <a:rPr lang="nl-NL" sz="2200">
                <a:solidFill>
                  <a:schemeClr val="bg1"/>
                </a:solidFill>
              </a:rPr>
              <a:t>Wanneer kaarsen aan zijn, zijn ze beschermd op een schaaltje of in een potje of eerder los?</a:t>
            </a:r>
          </a:p>
          <a:p>
            <a:pPr indent="-228600">
              <a:buFont typeface="Arial" panose="020B0604020202020204" pitchFamily="34" charset="0"/>
              <a:buChar char="•"/>
            </a:pPr>
            <a:r>
              <a:rPr lang="nl-NL" sz="2200">
                <a:solidFill>
                  <a:schemeClr val="bg1"/>
                </a:solidFill>
              </a:rPr>
              <a:t>Liet je al eens een vuur of kaarsen onbewaakt achter?</a:t>
            </a:r>
          </a:p>
        </p:txBody>
      </p:sp>
      <p:pic>
        <p:nvPicPr>
          <p:cNvPr id="9" name="Picture 2" descr="LED Kaarsen Set van 12 met een echt vlam effect - Gesmolten Kaarsenset - Elektrische LED-kaarsen + Batterijen bijgeleverd - 12 Stuks">
            <a:extLst>
              <a:ext uri="{FF2B5EF4-FFF2-40B4-BE49-F238E27FC236}">
                <a16:creationId xmlns:a16="http://schemas.microsoft.com/office/drawing/2014/main" id="{1E56A641-57F9-4286-8486-9E7D04EA088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808" b="8992"/>
          <a:stretch/>
        </p:blipFill>
        <p:spPr bwMode="auto">
          <a:xfrm>
            <a:off x="748150" y="551700"/>
            <a:ext cx="4802404" cy="3563372"/>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descr="Afbeelding met tafel, binnen&#10;&#10;Automatisch gegenereerde beschrijving">
            <a:extLst>
              <a:ext uri="{FF2B5EF4-FFF2-40B4-BE49-F238E27FC236}">
                <a16:creationId xmlns:a16="http://schemas.microsoft.com/office/drawing/2014/main" id="{CF418239-4A6F-451E-9314-4045A356A2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9625" y="115071"/>
            <a:ext cx="3096057" cy="4182059"/>
          </a:xfrm>
          <a:prstGeom prst="rect">
            <a:avLst/>
          </a:prstGeom>
        </p:spPr>
      </p:pic>
      <p:pic>
        <p:nvPicPr>
          <p:cNvPr id="8" name="Graphic 7" descr="Badge vraagteken silhouet">
            <a:extLst>
              <a:ext uri="{FF2B5EF4-FFF2-40B4-BE49-F238E27FC236}">
                <a16:creationId xmlns:a16="http://schemas.microsoft.com/office/drawing/2014/main" id="{FC5180E1-8479-4590-A650-FACCEF496BF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4913" y="4918676"/>
            <a:ext cx="914400" cy="914400"/>
          </a:xfrm>
          <a:prstGeom prst="rect">
            <a:avLst/>
          </a:prstGeom>
        </p:spPr>
      </p:pic>
    </p:spTree>
    <p:extLst>
      <p:ext uri="{BB962C8B-B14F-4D97-AF65-F5344CB8AC3E}">
        <p14:creationId xmlns:p14="http://schemas.microsoft.com/office/powerpoint/2010/main" val="10777624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96918796-2918-40D6-BE3A-4600C47FC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673EDC6A-9438-42FB-BEB5-CE2C54A6F532}"/>
              </a:ext>
            </a:extLst>
          </p:cNvPr>
          <p:cNvSpPr>
            <a:spLocks noGrp="1"/>
          </p:cNvSpPr>
          <p:nvPr>
            <p:ph type="title"/>
          </p:nvPr>
        </p:nvSpPr>
        <p:spPr>
          <a:xfrm>
            <a:off x="838200" y="672747"/>
            <a:ext cx="10515600" cy="715556"/>
          </a:xfrm>
        </p:spPr>
        <p:txBody>
          <a:bodyPr vert="horz" lIns="91440" tIns="45720" rIns="91440" bIns="45720" rtlCol="0" anchor="ctr">
            <a:normAutofit/>
          </a:bodyPr>
          <a:lstStyle/>
          <a:p>
            <a:pPr algn="ctr"/>
            <a:r>
              <a:rPr lang="en-US" sz="3200" kern="1200">
                <a:solidFill>
                  <a:schemeClr val="bg1"/>
                </a:solidFill>
                <a:latin typeface="+mj-lt"/>
                <a:ea typeface="+mj-ea"/>
                <a:cs typeface="+mj-cs"/>
              </a:rPr>
              <a:t>Wat </a:t>
            </a:r>
            <a:r>
              <a:rPr lang="en-US" sz="3200" kern="1200" err="1">
                <a:solidFill>
                  <a:schemeClr val="bg1"/>
                </a:solidFill>
                <a:latin typeface="+mj-lt"/>
                <a:ea typeface="+mj-ea"/>
                <a:cs typeface="+mj-cs"/>
              </a:rPr>
              <a:t>kaarten</a:t>
            </a:r>
            <a:r>
              <a:rPr lang="en-US" sz="3200" kern="1200">
                <a:solidFill>
                  <a:schemeClr val="bg1"/>
                </a:solidFill>
                <a:latin typeface="+mj-lt"/>
                <a:ea typeface="+mj-ea"/>
                <a:cs typeface="+mj-cs"/>
              </a:rPr>
              <a:t> we </a:t>
            </a:r>
            <a:r>
              <a:rPr lang="en-US" sz="3200" kern="1200" err="1">
                <a:solidFill>
                  <a:schemeClr val="bg1"/>
                </a:solidFill>
                <a:latin typeface="+mj-lt"/>
                <a:ea typeface="+mj-ea"/>
                <a:cs typeface="+mj-cs"/>
              </a:rPr>
              <a:t>aan</a:t>
            </a:r>
            <a:r>
              <a:rPr lang="en-US" sz="3200" kern="1200">
                <a:solidFill>
                  <a:schemeClr val="bg1"/>
                </a:solidFill>
                <a:latin typeface="+mj-lt"/>
                <a:ea typeface="+mj-ea"/>
                <a:cs typeface="+mj-cs"/>
              </a:rPr>
              <a:t> in </a:t>
            </a:r>
            <a:r>
              <a:rPr lang="en-US" sz="3200" kern="1200" err="1">
                <a:solidFill>
                  <a:schemeClr val="bg1"/>
                </a:solidFill>
                <a:latin typeface="+mj-lt"/>
                <a:ea typeface="+mj-ea"/>
                <a:cs typeface="+mj-cs"/>
              </a:rPr>
              <a:t>dit</a:t>
            </a:r>
            <a:r>
              <a:rPr lang="en-US" sz="3200" kern="1200">
                <a:solidFill>
                  <a:schemeClr val="bg1"/>
                </a:solidFill>
                <a:latin typeface="+mj-lt"/>
                <a:ea typeface="+mj-ea"/>
                <a:cs typeface="+mj-cs"/>
              </a:rPr>
              <a:t> </a:t>
            </a:r>
            <a:r>
              <a:rPr lang="en-US" sz="3200" kern="1200" err="1">
                <a:solidFill>
                  <a:schemeClr val="bg1"/>
                </a:solidFill>
                <a:latin typeface="+mj-lt"/>
                <a:ea typeface="+mj-ea"/>
                <a:cs typeface="+mj-cs"/>
              </a:rPr>
              <a:t>filmpje</a:t>
            </a:r>
            <a:r>
              <a:rPr lang="en-US" sz="3200" kern="1200">
                <a:solidFill>
                  <a:schemeClr val="bg1"/>
                </a:solidFill>
                <a:latin typeface="+mj-lt"/>
                <a:ea typeface="+mj-ea"/>
                <a:cs typeface="+mj-cs"/>
              </a:rPr>
              <a:t>? </a:t>
            </a:r>
          </a:p>
        </p:txBody>
      </p:sp>
      <p:pic>
        <p:nvPicPr>
          <p:cNvPr id="3" name="Onlinemedia 2" title="An idiot brought fireworks indoors in a wedding.">
            <a:hlinkClick r:id="" action="ppaction://media"/>
            <a:extLst>
              <a:ext uri="{FF2B5EF4-FFF2-40B4-BE49-F238E27FC236}">
                <a16:creationId xmlns:a16="http://schemas.microsoft.com/office/drawing/2014/main" id="{834D06C5-1BA8-49FD-83DF-6C4B41218002}"/>
              </a:ext>
            </a:extLst>
          </p:cNvPr>
          <p:cNvPicPr>
            <a:picLocks noRot="1" noChangeAspect="1"/>
          </p:cNvPicPr>
          <p:nvPr>
            <a:videoFile r:link="rId1"/>
          </p:nvPr>
        </p:nvPicPr>
        <p:blipFill>
          <a:blip r:embed="rId4"/>
          <a:stretch>
            <a:fillRect/>
          </a:stretch>
        </p:blipFill>
        <p:spPr>
          <a:xfrm>
            <a:off x="2342108" y="1469978"/>
            <a:ext cx="7184029" cy="5388022"/>
          </a:xfrm>
          <a:prstGeom prst="rect">
            <a:avLst/>
          </a:prstGeom>
        </p:spPr>
      </p:pic>
    </p:spTree>
    <p:extLst>
      <p:ext uri="{BB962C8B-B14F-4D97-AF65-F5344CB8AC3E}">
        <p14:creationId xmlns:p14="http://schemas.microsoft.com/office/powerpoint/2010/main" val="1172200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DD11F7-155F-4723-AF7F-ED3EAABF7592}"/>
              </a:ext>
            </a:extLst>
          </p:cNvPr>
          <p:cNvSpPr>
            <a:spLocks noGrp="1"/>
          </p:cNvSpPr>
          <p:nvPr>
            <p:ph type="title"/>
          </p:nvPr>
        </p:nvSpPr>
        <p:spPr/>
        <p:txBody>
          <a:bodyPr/>
          <a:lstStyle/>
          <a:p>
            <a:r>
              <a:rPr lang="nl-NL"/>
              <a:t>Hoe is deze vorming ontstaan?</a:t>
            </a:r>
            <a:endParaRPr lang="nl-BE"/>
          </a:p>
        </p:txBody>
      </p:sp>
      <p:sp>
        <p:nvSpPr>
          <p:cNvPr id="3" name="Tijdelijke aanduiding voor inhoud 2">
            <a:extLst>
              <a:ext uri="{FF2B5EF4-FFF2-40B4-BE49-F238E27FC236}">
                <a16:creationId xmlns:a16="http://schemas.microsoft.com/office/drawing/2014/main" id="{0D257966-DE44-4BEF-BB88-E6004D10312D}"/>
              </a:ext>
            </a:extLst>
          </p:cNvPr>
          <p:cNvSpPr>
            <a:spLocks noGrp="1"/>
          </p:cNvSpPr>
          <p:nvPr>
            <p:ph idx="1"/>
          </p:nvPr>
        </p:nvSpPr>
        <p:spPr/>
        <p:txBody>
          <a:bodyPr/>
          <a:lstStyle/>
          <a:p>
            <a:r>
              <a:rPr lang="nl-NL"/>
              <a:t>Basisopleiding wat elke leiding minimaal moet weten</a:t>
            </a:r>
          </a:p>
          <a:p>
            <a:r>
              <a:rPr lang="nl-NL"/>
              <a:t>Samenwerking overkoepelende organisaties</a:t>
            </a:r>
          </a:p>
          <a:p>
            <a:r>
              <a:rPr lang="nl-NL"/>
              <a:t>Duidelijke vertaling naar de praktijk in samenwerking met </a:t>
            </a:r>
            <a:br>
              <a:rPr lang="nl-NL"/>
            </a:br>
            <a:r>
              <a:rPr lang="nl-NL"/>
              <a:t>de </a:t>
            </a:r>
            <a:r>
              <a:rPr lang="nl-NL" u="sng"/>
              <a:t>jeugdconsulent</a:t>
            </a:r>
            <a:r>
              <a:rPr lang="nl-NL"/>
              <a:t> en de </a:t>
            </a:r>
            <a:r>
              <a:rPr lang="nl-NL" u="sng"/>
              <a:t>lokale brandweerzone</a:t>
            </a:r>
          </a:p>
          <a:p>
            <a:r>
              <a:rPr lang="nl-NL"/>
              <a:t>Vervolgtrajecten voor de toekomst</a:t>
            </a:r>
          </a:p>
          <a:p>
            <a:pPr lvl="1"/>
            <a:r>
              <a:rPr lang="nl-NL"/>
              <a:t>Hoe maak ik mijn lokaal brandveilig</a:t>
            </a:r>
          </a:p>
          <a:p>
            <a:pPr lvl="1"/>
            <a:r>
              <a:rPr lang="nl-NL"/>
              <a:t>Kampen</a:t>
            </a:r>
          </a:p>
          <a:p>
            <a:pPr lvl="1"/>
            <a:r>
              <a:rPr lang="nl-NL"/>
              <a:t>Evenementen (mogelijks afhankelijk per zone)</a:t>
            </a:r>
          </a:p>
          <a:p>
            <a:pPr marL="0" indent="0">
              <a:buNone/>
            </a:pPr>
            <a:endParaRPr lang="nl-NL"/>
          </a:p>
          <a:p>
            <a:endParaRPr lang="nl-BE"/>
          </a:p>
        </p:txBody>
      </p:sp>
    </p:spTree>
    <p:extLst>
      <p:ext uri="{BB962C8B-B14F-4D97-AF65-F5344CB8AC3E}">
        <p14:creationId xmlns:p14="http://schemas.microsoft.com/office/powerpoint/2010/main" val="34680116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6" name="Rectangle 72">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33A4BDF5-D551-462C-BE5B-E8052C85F3ED}"/>
              </a:ext>
            </a:extLst>
          </p:cNvPr>
          <p:cNvSpPr>
            <a:spLocks noGrp="1"/>
          </p:cNvSpPr>
          <p:nvPr>
            <p:ph type="title"/>
          </p:nvPr>
        </p:nvSpPr>
        <p:spPr>
          <a:xfrm>
            <a:off x="649270" y="4615840"/>
            <a:ext cx="3885141" cy="1526741"/>
          </a:xfrm>
        </p:spPr>
        <p:txBody>
          <a:bodyPr vert="horz" lIns="91440" tIns="45720" rIns="91440" bIns="45720" rtlCol="0" anchor="ctr">
            <a:normAutofit/>
          </a:bodyPr>
          <a:lstStyle/>
          <a:p>
            <a:pPr algn="r"/>
            <a:r>
              <a:rPr lang="en-US" sz="3000" kern="1200" err="1">
                <a:solidFill>
                  <a:schemeClr val="bg1"/>
                </a:solidFill>
                <a:latin typeface="+mj-lt"/>
                <a:ea typeface="+mj-ea"/>
                <a:cs typeface="+mj-cs"/>
              </a:rPr>
              <a:t>Sfeerverlichting</a:t>
            </a:r>
            <a:r>
              <a:rPr lang="en-US" sz="3000" kern="1200">
                <a:solidFill>
                  <a:schemeClr val="bg1"/>
                </a:solidFill>
                <a:latin typeface="+mj-lt"/>
                <a:ea typeface="+mj-ea"/>
                <a:cs typeface="+mj-cs"/>
              </a:rPr>
              <a:t> en </a:t>
            </a:r>
            <a:r>
              <a:rPr lang="en-US" sz="3000" kern="1200" err="1">
                <a:solidFill>
                  <a:schemeClr val="bg1"/>
                </a:solidFill>
                <a:latin typeface="+mj-lt"/>
                <a:ea typeface="+mj-ea"/>
                <a:cs typeface="+mj-cs"/>
              </a:rPr>
              <a:t>decoratie</a:t>
            </a:r>
            <a:r>
              <a:rPr lang="en-US" sz="3000" kern="1200">
                <a:solidFill>
                  <a:schemeClr val="bg1"/>
                </a:solidFill>
                <a:latin typeface="+mj-lt"/>
                <a:ea typeface="+mj-ea"/>
                <a:cs typeface="+mj-cs"/>
              </a:rPr>
              <a:t> </a:t>
            </a:r>
          </a:p>
        </p:txBody>
      </p:sp>
      <p:pic>
        <p:nvPicPr>
          <p:cNvPr id="5122" name="Picture 2">
            <a:extLst>
              <a:ext uri="{FF2B5EF4-FFF2-40B4-BE49-F238E27FC236}">
                <a16:creationId xmlns:a16="http://schemas.microsoft.com/office/drawing/2014/main" id="{E22128D8-5D7A-484D-A78B-97A5EBE56D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60" r="2" b="8507"/>
          <a:stretch/>
        </p:blipFill>
        <p:spPr bwMode="auto">
          <a:xfrm>
            <a:off x="393308" y="352931"/>
            <a:ext cx="5559480" cy="3749040"/>
          </a:xfrm>
          <a:prstGeom prst="rect">
            <a:avLst/>
          </a:prstGeom>
          <a:noFill/>
          <a:extLst>
            <a:ext uri="{909E8E84-426E-40DD-AFC4-6F175D3DCCD1}">
              <a14:hiddenFill xmlns:a14="http://schemas.microsoft.com/office/drawing/2010/main">
                <a:solidFill>
                  <a:srgbClr val="FFFFFF"/>
                </a:solidFill>
              </a14:hiddenFill>
            </a:ext>
          </a:extLst>
        </p:spPr>
      </p:pic>
      <p:cxnSp>
        <p:nvCxnSpPr>
          <p:cNvPr id="5127" name="Straight Connector 74">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37D8965D-AD96-4B99-B42E-0A9AC42B1236}"/>
              </a:ext>
            </a:extLst>
          </p:cNvPr>
          <p:cNvSpPr>
            <a:spLocks noGrp="1"/>
          </p:cNvSpPr>
          <p:nvPr>
            <p:ph idx="1"/>
          </p:nvPr>
        </p:nvSpPr>
        <p:spPr>
          <a:xfrm>
            <a:off x="4945336" y="4615840"/>
            <a:ext cx="6609921" cy="1526741"/>
          </a:xfrm>
        </p:spPr>
        <p:txBody>
          <a:bodyPr vert="horz" lIns="91440" tIns="45720" rIns="91440" bIns="45720" rtlCol="0" anchor="ctr">
            <a:normAutofit fontScale="92500" lnSpcReduction="10000"/>
          </a:bodyPr>
          <a:lstStyle/>
          <a:p>
            <a:pPr indent="-228600">
              <a:buFont typeface="Arial" panose="020B0604020202020204" pitchFamily="34" charset="0"/>
              <a:buChar char="•"/>
            </a:pPr>
            <a:r>
              <a:rPr lang="en-US" sz="2000" err="1">
                <a:solidFill>
                  <a:schemeClr val="bg1"/>
                </a:solidFill>
              </a:rPr>
              <a:t>Bv</a:t>
            </a:r>
            <a:r>
              <a:rPr lang="en-US" sz="2000">
                <a:solidFill>
                  <a:schemeClr val="bg1"/>
                </a:solidFill>
              </a:rPr>
              <a:t> </a:t>
            </a:r>
            <a:r>
              <a:rPr lang="en-US" sz="2000" err="1">
                <a:solidFill>
                  <a:schemeClr val="bg1"/>
                </a:solidFill>
              </a:rPr>
              <a:t>rieten</a:t>
            </a:r>
            <a:r>
              <a:rPr lang="en-US" sz="2000">
                <a:solidFill>
                  <a:schemeClr val="bg1"/>
                </a:solidFill>
              </a:rPr>
              <a:t> </a:t>
            </a:r>
            <a:r>
              <a:rPr lang="en-US" sz="2000" err="1">
                <a:solidFill>
                  <a:schemeClr val="bg1"/>
                </a:solidFill>
              </a:rPr>
              <a:t>matten</a:t>
            </a:r>
            <a:r>
              <a:rPr lang="en-US" sz="2000">
                <a:solidFill>
                  <a:schemeClr val="bg1"/>
                </a:solidFill>
              </a:rPr>
              <a:t> van de </a:t>
            </a:r>
            <a:r>
              <a:rPr lang="en-US" sz="2000" err="1">
                <a:solidFill>
                  <a:schemeClr val="bg1"/>
                </a:solidFill>
              </a:rPr>
              <a:t>tikibeach</a:t>
            </a:r>
            <a:r>
              <a:rPr lang="en-US" sz="2000">
                <a:solidFill>
                  <a:schemeClr val="bg1"/>
                </a:solidFill>
              </a:rPr>
              <a:t> </a:t>
            </a:r>
            <a:r>
              <a:rPr lang="en-US" sz="2000" err="1">
                <a:solidFill>
                  <a:schemeClr val="bg1"/>
                </a:solidFill>
              </a:rPr>
              <a:t>blijven</a:t>
            </a:r>
            <a:r>
              <a:rPr lang="en-US" sz="2000">
                <a:solidFill>
                  <a:schemeClr val="bg1"/>
                </a:solidFill>
              </a:rPr>
              <a:t> </a:t>
            </a:r>
            <a:r>
              <a:rPr lang="en-US" sz="2000" err="1">
                <a:solidFill>
                  <a:schemeClr val="bg1"/>
                </a:solidFill>
              </a:rPr>
              <a:t>staan</a:t>
            </a:r>
            <a:endParaRPr lang="en-US" sz="2000">
              <a:solidFill>
                <a:schemeClr val="bg1"/>
              </a:solidFill>
            </a:endParaRPr>
          </a:p>
          <a:p>
            <a:pPr indent="-228600">
              <a:buFont typeface="Arial" panose="020B0604020202020204" pitchFamily="34" charset="0"/>
              <a:buChar char="•"/>
            </a:pPr>
            <a:r>
              <a:rPr lang="en-US" sz="2000">
                <a:solidFill>
                  <a:schemeClr val="bg1"/>
                </a:solidFill>
              </a:rPr>
              <a:t>Of de </a:t>
            </a:r>
            <a:r>
              <a:rPr lang="en-US" sz="2000" err="1">
                <a:solidFill>
                  <a:schemeClr val="bg1"/>
                </a:solidFill>
              </a:rPr>
              <a:t>kerstslingers</a:t>
            </a:r>
            <a:r>
              <a:rPr lang="en-US" sz="2000">
                <a:solidFill>
                  <a:schemeClr val="bg1"/>
                </a:solidFill>
              </a:rPr>
              <a:t> </a:t>
            </a:r>
            <a:r>
              <a:rPr lang="en-US" sz="2000" err="1">
                <a:solidFill>
                  <a:schemeClr val="bg1"/>
                </a:solidFill>
              </a:rPr>
              <a:t>hangen</a:t>
            </a:r>
            <a:r>
              <a:rPr lang="en-US" sz="2000">
                <a:solidFill>
                  <a:schemeClr val="bg1"/>
                </a:solidFill>
              </a:rPr>
              <a:t> </a:t>
            </a:r>
            <a:r>
              <a:rPr lang="en-US" sz="2000" err="1">
                <a:solidFill>
                  <a:schemeClr val="bg1"/>
                </a:solidFill>
              </a:rPr>
              <a:t>nog</a:t>
            </a:r>
            <a:r>
              <a:rPr lang="en-US" sz="2000">
                <a:solidFill>
                  <a:schemeClr val="bg1"/>
                </a:solidFill>
              </a:rPr>
              <a:t> steeds </a:t>
            </a:r>
            <a:r>
              <a:rPr lang="en-US" sz="2000" err="1">
                <a:solidFill>
                  <a:schemeClr val="bg1"/>
                </a:solidFill>
              </a:rPr>
              <a:t>aan</a:t>
            </a:r>
            <a:r>
              <a:rPr lang="en-US" sz="2000">
                <a:solidFill>
                  <a:schemeClr val="bg1"/>
                </a:solidFill>
              </a:rPr>
              <a:t> de </a:t>
            </a:r>
            <a:r>
              <a:rPr lang="en-US" sz="2000" err="1">
                <a:solidFill>
                  <a:schemeClr val="bg1"/>
                </a:solidFill>
              </a:rPr>
              <a:t>lampen</a:t>
            </a:r>
            <a:endParaRPr lang="en-US" sz="2000">
              <a:solidFill>
                <a:schemeClr val="bg1"/>
              </a:solidFill>
            </a:endParaRPr>
          </a:p>
          <a:p>
            <a:pPr indent="-228600">
              <a:buFont typeface="Arial" panose="020B0604020202020204" pitchFamily="34" charset="0"/>
              <a:buChar char="•"/>
            </a:pPr>
            <a:r>
              <a:rPr lang="en-US" sz="2000" err="1">
                <a:solidFill>
                  <a:schemeClr val="bg1"/>
                </a:solidFill>
              </a:rPr>
              <a:t>Dingen</a:t>
            </a:r>
            <a:r>
              <a:rPr lang="en-US" sz="2000">
                <a:solidFill>
                  <a:schemeClr val="bg1"/>
                </a:solidFill>
              </a:rPr>
              <a:t> </a:t>
            </a:r>
            <a:r>
              <a:rPr lang="en-US" sz="2000" err="1">
                <a:solidFill>
                  <a:schemeClr val="bg1"/>
                </a:solidFill>
              </a:rPr>
              <a:t>als</a:t>
            </a:r>
            <a:r>
              <a:rPr lang="en-US" sz="2000">
                <a:solidFill>
                  <a:schemeClr val="bg1"/>
                </a:solidFill>
              </a:rPr>
              <a:t> </a:t>
            </a:r>
            <a:r>
              <a:rPr lang="en-US" sz="2000" err="1">
                <a:solidFill>
                  <a:schemeClr val="bg1"/>
                </a:solidFill>
              </a:rPr>
              <a:t>versiering</a:t>
            </a:r>
            <a:r>
              <a:rPr lang="en-US" sz="2000">
                <a:solidFill>
                  <a:schemeClr val="bg1"/>
                </a:solidFill>
              </a:rPr>
              <a:t> of </a:t>
            </a:r>
            <a:r>
              <a:rPr lang="en-US" sz="2000" err="1">
                <a:solidFill>
                  <a:schemeClr val="bg1"/>
                </a:solidFill>
              </a:rPr>
              <a:t>voor</a:t>
            </a:r>
            <a:r>
              <a:rPr lang="en-US" sz="2000">
                <a:solidFill>
                  <a:schemeClr val="bg1"/>
                </a:solidFill>
              </a:rPr>
              <a:t> de </a:t>
            </a:r>
            <a:r>
              <a:rPr lang="en-US" sz="2000" err="1">
                <a:solidFill>
                  <a:schemeClr val="bg1"/>
                </a:solidFill>
              </a:rPr>
              <a:t>gezelligheid</a:t>
            </a:r>
            <a:r>
              <a:rPr lang="en-US" sz="2000">
                <a:solidFill>
                  <a:schemeClr val="bg1"/>
                </a:solidFill>
              </a:rPr>
              <a:t> </a:t>
            </a:r>
            <a:r>
              <a:rPr lang="en-US" sz="2000" err="1">
                <a:solidFill>
                  <a:schemeClr val="bg1"/>
                </a:solidFill>
              </a:rPr>
              <a:t>zijn</a:t>
            </a:r>
            <a:r>
              <a:rPr lang="en-US" sz="2000">
                <a:solidFill>
                  <a:schemeClr val="bg1"/>
                </a:solidFill>
              </a:rPr>
              <a:t> </a:t>
            </a:r>
            <a:r>
              <a:rPr lang="en-US" sz="2000" err="1">
                <a:solidFill>
                  <a:schemeClr val="bg1"/>
                </a:solidFill>
              </a:rPr>
              <a:t>soms</a:t>
            </a:r>
            <a:r>
              <a:rPr lang="en-US" sz="2000">
                <a:solidFill>
                  <a:schemeClr val="bg1"/>
                </a:solidFill>
              </a:rPr>
              <a:t> heel </a:t>
            </a:r>
            <a:r>
              <a:rPr lang="en-US" sz="2000" err="1">
                <a:solidFill>
                  <a:schemeClr val="bg1"/>
                </a:solidFill>
              </a:rPr>
              <a:t>gevaarlijk</a:t>
            </a:r>
            <a:r>
              <a:rPr lang="en-US" sz="2000">
                <a:solidFill>
                  <a:schemeClr val="bg1"/>
                </a:solidFill>
              </a:rPr>
              <a:t>, </a:t>
            </a:r>
            <a:r>
              <a:rPr lang="en-US" sz="2000" err="1">
                <a:solidFill>
                  <a:schemeClr val="bg1"/>
                </a:solidFill>
              </a:rPr>
              <a:t>brandbaar</a:t>
            </a:r>
            <a:r>
              <a:rPr lang="en-US" sz="2000">
                <a:solidFill>
                  <a:schemeClr val="bg1"/>
                </a:solidFill>
              </a:rPr>
              <a:t>… </a:t>
            </a:r>
          </a:p>
        </p:txBody>
      </p:sp>
      <p:pic>
        <p:nvPicPr>
          <p:cNvPr id="1026" name="Picture 2" descr="Elonahome.com | Home Design and Inspiration | Halloween cubicle, Cubicle  halloween decorations, Office halloween decorations">
            <a:extLst>
              <a:ext uri="{FF2B5EF4-FFF2-40B4-BE49-F238E27FC236}">
                <a16:creationId xmlns:a16="http://schemas.microsoft.com/office/drawing/2014/main" id="{F8D9C13F-6F1E-42CC-B55D-2500643A38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8540" y="348177"/>
            <a:ext cx="5623561" cy="3749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04360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6" name="Rectangle 72">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33A4BDF5-D551-462C-BE5B-E8052C85F3ED}"/>
              </a:ext>
            </a:extLst>
          </p:cNvPr>
          <p:cNvSpPr>
            <a:spLocks noGrp="1"/>
          </p:cNvSpPr>
          <p:nvPr>
            <p:ph type="title"/>
          </p:nvPr>
        </p:nvSpPr>
        <p:spPr>
          <a:xfrm>
            <a:off x="649270" y="4615840"/>
            <a:ext cx="3885141" cy="1526741"/>
          </a:xfrm>
        </p:spPr>
        <p:txBody>
          <a:bodyPr vert="horz" lIns="91440" tIns="45720" rIns="91440" bIns="45720" rtlCol="0" anchor="ctr">
            <a:normAutofit/>
          </a:bodyPr>
          <a:lstStyle/>
          <a:p>
            <a:pPr algn="r"/>
            <a:r>
              <a:rPr lang="en-US" sz="3000" kern="1200" err="1">
                <a:solidFill>
                  <a:schemeClr val="bg1"/>
                </a:solidFill>
                <a:latin typeface="+mj-lt"/>
                <a:ea typeface="+mj-ea"/>
                <a:cs typeface="+mj-cs"/>
              </a:rPr>
              <a:t>Sfeerverlichting</a:t>
            </a:r>
            <a:r>
              <a:rPr lang="en-US" sz="3000" kern="1200">
                <a:solidFill>
                  <a:schemeClr val="bg1"/>
                </a:solidFill>
                <a:latin typeface="+mj-lt"/>
                <a:ea typeface="+mj-ea"/>
                <a:cs typeface="+mj-cs"/>
              </a:rPr>
              <a:t> </a:t>
            </a:r>
            <a:br>
              <a:rPr lang="en-US" sz="3000" kern="1200">
                <a:solidFill>
                  <a:schemeClr val="bg1"/>
                </a:solidFill>
                <a:latin typeface="+mj-lt"/>
                <a:ea typeface="+mj-ea"/>
                <a:cs typeface="+mj-cs"/>
              </a:rPr>
            </a:br>
            <a:r>
              <a:rPr lang="en-US" sz="3000" kern="1200">
                <a:solidFill>
                  <a:schemeClr val="bg1"/>
                </a:solidFill>
                <a:latin typeface="+mj-lt"/>
                <a:ea typeface="+mj-ea"/>
                <a:cs typeface="+mj-cs"/>
              </a:rPr>
              <a:t>en </a:t>
            </a:r>
            <a:r>
              <a:rPr lang="en-US" sz="3000" kern="1200" err="1">
                <a:solidFill>
                  <a:schemeClr val="bg1"/>
                </a:solidFill>
                <a:latin typeface="+mj-lt"/>
                <a:ea typeface="+mj-ea"/>
                <a:cs typeface="+mj-cs"/>
              </a:rPr>
              <a:t>decoratie</a:t>
            </a:r>
            <a:r>
              <a:rPr lang="en-US" sz="3000" kern="1200">
                <a:solidFill>
                  <a:schemeClr val="bg1"/>
                </a:solidFill>
                <a:latin typeface="+mj-lt"/>
                <a:ea typeface="+mj-ea"/>
                <a:cs typeface="+mj-cs"/>
              </a:rPr>
              <a:t> </a:t>
            </a:r>
          </a:p>
        </p:txBody>
      </p:sp>
      <p:pic>
        <p:nvPicPr>
          <p:cNvPr id="5122" name="Picture 2">
            <a:extLst>
              <a:ext uri="{FF2B5EF4-FFF2-40B4-BE49-F238E27FC236}">
                <a16:creationId xmlns:a16="http://schemas.microsoft.com/office/drawing/2014/main" id="{E22128D8-5D7A-484D-A78B-97A5EBE56D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60" r="2" b="8507"/>
          <a:stretch/>
        </p:blipFill>
        <p:spPr bwMode="auto">
          <a:xfrm>
            <a:off x="393308" y="352931"/>
            <a:ext cx="5559480" cy="3749040"/>
          </a:xfrm>
          <a:prstGeom prst="rect">
            <a:avLst/>
          </a:prstGeom>
          <a:noFill/>
          <a:extLst>
            <a:ext uri="{909E8E84-426E-40DD-AFC4-6F175D3DCCD1}">
              <a14:hiddenFill xmlns:a14="http://schemas.microsoft.com/office/drawing/2010/main">
                <a:solidFill>
                  <a:srgbClr val="FFFFFF"/>
                </a:solidFill>
              </a14:hiddenFill>
            </a:ext>
          </a:extLst>
        </p:spPr>
      </p:pic>
      <p:cxnSp>
        <p:nvCxnSpPr>
          <p:cNvPr id="5127" name="Straight Connector 74">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37D8965D-AD96-4B99-B42E-0A9AC42B1236}"/>
              </a:ext>
            </a:extLst>
          </p:cNvPr>
          <p:cNvSpPr>
            <a:spLocks noGrp="1"/>
          </p:cNvSpPr>
          <p:nvPr>
            <p:ph idx="1"/>
          </p:nvPr>
        </p:nvSpPr>
        <p:spPr>
          <a:xfrm>
            <a:off x="4945336" y="4615840"/>
            <a:ext cx="6609921" cy="1526741"/>
          </a:xfrm>
        </p:spPr>
        <p:txBody>
          <a:bodyPr vert="horz" lIns="91440" tIns="45720" rIns="91440" bIns="45720" rtlCol="0" anchor="ctr">
            <a:normAutofit/>
          </a:bodyPr>
          <a:lstStyle/>
          <a:p>
            <a:pPr indent="-228600">
              <a:buFont typeface="Arial" panose="020B0604020202020204" pitchFamily="34" charset="0"/>
              <a:buChar char="•"/>
            </a:pPr>
            <a:r>
              <a:rPr lang="en-US" sz="2000" err="1">
                <a:solidFill>
                  <a:schemeClr val="bg1"/>
                </a:solidFill>
              </a:rPr>
              <a:t>Versieren</a:t>
            </a:r>
            <a:r>
              <a:rPr lang="en-US" sz="2000">
                <a:solidFill>
                  <a:schemeClr val="bg1"/>
                </a:solidFill>
              </a:rPr>
              <a:t> </a:t>
            </a:r>
            <a:r>
              <a:rPr lang="en-US" sz="2000" err="1">
                <a:solidFill>
                  <a:schemeClr val="bg1"/>
                </a:solidFill>
              </a:rPr>
              <a:t>jullie</a:t>
            </a:r>
            <a:r>
              <a:rPr lang="en-US" sz="2000">
                <a:solidFill>
                  <a:schemeClr val="bg1"/>
                </a:solidFill>
              </a:rPr>
              <a:t> </a:t>
            </a:r>
            <a:r>
              <a:rPr lang="en-US" sz="2000" err="1">
                <a:solidFill>
                  <a:schemeClr val="bg1"/>
                </a:solidFill>
              </a:rPr>
              <a:t>soms</a:t>
            </a:r>
            <a:r>
              <a:rPr lang="en-US" sz="2000">
                <a:solidFill>
                  <a:schemeClr val="bg1"/>
                </a:solidFill>
              </a:rPr>
              <a:t> je </a:t>
            </a:r>
            <a:r>
              <a:rPr lang="en-US" sz="2000" err="1">
                <a:solidFill>
                  <a:schemeClr val="bg1"/>
                </a:solidFill>
              </a:rPr>
              <a:t>lokaal</a:t>
            </a:r>
            <a:r>
              <a:rPr lang="en-US" sz="2000">
                <a:solidFill>
                  <a:schemeClr val="bg1"/>
                </a:solidFill>
              </a:rPr>
              <a:t>?</a:t>
            </a:r>
          </a:p>
          <a:p>
            <a:pPr indent="-228600">
              <a:buFont typeface="Arial" panose="020B0604020202020204" pitchFamily="34" charset="0"/>
              <a:buChar char="•"/>
            </a:pPr>
            <a:r>
              <a:rPr lang="en-US" sz="2000">
                <a:solidFill>
                  <a:schemeClr val="bg1"/>
                </a:solidFill>
              </a:rPr>
              <a:t>Ben je </a:t>
            </a:r>
            <a:r>
              <a:rPr lang="en-US" sz="2000" err="1">
                <a:solidFill>
                  <a:schemeClr val="bg1"/>
                </a:solidFill>
              </a:rPr>
              <a:t>je</a:t>
            </a:r>
            <a:r>
              <a:rPr lang="en-US" sz="2000">
                <a:solidFill>
                  <a:schemeClr val="bg1"/>
                </a:solidFill>
              </a:rPr>
              <a:t> </a:t>
            </a:r>
            <a:r>
              <a:rPr lang="en-US" sz="2000" err="1">
                <a:solidFill>
                  <a:schemeClr val="bg1"/>
                </a:solidFill>
              </a:rPr>
              <a:t>bewust</a:t>
            </a:r>
            <a:r>
              <a:rPr lang="en-US" sz="2000">
                <a:solidFill>
                  <a:schemeClr val="bg1"/>
                </a:solidFill>
              </a:rPr>
              <a:t> van het </a:t>
            </a:r>
            <a:r>
              <a:rPr lang="en-US" sz="2000" err="1">
                <a:solidFill>
                  <a:schemeClr val="bg1"/>
                </a:solidFill>
              </a:rPr>
              <a:t>mogelijke</a:t>
            </a:r>
            <a:r>
              <a:rPr lang="en-US" sz="2000">
                <a:solidFill>
                  <a:schemeClr val="bg1"/>
                </a:solidFill>
              </a:rPr>
              <a:t> </a:t>
            </a:r>
            <a:r>
              <a:rPr lang="en-US" sz="2000" err="1">
                <a:solidFill>
                  <a:schemeClr val="bg1"/>
                </a:solidFill>
              </a:rPr>
              <a:t>brandgevaar</a:t>
            </a:r>
            <a:r>
              <a:rPr lang="en-US" sz="2000">
                <a:solidFill>
                  <a:schemeClr val="bg1"/>
                </a:solidFill>
              </a:rPr>
              <a:t>?</a:t>
            </a:r>
          </a:p>
        </p:txBody>
      </p:sp>
      <p:pic>
        <p:nvPicPr>
          <p:cNvPr id="1026" name="Picture 2" descr="Elonahome.com | Home Design and Inspiration | Halloween cubicle, Cubicle  halloween decorations, Office halloween decorations">
            <a:extLst>
              <a:ext uri="{FF2B5EF4-FFF2-40B4-BE49-F238E27FC236}">
                <a16:creationId xmlns:a16="http://schemas.microsoft.com/office/drawing/2014/main" id="{F8D9C13F-6F1E-42CC-B55D-2500643A38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8540" y="348177"/>
            <a:ext cx="5623561" cy="3749040"/>
          </a:xfrm>
          <a:prstGeom prst="rect">
            <a:avLst/>
          </a:prstGeom>
          <a:noFill/>
          <a:extLst>
            <a:ext uri="{909E8E84-426E-40DD-AFC4-6F175D3DCCD1}">
              <a14:hiddenFill xmlns:a14="http://schemas.microsoft.com/office/drawing/2010/main">
                <a:solidFill>
                  <a:srgbClr val="FFFFFF"/>
                </a:solidFill>
              </a14:hiddenFill>
            </a:ext>
          </a:extLst>
        </p:spPr>
      </p:pic>
      <p:pic>
        <p:nvPicPr>
          <p:cNvPr id="8" name="Graphic 7" descr="Badge vraagteken silhouet">
            <a:extLst>
              <a:ext uri="{FF2B5EF4-FFF2-40B4-BE49-F238E27FC236}">
                <a16:creationId xmlns:a16="http://schemas.microsoft.com/office/drawing/2014/main" id="{77BE1311-A4FF-4729-8CE4-97DC100EA39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4913" y="4918676"/>
            <a:ext cx="914400" cy="914400"/>
          </a:xfrm>
          <a:prstGeom prst="rect">
            <a:avLst/>
          </a:prstGeom>
        </p:spPr>
      </p:pic>
    </p:spTree>
    <p:extLst>
      <p:ext uri="{BB962C8B-B14F-4D97-AF65-F5344CB8AC3E}">
        <p14:creationId xmlns:p14="http://schemas.microsoft.com/office/powerpoint/2010/main" val="7320280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 name="Rectangle 77">
            <a:extLst>
              <a:ext uri="{FF2B5EF4-FFF2-40B4-BE49-F238E27FC236}">
                <a16:creationId xmlns:a16="http://schemas.microsoft.com/office/drawing/2014/main" id="{96918796-2918-40D6-BE3A-4600C47FC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C24CFE54-390A-4E89-836E-43728797F4F5}"/>
              </a:ext>
            </a:extLst>
          </p:cNvPr>
          <p:cNvSpPr>
            <a:spLocks noGrp="1"/>
          </p:cNvSpPr>
          <p:nvPr>
            <p:ph type="title"/>
          </p:nvPr>
        </p:nvSpPr>
        <p:spPr>
          <a:xfrm>
            <a:off x="838200" y="672747"/>
            <a:ext cx="10515600" cy="715556"/>
          </a:xfrm>
        </p:spPr>
        <p:txBody>
          <a:bodyPr vert="horz" lIns="91440" tIns="45720" rIns="91440" bIns="45720" rtlCol="0" anchor="ctr">
            <a:normAutofit/>
          </a:bodyPr>
          <a:lstStyle/>
          <a:p>
            <a:pPr algn="ctr"/>
            <a:r>
              <a:rPr lang="en-US" sz="3200" kern="1200">
                <a:solidFill>
                  <a:schemeClr val="bg1"/>
                </a:solidFill>
                <a:latin typeface="+mj-lt"/>
                <a:ea typeface="+mj-ea"/>
                <a:cs typeface="+mj-cs"/>
              </a:rPr>
              <a:t>De gevaarlijke stoffen veiling</a:t>
            </a:r>
          </a:p>
        </p:txBody>
      </p:sp>
      <p:graphicFrame>
        <p:nvGraphicFramePr>
          <p:cNvPr id="4" name="Tabel 4">
            <a:extLst>
              <a:ext uri="{FF2B5EF4-FFF2-40B4-BE49-F238E27FC236}">
                <a16:creationId xmlns:a16="http://schemas.microsoft.com/office/drawing/2014/main" id="{D49614C8-C51E-4757-A05A-292C843D1E9B}"/>
              </a:ext>
            </a:extLst>
          </p:cNvPr>
          <p:cNvGraphicFramePr>
            <a:graphicFrameLocks noGrp="1"/>
          </p:cNvGraphicFramePr>
          <p:nvPr>
            <p:ph idx="1"/>
          </p:nvPr>
        </p:nvGraphicFramePr>
        <p:xfrm>
          <a:off x="838201" y="2279147"/>
          <a:ext cx="10515601" cy="3795831"/>
        </p:xfrm>
        <a:graphic>
          <a:graphicData uri="http://schemas.openxmlformats.org/drawingml/2006/table">
            <a:tbl>
              <a:tblPr firstRow="1" bandRow="1">
                <a:tableStyleId>{616DA210-FB5B-4158-B5E0-FEB733F419BA}</a:tableStyleId>
              </a:tblPr>
              <a:tblGrid>
                <a:gridCol w="3418006">
                  <a:extLst>
                    <a:ext uri="{9D8B030D-6E8A-4147-A177-3AD203B41FA5}">
                      <a16:colId xmlns:a16="http://schemas.microsoft.com/office/drawing/2014/main" val="25318298"/>
                    </a:ext>
                  </a:extLst>
                </a:gridCol>
                <a:gridCol w="3604903">
                  <a:extLst>
                    <a:ext uri="{9D8B030D-6E8A-4147-A177-3AD203B41FA5}">
                      <a16:colId xmlns:a16="http://schemas.microsoft.com/office/drawing/2014/main" val="3165066755"/>
                    </a:ext>
                  </a:extLst>
                </a:gridCol>
                <a:gridCol w="3492692">
                  <a:extLst>
                    <a:ext uri="{9D8B030D-6E8A-4147-A177-3AD203B41FA5}">
                      <a16:colId xmlns:a16="http://schemas.microsoft.com/office/drawing/2014/main" val="2308818127"/>
                    </a:ext>
                  </a:extLst>
                </a:gridCol>
              </a:tblGrid>
              <a:tr h="810760">
                <a:tc>
                  <a:txBody>
                    <a:bodyPr/>
                    <a:lstStyle/>
                    <a:p>
                      <a:pPr algn="ctr"/>
                      <a:r>
                        <a:rPr lang="nl-NL" sz="3100" b="1">
                          <a:solidFill>
                            <a:schemeClr val="bg1"/>
                          </a:solidFill>
                        </a:rPr>
                        <a:t>WC-Eend</a:t>
                      </a:r>
                      <a:endParaRPr lang="nl-BE" sz="3100" b="1">
                        <a:solidFill>
                          <a:schemeClr val="bg1"/>
                        </a:solidFill>
                      </a:endParaRPr>
                    </a:p>
                  </a:txBody>
                  <a:tcPr marL="156949" marR="156949" marT="78475" marB="78475">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ctr"/>
                      <a:r>
                        <a:rPr lang="nl-NL" sz="3100" b="1">
                          <a:solidFill>
                            <a:schemeClr val="bg1"/>
                          </a:solidFill>
                        </a:rPr>
                        <a:t>Thinner</a:t>
                      </a:r>
                      <a:endParaRPr lang="nl-BE" sz="3100" b="1">
                        <a:solidFill>
                          <a:schemeClr val="bg1"/>
                        </a:solidFill>
                      </a:endParaRPr>
                    </a:p>
                  </a:txBody>
                  <a:tcPr marL="156949" marR="156949" marT="78475" marB="784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ctr"/>
                      <a:r>
                        <a:rPr lang="nl-NL" sz="3100" b="1">
                          <a:solidFill>
                            <a:schemeClr val="bg1"/>
                          </a:solidFill>
                        </a:rPr>
                        <a:t>Spuitbus</a:t>
                      </a:r>
                      <a:endParaRPr lang="nl-BE" sz="3100" b="1">
                        <a:solidFill>
                          <a:schemeClr val="bg1"/>
                        </a:solidFill>
                      </a:endParaRPr>
                    </a:p>
                  </a:txBody>
                  <a:tcPr marL="156949" marR="156949" marT="78475" marB="78475">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tx1">
                        <a:lumMod val="60000"/>
                        <a:lumOff val="40000"/>
                      </a:schemeClr>
                    </a:solidFill>
                  </a:tcPr>
                </a:tc>
                <a:extLst>
                  <a:ext uri="{0D108BD9-81ED-4DB2-BD59-A6C34878D82A}">
                    <a16:rowId xmlns:a16="http://schemas.microsoft.com/office/drawing/2014/main" val="3871520209"/>
                  </a:ext>
                </a:extLst>
              </a:tr>
              <a:tr h="810760">
                <a:tc>
                  <a:txBody>
                    <a:bodyPr/>
                    <a:lstStyle/>
                    <a:p>
                      <a:pPr algn="ctr"/>
                      <a:r>
                        <a:rPr lang="nl-NL" sz="3100" b="1">
                          <a:solidFill>
                            <a:schemeClr val="bg1"/>
                          </a:solidFill>
                        </a:rPr>
                        <a:t>White Spirit</a:t>
                      </a:r>
                      <a:endParaRPr lang="nl-BE" sz="3100" b="1">
                        <a:solidFill>
                          <a:schemeClr val="bg1"/>
                        </a:solidFill>
                      </a:endParaRPr>
                    </a:p>
                  </a:txBody>
                  <a:tcPr marL="156949" marR="156949" marT="78475" marB="78475">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ctr"/>
                      <a:r>
                        <a:rPr lang="nl-NL" sz="3100" b="1">
                          <a:solidFill>
                            <a:schemeClr val="bg1"/>
                          </a:solidFill>
                        </a:rPr>
                        <a:t>Bleekwater/Javel</a:t>
                      </a:r>
                      <a:endParaRPr lang="nl-BE" sz="3100" b="1">
                        <a:solidFill>
                          <a:schemeClr val="bg1"/>
                        </a:solidFill>
                      </a:endParaRPr>
                    </a:p>
                  </a:txBody>
                  <a:tcPr marL="156949" marR="156949" marT="78475" marB="784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ctr"/>
                      <a:r>
                        <a:rPr lang="nl-NL" sz="3100" b="1">
                          <a:solidFill>
                            <a:schemeClr val="bg1"/>
                          </a:solidFill>
                        </a:rPr>
                        <a:t>Benzine</a:t>
                      </a:r>
                      <a:endParaRPr lang="nl-BE" sz="3100" b="1">
                        <a:solidFill>
                          <a:schemeClr val="bg1"/>
                        </a:solidFill>
                      </a:endParaRPr>
                    </a:p>
                  </a:txBody>
                  <a:tcPr marL="156949" marR="156949" marT="78475" marB="78475">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schemeClr>
                    </a:solidFill>
                  </a:tcPr>
                </a:tc>
                <a:extLst>
                  <a:ext uri="{0D108BD9-81ED-4DB2-BD59-A6C34878D82A}">
                    <a16:rowId xmlns:a16="http://schemas.microsoft.com/office/drawing/2014/main" val="1005978491"/>
                  </a:ext>
                </a:extLst>
              </a:tr>
              <a:tr h="1363551">
                <a:tc>
                  <a:txBody>
                    <a:bodyPr/>
                    <a:lstStyle/>
                    <a:p>
                      <a:pPr algn="ctr"/>
                      <a:r>
                        <a:rPr lang="nl-NL" sz="3100" b="1">
                          <a:solidFill>
                            <a:schemeClr val="bg1"/>
                          </a:solidFill>
                        </a:rPr>
                        <a:t>Gasflessen</a:t>
                      </a:r>
                      <a:endParaRPr lang="nl-BE" sz="3100" b="1">
                        <a:solidFill>
                          <a:schemeClr val="bg1"/>
                        </a:solidFill>
                      </a:endParaRPr>
                    </a:p>
                  </a:txBody>
                  <a:tcPr marL="156949" marR="156949" marT="78475" marB="78475">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ctr"/>
                      <a:r>
                        <a:rPr lang="nl-NL" sz="3100" b="1">
                          <a:solidFill>
                            <a:schemeClr val="bg1"/>
                          </a:solidFill>
                        </a:rPr>
                        <a:t>Lampolie (voor fakkels)</a:t>
                      </a:r>
                      <a:endParaRPr lang="nl-BE" sz="3100" b="1">
                        <a:solidFill>
                          <a:schemeClr val="bg1"/>
                        </a:solidFill>
                      </a:endParaRPr>
                    </a:p>
                  </a:txBody>
                  <a:tcPr marL="156949" marR="156949" marT="78475" marB="784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ctr"/>
                      <a:r>
                        <a:rPr lang="nl-NL" sz="3100" b="1">
                          <a:solidFill>
                            <a:schemeClr val="bg1"/>
                          </a:solidFill>
                        </a:rPr>
                        <a:t>WD-40</a:t>
                      </a:r>
                      <a:endParaRPr lang="nl-BE" sz="3100" b="1">
                        <a:solidFill>
                          <a:schemeClr val="bg1"/>
                        </a:solidFill>
                      </a:endParaRPr>
                    </a:p>
                  </a:txBody>
                  <a:tcPr marL="156949" marR="156949" marT="78475" marB="78475">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schemeClr>
                    </a:solidFill>
                  </a:tcPr>
                </a:tc>
                <a:extLst>
                  <a:ext uri="{0D108BD9-81ED-4DB2-BD59-A6C34878D82A}">
                    <a16:rowId xmlns:a16="http://schemas.microsoft.com/office/drawing/2014/main" val="3382719005"/>
                  </a:ext>
                </a:extLst>
              </a:tr>
              <a:tr h="810760">
                <a:tc>
                  <a:txBody>
                    <a:bodyPr/>
                    <a:lstStyle/>
                    <a:p>
                      <a:pPr algn="ctr"/>
                      <a:r>
                        <a:rPr lang="nl-NL" sz="3100" b="1">
                          <a:solidFill>
                            <a:schemeClr val="bg1"/>
                          </a:solidFill>
                        </a:rPr>
                        <a:t>Ontstopper</a:t>
                      </a:r>
                      <a:endParaRPr lang="nl-BE" sz="3100" b="1">
                        <a:solidFill>
                          <a:schemeClr val="bg1"/>
                        </a:solidFill>
                      </a:endParaRPr>
                    </a:p>
                  </a:txBody>
                  <a:tcPr marL="156949" marR="156949" marT="78475" marB="78475">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tx1">
                        <a:lumMod val="60000"/>
                        <a:lumOff val="40000"/>
                      </a:schemeClr>
                    </a:solidFill>
                  </a:tcPr>
                </a:tc>
                <a:tc>
                  <a:txBody>
                    <a:bodyPr/>
                    <a:lstStyle/>
                    <a:p>
                      <a:pPr algn="ctr"/>
                      <a:r>
                        <a:rPr lang="nl-NL" sz="3100" b="1">
                          <a:solidFill>
                            <a:schemeClr val="bg1"/>
                          </a:solidFill>
                        </a:rPr>
                        <a:t>Ammoniak</a:t>
                      </a:r>
                      <a:endParaRPr lang="nl-BE" sz="3100" b="1">
                        <a:solidFill>
                          <a:schemeClr val="bg1"/>
                        </a:solidFill>
                      </a:endParaRPr>
                    </a:p>
                  </a:txBody>
                  <a:tcPr marL="156949" marR="156949" marT="78475" marB="784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tx1">
                        <a:lumMod val="60000"/>
                        <a:lumOff val="40000"/>
                      </a:schemeClr>
                    </a:solidFill>
                  </a:tcPr>
                </a:tc>
                <a:tc>
                  <a:txBody>
                    <a:bodyPr/>
                    <a:lstStyle/>
                    <a:p>
                      <a:pPr algn="ctr"/>
                      <a:r>
                        <a:rPr lang="nl-NL" sz="3100" b="1" err="1">
                          <a:solidFill>
                            <a:schemeClr val="bg1"/>
                          </a:solidFill>
                        </a:rPr>
                        <a:t>Vaatwastabletten</a:t>
                      </a:r>
                      <a:endParaRPr lang="nl-BE" sz="3100" b="1">
                        <a:solidFill>
                          <a:schemeClr val="bg1"/>
                        </a:solidFill>
                      </a:endParaRPr>
                    </a:p>
                  </a:txBody>
                  <a:tcPr marL="156949" marR="156949" marT="78475" marB="78475">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tx1">
                        <a:lumMod val="60000"/>
                        <a:lumOff val="40000"/>
                      </a:schemeClr>
                    </a:solidFill>
                  </a:tcPr>
                </a:tc>
                <a:extLst>
                  <a:ext uri="{0D108BD9-81ED-4DB2-BD59-A6C34878D82A}">
                    <a16:rowId xmlns:a16="http://schemas.microsoft.com/office/drawing/2014/main" val="957192617"/>
                  </a:ext>
                </a:extLst>
              </a:tr>
            </a:tbl>
          </a:graphicData>
        </a:graphic>
      </p:graphicFrame>
    </p:spTree>
    <p:extLst>
      <p:ext uri="{BB962C8B-B14F-4D97-AF65-F5344CB8AC3E}">
        <p14:creationId xmlns:p14="http://schemas.microsoft.com/office/powerpoint/2010/main" val="27727766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6" name="Rectangle 72">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33A4BDF5-D551-462C-BE5B-E8052C85F3ED}"/>
              </a:ext>
            </a:extLst>
          </p:cNvPr>
          <p:cNvSpPr>
            <a:spLocks noGrp="1"/>
          </p:cNvSpPr>
          <p:nvPr>
            <p:ph type="title"/>
          </p:nvPr>
        </p:nvSpPr>
        <p:spPr>
          <a:xfrm>
            <a:off x="649270" y="4615840"/>
            <a:ext cx="3885141" cy="1526741"/>
          </a:xfrm>
        </p:spPr>
        <p:txBody>
          <a:bodyPr vert="horz" lIns="91440" tIns="45720" rIns="91440" bIns="45720" rtlCol="0" anchor="ctr">
            <a:normAutofit/>
          </a:bodyPr>
          <a:lstStyle/>
          <a:p>
            <a:pPr algn="r"/>
            <a:r>
              <a:rPr lang="en-US" sz="3000" kern="1200">
                <a:solidFill>
                  <a:schemeClr val="bg1"/>
                </a:solidFill>
                <a:latin typeface="+mj-lt"/>
                <a:ea typeface="+mj-ea"/>
                <a:cs typeface="+mj-cs"/>
              </a:rPr>
              <a:t>Stockage </a:t>
            </a:r>
            <a:br>
              <a:rPr lang="en-US" sz="3000" kern="1200">
                <a:solidFill>
                  <a:schemeClr val="bg1"/>
                </a:solidFill>
                <a:latin typeface="+mj-lt"/>
                <a:ea typeface="+mj-ea"/>
                <a:cs typeface="+mj-cs"/>
              </a:rPr>
            </a:br>
            <a:r>
              <a:rPr lang="en-US" sz="3000" kern="1200" err="1">
                <a:solidFill>
                  <a:schemeClr val="bg1"/>
                </a:solidFill>
                <a:latin typeface="+mj-lt"/>
                <a:ea typeface="+mj-ea"/>
                <a:cs typeface="+mj-cs"/>
              </a:rPr>
              <a:t>gevaarlijke</a:t>
            </a:r>
            <a:r>
              <a:rPr lang="en-US" sz="3000" kern="1200">
                <a:solidFill>
                  <a:schemeClr val="bg1"/>
                </a:solidFill>
                <a:latin typeface="+mj-lt"/>
                <a:ea typeface="+mj-ea"/>
                <a:cs typeface="+mj-cs"/>
              </a:rPr>
              <a:t> </a:t>
            </a:r>
            <a:br>
              <a:rPr lang="en-US" sz="3000" kern="1200">
                <a:solidFill>
                  <a:schemeClr val="bg1"/>
                </a:solidFill>
                <a:latin typeface="+mj-lt"/>
                <a:ea typeface="+mj-ea"/>
                <a:cs typeface="+mj-cs"/>
              </a:rPr>
            </a:br>
            <a:r>
              <a:rPr lang="en-US" sz="3000" kern="1200" err="1">
                <a:solidFill>
                  <a:schemeClr val="bg1"/>
                </a:solidFill>
                <a:latin typeface="+mj-lt"/>
                <a:ea typeface="+mj-ea"/>
                <a:cs typeface="+mj-cs"/>
              </a:rPr>
              <a:t>materialen</a:t>
            </a:r>
            <a:r>
              <a:rPr lang="en-US" sz="3000" kern="1200">
                <a:solidFill>
                  <a:schemeClr val="bg1"/>
                </a:solidFill>
                <a:latin typeface="+mj-lt"/>
                <a:ea typeface="+mj-ea"/>
                <a:cs typeface="+mj-cs"/>
              </a:rPr>
              <a:t> </a:t>
            </a:r>
          </a:p>
        </p:txBody>
      </p:sp>
      <p:cxnSp>
        <p:nvCxnSpPr>
          <p:cNvPr id="5127" name="Straight Connector 74">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37D8965D-AD96-4B99-B42E-0A9AC42B1236}"/>
              </a:ext>
            </a:extLst>
          </p:cNvPr>
          <p:cNvSpPr>
            <a:spLocks noGrp="1"/>
          </p:cNvSpPr>
          <p:nvPr>
            <p:ph idx="1"/>
          </p:nvPr>
        </p:nvSpPr>
        <p:spPr>
          <a:xfrm>
            <a:off x="4945336" y="4615840"/>
            <a:ext cx="6609921" cy="1526741"/>
          </a:xfrm>
        </p:spPr>
        <p:txBody>
          <a:bodyPr vert="horz" lIns="91440" tIns="45720" rIns="91440" bIns="45720" rtlCol="0" anchor="ctr">
            <a:normAutofit fontScale="85000" lnSpcReduction="10000"/>
          </a:bodyPr>
          <a:lstStyle/>
          <a:p>
            <a:pPr indent="-228600">
              <a:buFont typeface="Arial" panose="020B0604020202020204" pitchFamily="34" charset="0"/>
              <a:buChar char="•"/>
            </a:pPr>
            <a:r>
              <a:rPr lang="nl-NL" sz="2000">
                <a:solidFill>
                  <a:schemeClr val="bg1"/>
                </a:solidFill>
              </a:rPr>
              <a:t>Alledaagse producten kunnen gevaar inhouden: lijm, kuisproducten, verf… </a:t>
            </a:r>
          </a:p>
          <a:p>
            <a:pPr indent="-228600">
              <a:buFont typeface="Arial" panose="020B0604020202020204" pitchFamily="34" charset="0"/>
              <a:buChar char="•"/>
            </a:pPr>
            <a:r>
              <a:rPr lang="nl-NL" sz="2000">
                <a:solidFill>
                  <a:schemeClr val="bg1"/>
                </a:solidFill>
              </a:rPr>
              <a:t>Zitten niet altijd in originele verpakking – weet wat er staat</a:t>
            </a:r>
          </a:p>
          <a:p>
            <a:pPr indent="-228600">
              <a:buFont typeface="Arial" panose="020B0604020202020204" pitchFamily="34" charset="0"/>
              <a:buChar char="•"/>
            </a:pPr>
            <a:r>
              <a:rPr lang="nl-NL" sz="2000">
                <a:solidFill>
                  <a:schemeClr val="bg1"/>
                </a:solidFill>
              </a:rPr>
              <a:t>Soms gevaarlijk in combinatie met een ander product </a:t>
            </a:r>
          </a:p>
        </p:txBody>
      </p:sp>
      <p:pic>
        <p:nvPicPr>
          <p:cNvPr id="11" name="Picture 2" descr="10 Dirty Things My Kids Do That Keep Me Cleaning Constantly">
            <a:extLst>
              <a:ext uri="{FF2B5EF4-FFF2-40B4-BE49-F238E27FC236}">
                <a16:creationId xmlns:a16="http://schemas.microsoft.com/office/drawing/2014/main" id="{FB6F45F3-D1EC-459C-AA79-423EEBE095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276"/>
          <a:stretch/>
        </p:blipFill>
        <p:spPr bwMode="auto">
          <a:xfrm>
            <a:off x="805208" y="91639"/>
            <a:ext cx="4285407" cy="410217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Thuis blijven met de kinderen: voorkom ongevallen">
            <a:extLst>
              <a:ext uri="{FF2B5EF4-FFF2-40B4-BE49-F238E27FC236}">
                <a16:creationId xmlns:a16="http://schemas.microsoft.com/office/drawing/2014/main" id="{CC7BBDB4-4A91-42F5-A09B-2F0098CAFDE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739" r="15840"/>
          <a:stretch/>
        </p:blipFill>
        <p:spPr bwMode="auto">
          <a:xfrm>
            <a:off x="7101387" y="153597"/>
            <a:ext cx="3930022" cy="391811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49284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6" name="Rectangle 72">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33A4BDF5-D551-462C-BE5B-E8052C85F3ED}"/>
              </a:ext>
            </a:extLst>
          </p:cNvPr>
          <p:cNvSpPr>
            <a:spLocks noGrp="1"/>
          </p:cNvSpPr>
          <p:nvPr>
            <p:ph type="title"/>
          </p:nvPr>
        </p:nvSpPr>
        <p:spPr>
          <a:xfrm>
            <a:off x="649270" y="4615840"/>
            <a:ext cx="3885141" cy="1526741"/>
          </a:xfrm>
        </p:spPr>
        <p:txBody>
          <a:bodyPr vert="horz" lIns="91440" tIns="45720" rIns="91440" bIns="45720" rtlCol="0" anchor="ctr">
            <a:normAutofit/>
          </a:bodyPr>
          <a:lstStyle/>
          <a:p>
            <a:pPr algn="r"/>
            <a:r>
              <a:rPr lang="en-US" sz="3000" kern="1200">
                <a:solidFill>
                  <a:schemeClr val="bg1"/>
                </a:solidFill>
                <a:latin typeface="+mj-lt"/>
                <a:ea typeface="+mj-ea"/>
                <a:cs typeface="+mj-cs"/>
              </a:rPr>
              <a:t>Stockage </a:t>
            </a:r>
            <a:br>
              <a:rPr lang="en-US" sz="3000" kern="1200">
                <a:solidFill>
                  <a:schemeClr val="bg1"/>
                </a:solidFill>
                <a:latin typeface="+mj-lt"/>
                <a:ea typeface="+mj-ea"/>
                <a:cs typeface="+mj-cs"/>
              </a:rPr>
            </a:br>
            <a:r>
              <a:rPr lang="en-US" sz="3000" kern="1200" err="1">
                <a:solidFill>
                  <a:schemeClr val="bg1"/>
                </a:solidFill>
                <a:latin typeface="+mj-lt"/>
                <a:ea typeface="+mj-ea"/>
                <a:cs typeface="+mj-cs"/>
              </a:rPr>
              <a:t>gevaarlijke</a:t>
            </a:r>
            <a:r>
              <a:rPr lang="en-US" sz="3000" kern="1200">
                <a:solidFill>
                  <a:schemeClr val="bg1"/>
                </a:solidFill>
                <a:latin typeface="+mj-lt"/>
                <a:ea typeface="+mj-ea"/>
                <a:cs typeface="+mj-cs"/>
              </a:rPr>
              <a:t> </a:t>
            </a:r>
            <a:br>
              <a:rPr lang="en-US" sz="3000" kern="1200">
                <a:solidFill>
                  <a:schemeClr val="bg1"/>
                </a:solidFill>
                <a:latin typeface="+mj-lt"/>
                <a:ea typeface="+mj-ea"/>
                <a:cs typeface="+mj-cs"/>
              </a:rPr>
            </a:br>
            <a:r>
              <a:rPr lang="en-US" sz="3000" kern="1200" err="1">
                <a:solidFill>
                  <a:schemeClr val="bg1"/>
                </a:solidFill>
                <a:latin typeface="+mj-lt"/>
                <a:ea typeface="+mj-ea"/>
                <a:cs typeface="+mj-cs"/>
              </a:rPr>
              <a:t>materialen</a:t>
            </a:r>
            <a:r>
              <a:rPr lang="en-US" sz="3000" kern="1200">
                <a:solidFill>
                  <a:schemeClr val="bg1"/>
                </a:solidFill>
                <a:latin typeface="+mj-lt"/>
                <a:ea typeface="+mj-ea"/>
                <a:cs typeface="+mj-cs"/>
              </a:rPr>
              <a:t> </a:t>
            </a:r>
          </a:p>
        </p:txBody>
      </p:sp>
      <p:cxnSp>
        <p:nvCxnSpPr>
          <p:cNvPr id="5127" name="Straight Connector 74">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37D8965D-AD96-4B99-B42E-0A9AC42B1236}"/>
              </a:ext>
            </a:extLst>
          </p:cNvPr>
          <p:cNvSpPr>
            <a:spLocks noGrp="1"/>
          </p:cNvSpPr>
          <p:nvPr>
            <p:ph idx="1"/>
          </p:nvPr>
        </p:nvSpPr>
        <p:spPr>
          <a:xfrm>
            <a:off x="4945336" y="4615840"/>
            <a:ext cx="6609921" cy="1526741"/>
          </a:xfrm>
        </p:spPr>
        <p:txBody>
          <a:bodyPr vert="horz" lIns="91440" tIns="45720" rIns="91440" bIns="45720" rtlCol="0" anchor="ctr">
            <a:normAutofit/>
          </a:bodyPr>
          <a:lstStyle/>
          <a:p>
            <a:pPr indent="-228600">
              <a:buFont typeface="Arial" panose="020B0604020202020204" pitchFamily="34" charset="0"/>
              <a:buChar char="•"/>
            </a:pPr>
            <a:r>
              <a:rPr lang="en-US" sz="2000" err="1">
                <a:solidFill>
                  <a:schemeClr val="bg1"/>
                </a:solidFill>
              </a:rPr>
              <a:t>Waar</a:t>
            </a:r>
            <a:r>
              <a:rPr lang="en-US" sz="2000">
                <a:solidFill>
                  <a:schemeClr val="bg1"/>
                </a:solidFill>
              </a:rPr>
              <a:t> </a:t>
            </a:r>
            <a:r>
              <a:rPr lang="en-US" sz="2000" err="1">
                <a:solidFill>
                  <a:schemeClr val="bg1"/>
                </a:solidFill>
              </a:rPr>
              <a:t>staan</a:t>
            </a:r>
            <a:r>
              <a:rPr lang="en-US" sz="2000">
                <a:solidFill>
                  <a:schemeClr val="bg1"/>
                </a:solidFill>
              </a:rPr>
              <a:t> </a:t>
            </a:r>
            <a:r>
              <a:rPr lang="en-US" sz="2000" err="1">
                <a:solidFill>
                  <a:schemeClr val="bg1"/>
                </a:solidFill>
              </a:rPr>
              <a:t>zulke</a:t>
            </a:r>
            <a:r>
              <a:rPr lang="en-US" sz="2000">
                <a:solidFill>
                  <a:schemeClr val="bg1"/>
                </a:solidFill>
              </a:rPr>
              <a:t> </a:t>
            </a:r>
            <a:r>
              <a:rPr lang="en-US" sz="2000" err="1">
                <a:solidFill>
                  <a:schemeClr val="bg1"/>
                </a:solidFill>
              </a:rPr>
              <a:t>verschillende</a:t>
            </a:r>
            <a:r>
              <a:rPr lang="en-US" sz="2000">
                <a:solidFill>
                  <a:schemeClr val="bg1"/>
                </a:solidFill>
              </a:rPr>
              <a:t> </a:t>
            </a:r>
            <a:r>
              <a:rPr lang="en-US" sz="2000" err="1">
                <a:solidFill>
                  <a:schemeClr val="bg1"/>
                </a:solidFill>
              </a:rPr>
              <a:t>producten</a:t>
            </a:r>
            <a:r>
              <a:rPr lang="en-US" sz="2000">
                <a:solidFill>
                  <a:schemeClr val="bg1"/>
                </a:solidFill>
              </a:rPr>
              <a:t> </a:t>
            </a:r>
            <a:r>
              <a:rPr lang="en-US" sz="2000" err="1">
                <a:solidFill>
                  <a:schemeClr val="bg1"/>
                </a:solidFill>
              </a:rPr>
              <a:t>momenteel</a:t>
            </a:r>
            <a:r>
              <a:rPr lang="en-US" sz="2000">
                <a:solidFill>
                  <a:schemeClr val="bg1"/>
                </a:solidFill>
              </a:rPr>
              <a:t> in je </a:t>
            </a:r>
            <a:r>
              <a:rPr lang="en-US" sz="2000" err="1">
                <a:solidFill>
                  <a:schemeClr val="bg1"/>
                </a:solidFill>
              </a:rPr>
              <a:t>lokaal</a:t>
            </a:r>
            <a:r>
              <a:rPr lang="en-US" sz="2000">
                <a:solidFill>
                  <a:schemeClr val="bg1"/>
                </a:solidFill>
              </a:rPr>
              <a:t>?</a:t>
            </a:r>
          </a:p>
          <a:p>
            <a:pPr indent="-228600">
              <a:buFont typeface="Arial" panose="020B0604020202020204" pitchFamily="34" charset="0"/>
              <a:buChar char="•"/>
            </a:pPr>
            <a:r>
              <a:rPr lang="nl-NL" sz="2000">
                <a:solidFill>
                  <a:schemeClr val="bg1"/>
                </a:solidFill>
              </a:rPr>
              <a:t>Hoe worden de gevaarlijke stoffen </a:t>
            </a:r>
            <a:r>
              <a:rPr lang="nl-NL" sz="2000" err="1">
                <a:solidFill>
                  <a:schemeClr val="bg1"/>
                </a:solidFill>
              </a:rPr>
              <a:t>opgeslaan</a:t>
            </a:r>
            <a:r>
              <a:rPr lang="nl-NL" sz="2000">
                <a:solidFill>
                  <a:schemeClr val="bg1"/>
                </a:solidFill>
              </a:rPr>
              <a:t> in hun jeugdlokaal? </a:t>
            </a:r>
          </a:p>
        </p:txBody>
      </p:sp>
      <p:pic>
        <p:nvPicPr>
          <p:cNvPr id="8" name="Graphic 7" descr="Badge vraagteken silhouet">
            <a:extLst>
              <a:ext uri="{FF2B5EF4-FFF2-40B4-BE49-F238E27FC236}">
                <a16:creationId xmlns:a16="http://schemas.microsoft.com/office/drawing/2014/main" id="{77BE1311-A4FF-4729-8CE4-97DC100EA39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84913" y="4918676"/>
            <a:ext cx="914400" cy="914400"/>
          </a:xfrm>
          <a:prstGeom prst="rect">
            <a:avLst/>
          </a:prstGeom>
        </p:spPr>
      </p:pic>
      <p:pic>
        <p:nvPicPr>
          <p:cNvPr id="10" name="Picture 2" descr="Thuis blijven met de kinderen: voorkom ongevallen">
            <a:extLst>
              <a:ext uri="{FF2B5EF4-FFF2-40B4-BE49-F238E27FC236}">
                <a16:creationId xmlns:a16="http://schemas.microsoft.com/office/drawing/2014/main" id="{53B94EDD-1FF2-4AB3-9AB2-6CFE18ECCE4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7739" r="15840"/>
          <a:stretch/>
        </p:blipFill>
        <p:spPr bwMode="auto">
          <a:xfrm>
            <a:off x="7101387" y="153597"/>
            <a:ext cx="3930022" cy="39181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050" name="Picture 2" descr="10 Dirty Things My Kids Do That Keep Me Cleaning Constantly">
            <a:extLst>
              <a:ext uri="{FF2B5EF4-FFF2-40B4-BE49-F238E27FC236}">
                <a16:creationId xmlns:a16="http://schemas.microsoft.com/office/drawing/2014/main" id="{393C56BD-F701-4A37-AF31-D5F35EA1C60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4276"/>
          <a:stretch/>
        </p:blipFill>
        <p:spPr bwMode="auto">
          <a:xfrm>
            <a:off x="805208" y="91639"/>
            <a:ext cx="4285407" cy="4102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16636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96918796-2918-40D6-BE3A-4600C47FC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218" name="Picture 2" descr="Elektrische bijverwarmingen | Stil en reukloos | Heats Save">
            <a:extLst>
              <a:ext uri="{FF2B5EF4-FFF2-40B4-BE49-F238E27FC236}">
                <a16:creationId xmlns:a16="http://schemas.microsoft.com/office/drawing/2014/main" id="{C7621394-164B-42AA-9F83-0F427092B1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900" y="2166938"/>
            <a:ext cx="5232400" cy="3457575"/>
          </a:xfrm>
          <a:prstGeom prst="rect">
            <a:avLst/>
          </a:prstGeom>
          <a:extLst>
            <a:ext uri="{909E8E84-426E-40DD-AFC4-6F175D3DCCD1}">
              <a14:hiddenFill xmlns:a14="http://schemas.microsoft.com/office/drawing/2010/main">
                <a:solidFill>
                  <a:srgbClr val="FFFFFF"/>
                </a:solidFill>
              </a14:hiddenFill>
            </a:ext>
          </a:extLst>
        </p:spPr>
      </p:pic>
      <p:pic>
        <p:nvPicPr>
          <p:cNvPr id="5" name="Picture 4" descr="1312metalconstructions Instagram posts (photos and videos) - Picuki.com">
            <a:extLst>
              <a:ext uri="{FF2B5EF4-FFF2-40B4-BE49-F238E27FC236}">
                <a16:creationId xmlns:a16="http://schemas.microsoft.com/office/drawing/2014/main" id="{BCA32B49-5F33-4B05-971A-CEFFEDD6033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420" r="-1" b="23992"/>
          <a:stretch/>
        </p:blipFill>
        <p:spPr bwMode="auto">
          <a:xfrm>
            <a:off x="6153150" y="2166938"/>
            <a:ext cx="5187950" cy="3457575"/>
          </a:xfrm>
          <a:prstGeom prst="rect">
            <a:avLst/>
          </a:prstGeom>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673EDC6A-9438-42FB-BEB5-CE2C54A6F532}"/>
              </a:ext>
            </a:extLst>
          </p:cNvPr>
          <p:cNvSpPr>
            <a:spLocks noGrp="1"/>
          </p:cNvSpPr>
          <p:nvPr>
            <p:ph type="title"/>
          </p:nvPr>
        </p:nvSpPr>
        <p:spPr>
          <a:xfrm>
            <a:off x="838200" y="672747"/>
            <a:ext cx="10515600" cy="715556"/>
          </a:xfrm>
        </p:spPr>
        <p:txBody>
          <a:bodyPr vert="horz" lIns="91440" tIns="45720" rIns="91440" bIns="45720" rtlCol="0" anchor="ctr">
            <a:normAutofit/>
          </a:bodyPr>
          <a:lstStyle/>
          <a:p>
            <a:pPr algn="ctr"/>
            <a:r>
              <a:rPr lang="en-US" sz="3200" kern="1200">
                <a:solidFill>
                  <a:schemeClr val="bg1"/>
                </a:solidFill>
                <a:latin typeface="+mj-lt"/>
                <a:ea typeface="+mj-ea"/>
                <a:cs typeface="+mj-cs"/>
              </a:rPr>
              <a:t>Wat zouden de gevaren op deze foto’s zijn? </a:t>
            </a:r>
          </a:p>
        </p:txBody>
      </p:sp>
    </p:spTree>
    <p:extLst>
      <p:ext uri="{BB962C8B-B14F-4D97-AF65-F5344CB8AC3E}">
        <p14:creationId xmlns:p14="http://schemas.microsoft.com/office/powerpoint/2010/main" val="11384696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CB0F70F0-3163-42FA-9342-66CB6420D834}"/>
              </a:ext>
            </a:extLst>
          </p:cNvPr>
          <p:cNvSpPr>
            <a:spLocks noGrp="1"/>
          </p:cNvSpPr>
          <p:nvPr>
            <p:ph type="title"/>
          </p:nvPr>
        </p:nvSpPr>
        <p:spPr>
          <a:xfrm>
            <a:off x="649270" y="4615840"/>
            <a:ext cx="3885141" cy="1526741"/>
          </a:xfrm>
        </p:spPr>
        <p:txBody>
          <a:bodyPr vert="horz" lIns="91440" tIns="45720" rIns="91440" bIns="45720" rtlCol="0" anchor="ctr">
            <a:normAutofit fontScale="90000"/>
          </a:bodyPr>
          <a:lstStyle/>
          <a:p>
            <a:pPr algn="r"/>
            <a:r>
              <a:rPr lang="en-US" sz="3000" kern="1200">
                <a:solidFill>
                  <a:schemeClr val="bg1"/>
                </a:solidFill>
                <a:latin typeface="+mj-lt"/>
                <a:ea typeface="+mj-ea"/>
                <a:cs typeface="+mj-cs"/>
              </a:rPr>
              <a:t>Extra verwarmingselementen en CO-vergiftiging </a:t>
            </a:r>
          </a:p>
        </p:txBody>
      </p:sp>
      <p:pic>
        <p:nvPicPr>
          <p:cNvPr id="10242" name="Picture 2" descr="Elektrische bijverwarmingen | Stil en reukloos | Heats Save">
            <a:extLst>
              <a:ext uri="{FF2B5EF4-FFF2-40B4-BE49-F238E27FC236}">
                <a16:creationId xmlns:a16="http://schemas.microsoft.com/office/drawing/2014/main" id="{6C30E476-D16C-4588-921B-9552C4C444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293" b="-1"/>
          <a:stretch/>
        </p:blipFill>
        <p:spPr bwMode="auto">
          <a:xfrm>
            <a:off x="393308" y="352931"/>
            <a:ext cx="5450444" cy="374904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1312metalconstructions Instagram posts (photos and videos) - Picuki.com">
            <a:extLst>
              <a:ext uri="{FF2B5EF4-FFF2-40B4-BE49-F238E27FC236}">
                <a16:creationId xmlns:a16="http://schemas.microsoft.com/office/drawing/2014/main" id="{51833B66-CDBC-4CC8-B43E-8D19DC759E5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420" r="-1" b="23992"/>
          <a:stretch/>
        </p:blipFill>
        <p:spPr bwMode="auto">
          <a:xfrm>
            <a:off x="6348247" y="357013"/>
            <a:ext cx="5450444" cy="3749040"/>
          </a:xfrm>
          <a:prstGeom prst="rect">
            <a:avLst/>
          </a:prstGeom>
          <a:noFill/>
          <a:extLst>
            <a:ext uri="{909E8E84-426E-40DD-AFC4-6F175D3DCCD1}">
              <a14:hiddenFill xmlns:a14="http://schemas.microsoft.com/office/drawing/2010/main">
                <a:solidFill>
                  <a:srgbClr val="FFFFFF"/>
                </a:solidFill>
              </a14:hiddenFill>
            </a:ext>
          </a:extLst>
        </p:spPr>
      </p:pic>
      <p:cxnSp>
        <p:nvCxnSpPr>
          <p:cNvPr id="137" name="Straight Connector 136">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C46217E4-FF14-4821-B801-56F611D44E30}"/>
              </a:ext>
            </a:extLst>
          </p:cNvPr>
          <p:cNvSpPr>
            <a:spLocks noGrp="1"/>
          </p:cNvSpPr>
          <p:nvPr>
            <p:ph idx="1"/>
          </p:nvPr>
        </p:nvSpPr>
        <p:spPr>
          <a:xfrm>
            <a:off x="4945336" y="4615840"/>
            <a:ext cx="6609921" cy="1526741"/>
          </a:xfrm>
        </p:spPr>
        <p:txBody>
          <a:bodyPr vert="horz" lIns="91440" tIns="45720" rIns="91440" bIns="45720" rtlCol="0" anchor="ctr">
            <a:normAutofit lnSpcReduction="10000"/>
          </a:bodyPr>
          <a:lstStyle/>
          <a:p>
            <a:pPr indent="-228600">
              <a:buFont typeface="Arial" panose="020B0604020202020204" pitchFamily="34" charset="0"/>
              <a:buChar char="•"/>
            </a:pPr>
            <a:r>
              <a:rPr lang="en-US" sz="2200">
                <a:solidFill>
                  <a:schemeClr val="bg1"/>
                </a:solidFill>
              </a:rPr>
              <a:t>Dek deze nooit af</a:t>
            </a:r>
          </a:p>
          <a:p>
            <a:pPr indent="-228600">
              <a:buFont typeface="Arial" panose="020B0604020202020204" pitchFamily="34" charset="0"/>
              <a:buChar char="•"/>
            </a:pPr>
            <a:r>
              <a:rPr lang="en-US" sz="2200">
                <a:solidFill>
                  <a:schemeClr val="bg1"/>
                </a:solidFill>
              </a:rPr>
              <a:t>Zet deze niet in de buurt van brandbare materialen</a:t>
            </a:r>
          </a:p>
          <a:p>
            <a:pPr indent="-228600">
              <a:buFont typeface="Arial" panose="020B0604020202020204" pitchFamily="34" charset="0"/>
              <a:buChar char="•"/>
            </a:pPr>
            <a:r>
              <a:rPr lang="en-US" sz="2200">
                <a:solidFill>
                  <a:schemeClr val="bg1"/>
                </a:solidFill>
              </a:rPr>
              <a:t>Aandachtig zijn voor CO-vergiftiging</a:t>
            </a:r>
          </a:p>
          <a:p>
            <a:pPr marL="0" indent="-228600">
              <a:buFont typeface="Arial" panose="020B0604020202020204" pitchFamily="34" charset="0"/>
              <a:buChar char="•"/>
            </a:pPr>
            <a:endParaRPr lang="en-US" sz="2200">
              <a:solidFill>
                <a:schemeClr val="bg1"/>
              </a:solidFill>
            </a:endParaRPr>
          </a:p>
        </p:txBody>
      </p:sp>
    </p:spTree>
    <p:extLst>
      <p:ext uri="{BB962C8B-B14F-4D97-AF65-F5344CB8AC3E}">
        <p14:creationId xmlns:p14="http://schemas.microsoft.com/office/powerpoint/2010/main" val="24924822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CB0F70F0-3163-42FA-9342-66CB6420D834}"/>
              </a:ext>
            </a:extLst>
          </p:cNvPr>
          <p:cNvSpPr>
            <a:spLocks noGrp="1"/>
          </p:cNvSpPr>
          <p:nvPr>
            <p:ph type="title"/>
          </p:nvPr>
        </p:nvSpPr>
        <p:spPr>
          <a:xfrm>
            <a:off x="649270" y="4615840"/>
            <a:ext cx="3885141" cy="1526741"/>
          </a:xfrm>
        </p:spPr>
        <p:txBody>
          <a:bodyPr vert="horz" lIns="91440" tIns="45720" rIns="91440" bIns="45720" rtlCol="0" anchor="ctr">
            <a:normAutofit/>
          </a:bodyPr>
          <a:lstStyle/>
          <a:p>
            <a:pPr algn="r"/>
            <a:r>
              <a:rPr lang="en-US" sz="3000" kern="1200">
                <a:solidFill>
                  <a:schemeClr val="bg1"/>
                </a:solidFill>
                <a:latin typeface="+mj-lt"/>
                <a:ea typeface="+mj-ea"/>
                <a:cs typeface="+mj-cs"/>
              </a:rPr>
              <a:t>Extra </a:t>
            </a:r>
            <a:r>
              <a:rPr lang="en-US" sz="3000" kern="1200" err="1">
                <a:solidFill>
                  <a:schemeClr val="bg1"/>
                </a:solidFill>
                <a:latin typeface="+mj-lt"/>
                <a:ea typeface="+mj-ea"/>
                <a:cs typeface="+mj-cs"/>
              </a:rPr>
              <a:t>verwarmings</a:t>
            </a:r>
            <a:r>
              <a:rPr lang="en-US" sz="3000" kern="1200">
                <a:solidFill>
                  <a:schemeClr val="bg1"/>
                </a:solidFill>
                <a:latin typeface="+mj-lt"/>
                <a:ea typeface="+mj-ea"/>
                <a:cs typeface="+mj-cs"/>
              </a:rPr>
              <a:t>-</a:t>
            </a:r>
            <a:br>
              <a:rPr lang="en-US" sz="3000" kern="1200">
                <a:solidFill>
                  <a:schemeClr val="bg1"/>
                </a:solidFill>
                <a:latin typeface="+mj-lt"/>
                <a:ea typeface="+mj-ea"/>
                <a:cs typeface="+mj-cs"/>
              </a:rPr>
            </a:br>
            <a:r>
              <a:rPr lang="en-US" sz="3000" kern="1200" err="1">
                <a:solidFill>
                  <a:schemeClr val="bg1"/>
                </a:solidFill>
                <a:latin typeface="+mj-lt"/>
                <a:ea typeface="+mj-ea"/>
                <a:cs typeface="+mj-cs"/>
              </a:rPr>
              <a:t>elementen</a:t>
            </a:r>
            <a:r>
              <a:rPr lang="en-US" sz="3000" kern="1200">
                <a:solidFill>
                  <a:schemeClr val="bg1"/>
                </a:solidFill>
                <a:latin typeface="+mj-lt"/>
                <a:ea typeface="+mj-ea"/>
                <a:cs typeface="+mj-cs"/>
              </a:rPr>
              <a:t> </a:t>
            </a:r>
            <a:br>
              <a:rPr lang="en-US" sz="3000" kern="1200">
                <a:solidFill>
                  <a:schemeClr val="bg1"/>
                </a:solidFill>
                <a:latin typeface="+mj-lt"/>
                <a:ea typeface="+mj-ea"/>
                <a:cs typeface="+mj-cs"/>
              </a:rPr>
            </a:br>
            <a:r>
              <a:rPr lang="en-US" sz="3000" kern="1200">
                <a:solidFill>
                  <a:schemeClr val="bg1"/>
                </a:solidFill>
                <a:latin typeface="+mj-lt"/>
                <a:ea typeface="+mj-ea"/>
                <a:cs typeface="+mj-cs"/>
              </a:rPr>
              <a:t>en CO-</a:t>
            </a:r>
            <a:r>
              <a:rPr lang="en-US" sz="3000" kern="1200" err="1">
                <a:solidFill>
                  <a:schemeClr val="bg1"/>
                </a:solidFill>
                <a:latin typeface="+mj-lt"/>
                <a:ea typeface="+mj-ea"/>
                <a:cs typeface="+mj-cs"/>
              </a:rPr>
              <a:t>vergiftiging</a:t>
            </a:r>
            <a:r>
              <a:rPr lang="en-US" sz="3000" kern="1200">
                <a:solidFill>
                  <a:schemeClr val="bg1"/>
                </a:solidFill>
                <a:latin typeface="+mj-lt"/>
                <a:ea typeface="+mj-ea"/>
                <a:cs typeface="+mj-cs"/>
              </a:rPr>
              <a:t> </a:t>
            </a:r>
          </a:p>
        </p:txBody>
      </p:sp>
      <p:pic>
        <p:nvPicPr>
          <p:cNvPr id="10242" name="Picture 2" descr="Elektrische bijverwarmingen | Stil en reukloos | Heats Save">
            <a:extLst>
              <a:ext uri="{FF2B5EF4-FFF2-40B4-BE49-F238E27FC236}">
                <a16:creationId xmlns:a16="http://schemas.microsoft.com/office/drawing/2014/main" id="{6C30E476-D16C-4588-921B-9552C4C444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293" b="-1"/>
          <a:stretch/>
        </p:blipFill>
        <p:spPr bwMode="auto">
          <a:xfrm>
            <a:off x="393308" y="352931"/>
            <a:ext cx="5450444" cy="374904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1312metalconstructions Instagram posts (photos and videos) - Picuki.com">
            <a:extLst>
              <a:ext uri="{FF2B5EF4-FFF2-40B4-BE49-F238E27FC236}">
                <a16:creationId xmlns:a16="http://schemas.microsoft.com/office/drawing/2014/main" id="{51833B66-CDBC-4CC8-B43E-8D19DC759E5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420" r="-1" b="23992"/>
          <a:stretch/>
        </p:blipFill>
        <p:spPr bwMode="auto">
          <a:xfrm>
            <a:off x="6348247" y="357013"/>
            <a:ext cx="5450444" cy="3749040"/>
          </a:xfrm>
          <a:prstGeom prst="rect">
            <a:avLst/>
          </a:prstGeom>
          <a:noFill/>
          <a:extLst>
            <a:ext uri="{909E8E84-426E-40DD-AFC4-6F175D3DCCD1}">
              <a14:hiddenFill xmlns:a14="http://schemas.microsoft.com/office/drawing/2010/main">
                <a:solidFill>
                  <a:srgbClr val="FFFFFF"/>
                </a:solidFill>
              </a14:hiddenFill>
            </a:ext>
          </a:extLst>
        </p:spPr>
      </p:pic>
      <p:cxnSp>
        <p:nvCxnSpPr>
          <p:cNvPr id="137" name="Straight Connector 136">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C46217E4-FF14-4821-B801-56F611D44E30}"/>
              </a:ext>
            </a:extLst>
          </p:cNvPr>
          <p:cNvSpPr>
            <a:spLocks noGrp="1"/>
          </p:cNvSpPr>
          <p:nvPr>
            <p:ph idx="1"/>
          </p:nvPr>
        </p:nvSpPr>
        <p:spPr>
          <a:xfrm>
            <a:off x="4945336" y="4615840"/>
            <a:ext cx="6609921" cy="1526741"/>
          </a:xfrm>
        </p:spPr>
        <p:txBody>
          <a:bodyPr vert="horz" lIns="91440" tIns="45720" rIns="91440" bIns="45720" rtlCol="0" anchor="ctr">
            <a:normAutofit lnSpcReduction="10000"/>
          </a:bodyPr>
          <a:lstStyle/>
          <a:p>
            <a:pPr indent="-228600">
              <a:buFont typeface="Arial" panose="020B0604020202020204" pitchFamily="34" charset="0"/>
              <a:buChar char="•"/>
            </a:pPr>
            <a:r>
              <a:rPr lang="en-US" sz="2200" err="1">
                <a:solidFill>
                  <a:schemeClr val="bg1"/>
                </a:solidFill>
              </a:rPr>
              <a:t>Gebruik</a:t>
            </a:r>
            <a:r>
              <a:rPr lang="en-US" sz="2200">
                <a:solidFill>
                  <a:schemeClr val="bg1"/>
                </a:solidFill>
              </a:rPr>
              <a:t> je al </a:t>
            </a:r>
            <a:r>
              <a:rPr lang="en-US" sz="2200" err="1">
                <a:solidFill>
                  <a:schemeClr val="bg1"/>
                </a:solidFill>
              </a:rPr>
              <a:t>eens</a:t>
            </a:r>
            <a:r>
              <a:rPr lang="en-US" sz="2200">
                <a:solidFill>
                  <a:schemeClr val="bg1"/>
                </a:solidFill>
              </a:rPr>
              <a:t> </a:t>
            </a:r>
            <a:r>
              <a:rPr lang="en-US" sz="2200" err="1">
                <a:solidFill>
                  <a:schemeClr val="bg1"/>
                </a:solidFill>
              </a:rPr>
              <a:t>een</a:t>
            </a:r>
            <a:r>
              <a:rPr lang="en-US" sz="2200">
                <a:solidFill>
                  <a:schemeClr val="bg1"/>
                </a:solidFill>
              </a:rPr>
              <a:t> </a:t>
            </a:r>
            <a:r>
              <a:rPr lang="en-US" sz="2200" err="1">
                <a:solidFill>
                  <a:schemeClr val="bg1"/>
                </a:solidFill>
              </a:rPr>
              <a:t>verwarmingsellement</a:t>
            </a:r>
            <a:r>
              <a:rPr lang="en-US" sz="2200">
                <a:solidFill>
                  <a:schemeClr val="bg1"/>
                </a:solidFill>
              </a:rPr>
              <a:t> in je </a:t>
            </a:r>
            <a:r>
              <a:rPr lang="en-US" sz="2200" err="1">
                <a:solidFill>
                  <a:schemeClr val="bg1"/>
                </a:solidFill>
              </a:rPr>
              <a:t>lokaal</a:t>
            </a:r>
            <a:r>
              <a:rPr lang="en-US" sz="2200">
                <a:solidFill>
                  <a:schemeClr val="bg1"/>
                </a:solidFill>
              </a:rPr>
              <a:t>?</a:t>
            </a:r>
          </a:p>
          <a:p>
            <a:pPr indent="-228600">
              <a:buFont typeface="Arial" panose="020B0604020202020204" pitchFamily="34" charset="0"/>
              <a:buChar char="•"/>
            </a:pPr>
            <a:r>
              <a:rPr lang="en-US" sz="2200" err="1">
                <a:solidFill>
                  <a:schemeClr val="bg1"/>
                </a:solidFill>
              </a:rPr>
              <a:t>Waar</a:t>
            </a:r>
            <a:r>
              <a:rPr lang="en-US" sz="2200">
                <a:solidFill>
                  <a:schemeClr val="bg1"/>
                </a:solidFill>
              </a:rPr>
              <a:t> </a:t>
            </a:r>
            <a:r>
              <a:rPr lang="en-US" sz="2200" err="1">
                <a:solidFill>
                  <a:schemeClr val="bg1"/>
                </a:solidFill>
              </a:rPr>
              <a:t>staan</a:t>
            </a:r>
            <a:r>
              <a:rPr lang="en-US" sz="2200">
                <a:solidFill>
                  <a:schemeClr val="bg1"/>
                </a:solidFill>
              </a:rPr>
              <a:t> </a:t>
            </a:r>
            <a:r>
              <a:rPr lang="en-US" sz="2200" err="1">
                <a:solidFill>
                  <a:schemeClr val="bg1"/>
                </a:solidFill>
              </a:rPr>
              <a:t>deze</a:t>
            </a:r>
            <a:r>
              <a:rPr lang="en-US" sz="2200">
                <a:solidFill>
                  <a:schemeClr val="bg1"/>
                </a:solidFill>
              </a:rPr>
              <a:t> in je </a:t>
            </a:r>
            <a:r>
              <a:rPr lang="en-US" sz="2200" err="1">
                <a:solidFill>
                  <a:schemeClr val="bg1"/>
                </a:solidFill>
              </a:rPr>
              <a:t>lokaal</a:t>
            </a:r>
            <a:r>
              <a:rPr lang="en-US" sz="2200">
                <a:solidFill>
                  <a:schemeClr val="bg1"/>
                </a:solidFill>
              </a:rPr>
              <a:t>?</a:t>
            </a:r>
          </a:p>
          <a:p>
            <a:pPr indent="-228600">
              <a:buFont typeface="Arial" panose="020B0604020202020204" pitchFamily="34" charset="0"/>
              <a:buChar char="•"/>
            </a:pPr>
            <a:r>
              <a:rPr lang="en-US" sz="2200">
                <a:solidFill>
                  <a:schemeClr val="bg1"/>
                </a:solidFill>
              </a:rPr>
              <a:t>Hoe </a:t>
            </a:r>
            <a:r>
              <a:rPr lang="en-US" sz="2200" err="1">
                <a:solidFill>
                  <a:schemeClr val="bg1"/>
                </a:solidFill>
              </a:rPr>
              <a:t>kan</a:t>
            </a:r>
            <a:r>
              <a:rPr lang="en-US" sz="2200">
                <a:solidFill>
                  <a:schemeClr val="bg1"/>
                </a:solidFill>
              </a:rPr>
              <a:t> je CO-</a:t>
            </a:r>
            <a:r>
              <a:rPr lang="en-US" sz="2200" err="1">
                <a:solidFill>
                  <a:schemeClr val="bg1"/>
                </a:solidFill>
              </a:rPr>
              <a:t>vergiftiging</a:t>
            </a:r>
            <a:r>
              <a:rPr lang="en-US" sz="2200">
                <a:solidFill>
                  <a:schemeClr val="bg1"/>
                </a:solidFill>
              </a:rPr>
              <a:t> </a:t>
            </a:r>
            <a:r>
              <a:rPr lang="en-US" sz="2200" err="1">
                <a:solidFill>
                  <a:schemeClr val="bg1"/>
                </a:solidFill>
              </a:rPr>
              <a:t>voorkomen</a:t>
            </a:r>
            <a:r>
              <a:rPr lang="en-US" sz="2200">
                <a:solidFill>
                  <a:schemeClr val="bg1"/>
                </a:solidFill>
              </a:rPr>
              <a:t>?</a:t>
            </a:r>
          </a:p>
          <a:p>
            <a:pPr marL="0" indent="-228600">
              <a:buFont typeface="Arial" panose="020B0604020202020204" pitchFamily="34" charset="0"/>
              <a:buChar char="•"/>
            </a:pPr>
            <a:endParaRPr lang="en-US" sz="2200">
              <a:solidFill>
                <a:schemeClr val="bg1"/>
              </a:solidFill>
            </a:endParaRPr>
          </a:p>
        </p:txBody>
      </p:sp>
      <p:pic>
        <p:nvPicPr>
          <p:cNvPr id="8" name="Graphic 7" descr="Badge vraagteken silhouet">
            <a:extLst>
              <a:ext uri="{FF2B5EF4-FFF2-40B4-BE49-F238E27FC236}">
                <a16:creationId xmlns:a16="http://schemas.microsoft.com/office/drawing/2014/main" id="{0E8EEA92-FAE4-431A-844D-FC10A86FFA8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743" y="4926972"/>
            <a:ext cx="914400" cy="914400"/>
          </a:xfrm>
          <a:prstGeom prst="rect">
            <a:avLst/>
          </a:prstGeom>
        </p:spPr>
      </p:pic>
    </p:spTree>
    <p:extLst>
      <p:ext uri="{BB962C8B-B14F-4D97-AF65-F5344CB8AC3E}">
        <p14:creationId xmlns:p14="http://schemas.microsoft.com/office/powerpoint/2010/main" val="23588622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96918796-2918-40D6-BE3A-4600C47FC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266" name="Picture 2" descr="brandwonden | Radio 2, de grootste familie">
            <a:hlinkClick r:id="rId3"/>
            <a:extLst>
              <a:ext uri="{FF2B5EF4-FFF2-40B4-BE49-F238E27FC236}">
                <a16:creationId xmlns:a16="http://schemas.microsoft.com/office/drawing/2014/main" id="{4A3971AE-16D6-4269-9BE3-6054C6F306E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6584" b="-2"/>
          <a:stretch/>
        </p:blipFill>
        <p:spPr bwMode="auto">
          <a:xfrm>
            <a:off x="904875" y="2166938"/>
            <a:ext cx="5160963" cy="3457575"/>
          </a:xfrm>
          <a:prstGeom prst="rect">
            <a:avLst/>
          </a:prstGeom>
          <a:extLst>
            <a:ext uri="{909E8E84-426E-40DD-AFC4-6F175D3DCCD1}">
              <a14:hiddenFill xmlns:a14="http://schemas.microsoft.com/office/drawing/2010/main">
                <a:solidFill>
                  <a:srgbClr val="FFFFFF"/>
                </a:solidFill>
              </a14:hiddenFill>
            </a:ext>
          </a:extLst>
        </p:spPr>
      </p:pic>
      <p:pic>
        <p:nvPicPr>
          <p:cNvPr id="2050" name="Picture 2" descr="Update informatie gasmeters - Netbeheer Nederland">
            <a:extLst>
              <a:ext uri="{FF2B5EF4-FFF2-40B4-BE49-F238E27FC236}">
                <a16:creationId xmlns:a16="http://schemas.microsoft.com/office/drawing/2014/main" id="{C0E26245-9BDF-4791-B931-BC76B96B87E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289" r="12691" b="-1"/>
          <a:stretch/>
        </p:blipFill>
        <p:spPr bwMode="auto">
          <a:xfrm>
            <a:off x="6137275" y="2166938"/>
            <a:ext cx="5153025" cy="3457575"/>
          </a:xfrm>
          <a:prstGeom prst="rect">
            <a:avLst/>
          </a:prstGeom>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162514F4-F8F4-46DF-BA4D-87817E568B5D}"/>
              </a:ext>
            </a:extLst>
          </p:cNvPr>
          <p:cNvSpPr>
            <a:spLocks noGrp="1"/>
          </p:cNvSpPr>
          <p:nvPr>
            <p:ph type="title"/>
          </p:nvPr>
        </p:nvSpPr>
        <p:spPr>
          <a:xfrm>
            <a:off x="838200" y="672747"/>
            <a:ext cx="10515600" cy="715556"/>
          </a:xfrm>
        </p:spPr>
        <p:txBody>
          <a:bodyPr vert="horz" lIns="91440" tIns="45720" rIns="91440" bIns="45720" rtlCol="0" anchor="ctr">
            <a:normAutofit/>
          </a:bodyPr>
          <a:lstStyle/>
          <a:p>
            <a:pPr algn="ctr"/>
            <a:r>
              <a:rPr lang="en-US" sz="3200" kern="1200">
                <a:solidFill>
                  <a:schemeClr val="bg1"/>
                </a:solidFill>
                <a:latin typeface="+mj-lt"/>
                <a:ea typeface="+mj-ea"/>
                <a:cs typeface="+mj-cs"/>
              </a:rPr>
              <a:t>Wat </a:t>
            </a:r>
            <a:r>
              <a:rPr lang="en-US" sz="3200" kern="1200" err="1">
                <a:solidFill>
                  <a:schemeClr val="bg1"/>
                </a:solidFill>
                <a:latin typeface="+mj-lt"/>
                <a:ea typeface="+mj-ea"/>
                <a:cs typeface="+mj-cs"/>
              </a:rPr>
              <a:t>gebeurt</a:t>
            </a:r>
            <a:r>
              <a:rPr lang="en-US" sz="3200" kern="1200">
                <a:solidFill>
                  <a:schemeClr val="bg1"/>
                </a:solidFill>
                <a:latin typeface="+mj-lt"/>
                <a:ea typeface="+mj-ea"/>
                <a:cs typeface="+mj-cs"/>
              </a:rPr>
              <a:t> er in </a:t>
            </a:r>
            <a:r>
              <a:rPr lang="en-US" sz="3200" kern="1200" err="1">
                <a:solidFill>
                  <a:schemeClr val="bg1"/>
                </a:solidFill>
                <a:latin typeface="+mj-lt"/>
                <a:ea typeface="+mj-ea"/>
                <a:cs typeface="+mj-cs"/>
              </a:rPr>
              <a:t>dit</a:t>
            </a:r>
            <a:r>
              <a:rPr lang="en-US" sz="3200" kern="1200">
                <a:solidFill>
                  <a:schemeClr val="bg1"/>
                </a:solidFill>
                <a:latin typeface="+mj-lt"/>
                <a:ea typeface="+mj-ea"/>
                <a:cs typeface="+mj-cs"/>
              </a:rPr>
              <a:t> </a:t>
            </a:r>
            <a:r>
              <a:rPr lang="en-US" sz="3200" kern="1200" err="1">
                <a:solidFill>
                  <a:schemeClr val="bg1"/>
                </a:solidFill>
                <a:latin typeface="+mj-lt"/>
                <a:ea typeface="+mj-ea"/>
                <a:cs typeface="+mj-cs"/>
              </a:rPr>
              <a:t>filmpje</a:t>
            </a:r>
            <a:r>
              <a:rPr lang="en-US" sz="3200" kern="1200">
                <a:solidFill>
                  <a:schemeClr val="bg1"/>
                </a:solidFill>
                <a:latin typeface="+mj-lt"/>
                <a:ea typeface="+mj-ea"/>
                <a:cs typeface="+mj-cs"/>
              </a:rPr>
              <a:t>/</a:t>
            </a:r>
            <a:r>
              <a:rPr lang="en-US" sz="3200" kern="1200" err="1">
                <a:solidFill>
                  <a:schemeClr val="bg1"/>
                </a:solidFill>
                <a:latin typeface="+mj-lt"/>
                <a:ea typeface="+mj-ea"/>
                <a:cs typeface="+mj-cs"/>
              </a:rPr>
              <a:t>foto</a:t>
            </a:r>
            <a:r>
              <a:rPr lang="en-US" sz="3200" kern="1200">
                <a:solidFill>
                  <a:schemeClr val="bg1"/>
                </a:solidFill>
                <a:latin typeface="+mj-lt"/>
                <a:ea typeface="+mj-ea"/>
                <a:cs typeface="+mj-cs"/>
              </a:rPr>
              <a:t>? </a:t>
            </a:r>
          </a:p>
        </p:txBody>
      </p:sp>
    </p:spTree>
    <p:extLst>
      <p:ext uri="{BB962C8B-B14F-4D97-AF65-F5344CB8AC3E}">
        <p14:creationId xmlns:p14="http://schemas.microsoft.com/office/powerpoint/2010/main" val="14792031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162514F4-F8F4-46DF-BA4D-87817E568B5D}"/>
              </a:ext>
            </a:extLst>
          </p:cNvPr>
          <p:cNvSpPr>
            <a:spLocks noGrp="1"/>
          </p:cNvSpPr>
          <p:nvPr>
            <p:ph type="title"/>
          </p:nvPr>
        </p:nvSpPr>
        <p:spPr>
          <a:xfrm>
            <a:off x="649270" y="4615840"/>
            <a:ext cx="3885141" cy="1526741"/>
          </a:xfrm>
        </p:spPr>
        <p:txBody>
          <a:bodyPr vert="horz" lIns="91440" tIns="45720" rIns="91440" bIns="45720" rtlCol="0" anchor="ctr">
            <a:normAutofit/>
          </a:bodyPr>
          <a:lstStyle/>
          <a:p>
            <a:pPr algn="r"/>
            <a:r>
              <a:rPr lang="en-US" sz="3000" kern="1200">
                <a:solidFill>
                  <a:schemeClr val="bg1"/>
                </a:solidFill>
                <a:latin typeface="+mj-lt"/>
                <a:ea typeface="+mj-ea"/>
                <a:cs typeface="+mj-cs"/>
              </a:rPr>
              <a:t>Gas </a:t>
            </a:r>
          </a:p>
        </p:txBody>
      </p:sp>
      <p:pic>
        <p:nvPicPr>
          <p:cNvPr id="11266" name="Picture 2" descr="brandwonden | Radio 2, de grootste familie">
            <a:extLst>
              <a:ext uri="{FF2B5EF4-FFF2-40B4-BE49-F238E27FC236}">
                <a16:creationId xmlns:a16="http://schemas.microsoft.com/office/drawing/2014/main" id="{4A3971AE-16D6-4269-9BE3-6054C6F306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6584" b="-2"/>
          <a:stretch/>
        </p:blipFill>
        <p:spPr bwMode="auto">
          <a:xfrm>
            <a:off x="393308" y="352931"/>
            <a:ext cx="5559480" cy="374904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Update informatie gasmeters - Netbeheer Nederland">
            <a:extLst>
              <a:ext uri="{FF2B5EF4-FFF2-40B4-BE49-F238E27FC236}">
                <a16:creationId xmlns:a16="http://schemas.microsoft.com/office/drawing/2014/main" id="{C0E26245-9BDF-4791-B931-BC76B96B87E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289" r="12691" b="-1"/>
          <a:stretch/>
        </p:blipFill>
        <p:spPr bwMode="auto">
          <a:xfrm>
            <a:off x="6251736" y="357013"/>
            <a:ext cx="5546955" cy="3749040"/>
          </a:xfrm>
          <a:prstGeom prst="rect">
            <a:avLst/>
          </a:prstGeom>
          <a:noFill/>
          <a:extLst>
            <a:ext uri="{909E8E84-426E-40DD-AFC4-6F175D3DCCD1}">
              <a14:hiddenFill xmlns:a14="http://schemas.microsoft.com/office/drawing/2010/main">
                <a:solidFill>
                  <a:srgbClr val="FFFFFF"/>
                </a:solidFill>
              </a14:hiddenFill>
            </a:ext>
          </a:extLst>
        </p:spPr>
      </p:pic>
      <p:cxnSp>
        <p:nvCxnSpPr>
          <p:cNvPr id="138" name="Straight Connector 137">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E8D88C5C-FD89-47A4-9FF0-B28A03CA6926}"/>
              </a:ext>
            </a:extLst>
          </p:cNvPr>
          <p:cNvSpPr>
            <a:spLocks noGrp="1"/>
          </p:cNvSpPr>
          <p:nvPr>
            <p:ph idx="1"/>
          </p:nvPr>
        </p:nvSpPr>
        <p:spPr>
          <a:xfrm>
            <a:off x="4945336" y="4615840"/>
            <a:ext cx="6609921" cy="1526741"/>
          </a:xfrm>
        </p:spPr>
        <p:txBody>
          <a:bodyPr vert="horz" lIns="91440" tIns="45720" rIns="91440" bIns="45720" rtlCol="0" anchor="ctr">
            <a:normAutofit fontScale="92500"/>
          </a:bodyPr>
          <a:lstStyle/>
          <a:p>
            <a:pPr indent="-228600">
              <a:buFont typeface="Arial" panose="020B0604020202020204" pitchFamily="34" charset="0"/>
              <a:buChar char="•"/>
            </a:pPr>
            <a:r>
              <a:rPr lang="en-US" sz="1900">
                <a:solidFill>
                  <a:schemeClr val="bg1"/>
                </a:solidFill>
              </a:rPr>
              <a:t>Gasflessen: niet binnen bewaren, niet aan een keldergat, buiten/goed verluchte plek, laat niet iedereen daarmee aan de slag gaan</a:t>
            </a:r>
          </a:p>
          <a:p>
            <a:pPr indent="-228600">
              <a:buFont typeface="Arial" panose="020B0604020202020204" pitchFamily="34" charset="0"/>
              <a:buChar char="•"/>
            </a:pPr>
            <a:r>
              <a:rPr lang="en-US" sz="1900">
                <a:solidFill>
                  <a:schemeClr val="bg1"/>
                </a:solidFill>
              </a:rPr>
              <a:t>Aardgas:  gasgeur verlaat het gebouw en verlucht, steek geen vuur (sigaret, kaars…) of licht aan (vonkjes)… </a:t>
            </a:r>
          </a:p>
        </p:txBody>
      </p:sp>
    </p:spTree>
    <p:extLst>
      <p:ext uri="{BB962C8B-B14F-4D97-AF65-F5344CB8AC3E}">
        <p14:creationId xmlns:p14="http://schemas.microsoft.com/office/powerpoint/2010/main" val="31325362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9C3110-2084-4FCD-B325-73FDF60FF968}"/>
              </a:ext>
            </a:extLst>
          </p:cNvPr>
          <p:cNvSpPr>
            <a:spLocks noGrp="1"/>
          </p:cNvSpPr>
          <p:nvPr>
            <p:ph type="title"/>
          </p:nvPr>
        </p:nvSpPr>
        <p:spPr/>
        <p:txBody>
          <a:bodyPr/>
          <a:lstStyle/>
          <a:p>
            <a:r>
              <a:rPr lang="nl-NL"/>
              <a:t>Wat komt er aan bod in deze vorming?</a:t>
            </a:r>
          </a:p>
        </p:txBody>
      </p:sp>
      <p:sp>
        <p:nvSpPr>
          <p:cNvPr id="3" name="Tijdelijke aanduiding voor inhoud 2">
            <a:extLst>
              <a:ext uri="{FF2B5EF4-FFF2-40B4-BE49-F238E27FC236}">
                <a16:creationId xmlns:a16="http://schemas.microsoft.com/office/drawing/2014/main" id="{BF09F42C-06E0-4B0E-BDF5-4DBC10849826}"/>
              </a:ext>
            </a:extLst>
          </p:cNvPr>
          <p:cNvSpPr>
            <a:spLocks noGrp="1"/>
          </p:cNvSpPr>
          <p:nvPr>
            <p:ph idx="1"/>
          </p:nvPr>
        </p:nvSpPr>
        <p:spPr/>
        <p:txBody>
          <a:bodyPr vert="horz" lIns="91440" tIns="45720" rIns="91440" bIns="45720" rtlCol="0" anchor="t">
            <a:normAutofit/>
          </a:bodyPr>
          <a:lstStyle/>
          <a:p>
            <a:r>
              <a:rPr lang="nl-NL"/>
              <a:t>Wat mag je WEL verwachten</a:t>
            </a:r>
          </a:p>
          <a:p>
            <a:pPr lvl="1" indent="-448945"/>
            <a:r>
              <a:rPr lang="nl-NL"/>
              <a:t>Wat moet ik weten om brandveilig te handelen in de lokalen</a:t>
            </a:r>
          </a:p>
          <a:p>
            <a:pPr lvl="1" indent="-448945"/>
            <a:r>
              <a:rPr lang="nl-NL"/>
              <a:t>Welke zaken moet ik 'herkennen'</a:t>
            </a:r>
          </a:p>
          <a:p>
            <a:pPr lvl="1" indent="-448945"/>
            <a:r>
              <a:rPr lang="nl-NL"/>
              <a:t>Wat kan ik doen als er zich een noodsituatie voordoet</a:t>
            </a:r>
            <a:br>
              <a:rPr lang="nl-NL"/>
            </a:br>
            <a:r>
              <a:rPr lang="nl-NL"/>
              <a:t>-&gt; voor iedereen die met kinderen en jongeren aan de slag gaat</a:t>
            </a:r>
          </a:p>
          <a:p>
            <a:r>
              <a:rPr lang="nl-NL"/>
              <a:t>Wat mag je NIET verwachten</a:t>
            </a:r>
          </a:p>
          <a:p>
            <a:pPr lvl="1" indent="-448945"/>
            <a:r>
              <a:rPr lang="nl-NL"/>
              <a:t>Is ons lokaal helemaal brandveilig ? Inrichting, keuringen, …</a:t>
            </a:r>
          </a:p>
          <a:p>
            <a:pPr lvl="1" indent="-448945"/>
            <a:r>
              <a:rPr lang="nl-NL"/>
              <a:t>Specifieke situaties verbonden aan bv op kamp gaan, een evenement of een fuif, ...</a:t>
            </a:r>
          </a:p>
          <a:p>
            <a:pPr lvl="1" indent="-448945"/>
            <a:r>
              <a:rPr lang="nl-NL"/>
              <a:t>Het is geen blusopleiding</a:t>
            </a:r>
          </a:p>
        </p:txBody>
      </p:sp>
    </p:spTree>
    <p:extLst>
      <p:ext uri="{BB962C8B-B14F-4D97-AF65-F5344CB8AC3E}">
        <p14:creationId xmlns:p14="http://schemas.microsoft.com/office/powerpoint/2010/main" val="16803164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162514F4-F8F4-46DF-BA4D-87817E568B5D}"/>
              </a:ext>
            </a:extLst>
          </p:cNvPr>
          <p:cNvSpPr>
            <a:spLocks noGrp="1"/>
          </p:cNvSpPr>
          <p:nvPr>
            <p:ph type="title"/>
          </p:nvPr>
        </p:nvSpPr>
        <p:spPr>
          <a:xfrm>
            <a:off x="649270" y="4615840"/>
            <a:ext cx="3885141" cy="1526741"/>
          </a:xfrm>
        </p:spPr>
        <p:txBody>
          <a:bodyPr vert="horz" lIns="91440" tIns="45720" rIns="91440" bIns="45720" rtlCol="0" anchor="ctr">
            <a:normAutofit/>
          </a:bodyPr>
          <a:lstStyle/>
          <a:p>
            <a:pPr algn="r"/>
            <a:r>
              <a:rPr lang="en-US" sz="3000" kern="1200">
                <a:solidFill>
                  <a:schemeClr val="bg1"/>
                </a:solidFill>
                <a:latin typeface="+mj-lt"/>
                <a:ea typeface="+mj-ea"/>
                <a:cs typeface="+mj-cs"/>
              </a:rPr>
              <a:t>Gas </a:t>
            </a:r>
          </a:p>
        </p:txBody>
      </p:sp>
      <p:pic>
        <p:nvPicPr>
          <p:cNvPr id="11266" name="Picture 2" descr="brandwonden | Radio 2, de grootste familie">
            <a:extLst>
              <a:ext uri="{FF2B5EF4-FFF2-40B4-BE49-F238E27FC236}">
                <a16:creationId xmlns:a16="http://schemas.microsoft.com/office/drawing/2014/main" id="{4A3971AE-16D6-4269-9BE3-6054C6F306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6584" b="-2"/>
          <a:stretch/>
        </p:blipFill>
        <p:spPr bwMode="auto">
          <a:xfrm>
            <a:off x="393308" y="352931"/>
            <a:ext cx="5559480" cy="374904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Update informatie gasmeters - Netbeheer Nederland">
            <a:extLst>
              <a:ext uri="{FF2B5EF4-FFF2-40B4-BE49-F238E27FC236}">
                <a16:creationId xmlns:a16="http://schemas.microsoft.com/office/drawing/2014/main" id="{C0E26245-9BDF-4791-B931-BC76B96B87E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289" r="12691" b="-1"/>
          <a:stretch/>
        </p:blipFill>
        <p:spPr bwMode="auto">
          <a:xfrm>
            <a:off x="6251736" y="357013"/>
            <a:ext cx="5546955" cy="3749040"/>
          </a:xfrm>
          <a:prstGeom prst="rect">
            <a:avLst/>
          </a:prstGeom>
          <a:noFill/>
          <a:extLst>
            <a:ext uri="{909E8E84-426E-40DD-AFC4-6F175D3DCCD1}">
              <a14:hiddenFill xmlns:a14="http://schemas.microsoft.com/office/drawing/2010/main">
                <a:solidFill>
                  <a:srgbClr val="FFFFFF"/>
                </a:solidFill>
              </a14:hiddenFill>
            </a:ext>
          </a:extLst>
        </p:spPr>
      </p:pic>
      <p:cxnSp>
        <p:nvCxnSpPr>
          <p:cNvPr id="138" name="Straight Connector 137">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E8D88C5C-FD89-47A4-9FF0-B28A03CA6926}"/>
              </a:ext>
            </a:extLst>
          </p:cNvPr>
          <p:cNvSpPr>
            <a:spLocks noGrp="1"/>
          </p:cNvSpPr>
          <p:nvPr>
            <p:ph idx="1"/>
          </p:nvPr>
        </p:nvSpPr>
        <p:spPr>
          <a:xfrm>
            <a:off x="4945336" y="4615840"/>
            <a:ext cx="6609921" cy="1526741"/>
          </a:xfrm>
        </p:spPr>
        <p:txBody>
          <a:bodyPr vert="horz" lIns="91440" tIns="45720" rIns="91440" bIns="45720" rtlCol="0" anchor="ctr">
            <a:normAutofit/>
          </a:bodyPr>
          <a:lstStyle/>
          <a:p>
            <a:pPr indent="-228600">
              <a:buFont typeface="Arial" panose="020B0604020202020204" pitchFamily="34" charset="0"/>
              <a:buChar char="•"/>
            </a:pPr>
            <a:r>
              <a:rPr lang="en-US" sz="1900" err="1">
                <a:solidFill>
                  <a:schemeClr val="bg1"/>
                </a:solidFill>
              </a:rPr>
              <a:t>Gebruiken</a:t>
            </a:r>
            <a:r>
              <a:rPr lang="en-US" sz="1900">
                <a:solidFill>
                  <a:schemeClr val="bg1"/>
                </a:solidFill>
              </a:rPr>
              <a:t> </a:t>
            </a:r>
            <a:r>
              <a:rPr lang="en-US" sz="1900" err="1">
                <a:solidFill>
                  <a:schemeClr val="bg1"/>
                </a:solidFill>
              </a:rPr>
              <a:t>jullie</a:t>
            </a:r>
            <a:r>
              <a:rPr lang="en-US" sz="1900">
                <a:solidFill>
                  <a:schemeClr val="bg1"/>
                </a:solidFill>
              </a:rPr>
              <a:t> gas </a:t>
            </a:r>
            <a:r>
              <a:rPr lang="en-US" sz="1900" err="1">
                <a:solidFill>
                  <a:schemeClr val="bg1"/>
                </a:solidFill>
              </a:rPr>
              <a:t>voor</a:t>
            </a:r>
            <a:r>
              <a:rPr lang="en-US" sz="1900">
                <a:solidFill>
                  <a:schemeClr val="bg1"/>
                </a:solidFill>
              </a:rPr>
              <a:t> </a:t>
            </a:r>
            <a:r>
              <a:rPr lang="en-US" sz="1900" err="1">
                <a:solidFill>
                  <a:schemeClr val="bg1"/>
                </a:solidFill>
              </a:rPr>
              <a:t>bepaalde</a:t>
            </a:r>
            <a:r>
              <a:rPr lang="en-US" sz="1900">
                <a:solidFill>
                  <a:schemeClr val="bg1"/>
                </a:solidFill>
              </a:rPr>
              <a:t> </a:t>
            </a:r>
            <a:r>
              <a:rPr lang="en-US" sz="1900" err="1">
                <a:solidFill>
                  <a:schemeClr val="bg1"/>
                </a:solidFill>
              </a:rPr>
              <a:t>zaken</a:t>
            </a:r>
            <a:r>
              <a:rPr lang="en-US" sz="1900">
                <a:solidFill>
                  <a:schemeClr val="bg1"/>
                </a:solidFill>
              </a:rPr>
              <a:t>?</a:t>
            </a:r>
          </a:p>
          <a:p>
            <a:pPr indent="-228600">
              <a:buFont typeface="Arial" panose="020B0604020202020204" pitchFamily="34" charset="0"/>
              <a:buChar char="•"/>
            </a:pPr>
            <a:r>
              <a:rPr lang="en-US" sz="1900">
                <a:solidFill>
                  <a:schemeClr val="bg1"/>
                </a:solidFill>
              </a:rPr>
              <a:t>Op </a:t>
            </a:r>
            <a:r>
              <a:rPr lang="en-US" sz="1900" err="1">
                <a:solidFill>
                  <a:schemeClr val="bg1"/>
                </a:solidFill>
              </a:rPr>
              <a:t>welke</a:t>
            </a:r>
            <a:r>
              <a:rPr lang="en-US" sz="1900">
                <a:solidFill>
                  <a:schemeClr val="bg1"/>
                </a:solidFill>
              </a:rPr>
              <a:t> </a:t>
            </a:r>
            <a:r>
              <a:rPr lang="en-US" sz="1900" err="1">
                <a:solidFill>
                  <a:schemeClr val="bg1"/>
                </a:solidFill>
              </a:rPr>
              <a:t>manieren</a:t>
            </a:r>
            <a:r>
              <a:rPr lang="en-US" sz="1900">
                <a:solidFill>
                  <a:schemeClr val="bg1"/>
                </a:solidFill>
              </a:rPr>
              <a:t> </a:t>
            </a:r>
            <a:r>
              <a:rPr lang="en-US" sz="1900" err="1">
                <a:solidFill>
                  <a:schemeClr val="bg1"/>
                </a:solidFill>
              </a:rPr>
              <a:t>zou</a:t>
            </a:r>
            <a:r>
              <a:rPr lang="en-US" sz="1900">
                <a:solidFill>
                  <a:schemeClr val="bg1"/>
                </a:solidFill>
              </a:rPr>
              <a:t> je </a:t>
            </a:r>
            <a:r>
              <a:rPr lang="en-US" sz="1900" err="1">
                <a:solidFill>
                  <a:schemeClr val="bg1"/>
                </a:solidFill>
              </a:rPr>
              <a:t>meer</a:t>
            </a:r>
            <a:r>
              <a:rPr lang="en-US" sz="1900">
                <a:solidFill>
                  <a:schemeClr val="bg1"/>
                </a:solidFill>
              </a:rPr>
              <a:t> </a:t>
            </a:r>
            <a:r>
              <a:rPr lang="en-US" sz="1900" err="1">
                <a:solidFill>
                  <a:schemeClr val="bg1"/>
                </a:solidFill>
              </a:rPr>
              <a:t>attent</a:t>
            </a:r>
            <a:r>
              <a:rPr lang="en-US" sz="1900">
                <a:solidFill>
                  <a:schemeClr val="bg1"/>
                </a:solidFill>
              </a:rPr>
              <a:t> </a:t>
            </a:r>
            <a:r>
              <a:rPr lang="en-US" sz="1900" err="1">
                <a:solidFill>
                  <a:schemeClr val="bg1"/>
                </a:solidFill>
              </a:rPr>
              <a:t>kunnen</a:t>
            </a:r>
            <a:r>
              <a:rPr lang="en-US" sz="1900">
                <a:solidFill>
                  <a:schemeClr val="bg1"/>
                </a:solidFill>
              </a:rPr>
              <a:t> </a:t>
            </a:r>
            <a:r>
              <a:rPr lang="en-US" sz="1900" err="1">
                <a:solidFill>
                  <a:schemeClr val="bg1"/>
                </a:solidFill>
              </a:rPr>
              <a:t>zijn</a:t>
            </a:r>
            <a:r>
              <a:rPr lang="en-US" sz="1900">
                <a:solidFill>
                  <a:schemeClr val="bg1"/>
                </a:solidFill>
              </a:rPr>
              <a:t> in het </a:t>
            </a:r>
            <a:r>
              <a:rPr lang="en-US" sz="1900" err="1">
                <a:solidFill>
                  <a:schemeClr val="bg1"/>
                </a:solidFill>
              </a:rPr>
              <a:t>gebruiken</a:t>
            </a:r>
            <a:r>
              <a:rPr lang="en-US" sz="1900">
                <a:solidFill>
                  <a:schemeClr val="bg1"/>
                </a:solidFill>
              </a:rPr>
              <a:t> van </a:t>
            </a:r>
            <a:r>
              <a:rPr lang="en-US" sz="1900" err="1">
                <a:solidFill>
                  <a:schemeClr val="bg1"/>
                </a:solidFill>
              </a:rPr>
              <a:t>gastoestellen</a:t>
            </a:r>
            <a:r>
              <a:rPr lang="en-US" sz="1900">
                <a:solidFill>
                  <a:schemeClr val="bg1"/>
                </a:solidFill>
              </a:rPr>
              <a:t>?</a:t>
            </a:r>
          </a:p>
          <a:p>
            <a:pPr indent="-228600">
              <a:buFont typeface="Arial" panose="020B0604020202020204" pitchFamily="34" charset="0"/>
              <a:buChar char="•"/>
            </a:pPr>
            <a:r>
              <a:rPr lang="en-US" sz="1900" err="1">
                <a:solidFill>
                  <a:schemeClr val="bg1"/>
                </a:solidFill>
              </a:rPr>
              <a:t>Waar</a:t>
            </a:r>
            <a:r>
              <a:rPr lang="en-US" sz="1900">
                <a:solidFill>
                  <a:schemeClr val="bg1"/>
                </a:solidFill>
              </a:rPr>
              <a:t> </a:t>
            </a:r>
            <a:r>
              <a:rPr lang="en-US" sz="1900" err="1">
                <a:solidFill>
                  <a:schemeClr val="bg1"/>
                </a:solidFill>
              </a:rPr>
              <a:t>bewaar</a:t>
            </a:r>
            <a:r>
              <a:rPr lang="en-US" sz="1900">
                <a:solidFill>
                  <a:schemeClr val="bg1"/>
                </a:solidFill>
              </a:rPr>
              <a:t> je </a:t>
            </a:r>
            <a:r>
              <a:rPr lang="en-US" sz="1900" err="1">
                <a:solidFill>
                  <a:schemeClr val="bg1"/>
                </a:solidFill>
              </a:rPr>
              <a:t>idealiter</a:t>
            </a:r>
            <a:r>
              <a:rPr lang="en-US" sz="1900">
                <a:solidFill>
                  <a:schemeClr val="bg1"/>
                </a:solidFill>
              </a:rPr>
              <a:t> </a:t>
            </a:r>
            <a:r>
              <a:rPr lang="en-US" sz="1900" err="1">
                <a:solidFill>
                  <a:schemeClr val="bg1"/>
                </a:solidFill>
              </a:rPr>
              <a:t>gasflessen</a:t>
            </a:r>
            <a:r>
              <a:rPr lang="en-US" sz="1900">
                <a:solidFill>
                  <a:schemeClr val="bg1"/>
                </a:solidFill>
              </a:rPr>
              <a:t>?</a:t>
            </a:r>
          </a:p>
        </p:txBody>
      </p:sp>
      <p:pic>
        <p:nvPicPr>
          <p:cNvPr id="8" name="Graphic 7" descr="Badge vraagteken silhouet">
            <a:extLst>
              <a:ext uri="{FF2B5EF4-FFF2-40B4-BE49-F238E27FC236}">
                <a16:creationId xmlns:a16="http://schemas.microsoft.com/office/drawing/2014/main" id="{9D3A5C60-D8AC-4208-9743-E3EBB74F6A2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4913" y="4918676"/>
            <a:ext cx="914400" cy="914400"/>
          </a:xfrm>
          <a:prstGeom prst="rect">
            <a:avLst/>
          </a:prstGeom>
        </p:spPr>
      </p:pic>
    </p:spTree>
    <p:extLst>
      <p:ext uri="{BB962C8B-B14F-4D97-AF65-F5344CB8AC3E}">
        <p14:creationId xmlns:p14="http://schemas.microsoft.com/office/powerpoint/2010/main" val="850016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fbeelding 16">
            <a:extLst>
              <a:ext uri="{FF2B5EF4-FFF2-40B4-BE49-F238E27FC236}">
                <a16:creationId xmlns:a16="http://schemas.microsoft.com/office/drawing/2014/main" id="{756BF137-B92F-4BCC-9A9C-AC7A5E962082}"/>
              </a:ext>
            </a:extLst>
          </p:cNvPr>
          <p:cNvPicPr/>
          <p:nvPr/>
        </p:nvPicPr>
        <p:blipFill rotWithShape="1">
          <a:blip r:embed="rId3">
            <a:alphaModFix amt="35000"/>
            <a:extLst>
              <a:ext uri="{28A0092B-C50C-407E-A947-70E740481C1C}">
                <a14:useLocalDpi xmlns:a14="http://schemas.microsoft.com/office/drawing/2010/main" val="0"/>
              </a:ext>
            </a:extLst>
          </a:blip>
          <a:srcRect t="22314" b="21453"/>
          <a:stretch/>
        </p:blipFill>
        <p:spPr bwMode="auto">
          <a:xfrm>
            <a:off x="-6" y="-4"/>
            <a:ext cx="12192000" cy="6855958"/>
          </a:xfrm>
          <a:prstGeom prst="rect">
            <a:avLst/>
          </a:prstGeom>
          <a:noFill/>
          <a:extLst>
            <a:ext uri="{53640926-AAD7-44D8-BBD7-CCE9431645EC}">
              <a14:shadowObscured xmlns:a14="http://schemas.microsoft.com/office/drawing/2010/main"/>
            </a:ext>
          </a:extLst>
        </p:spPr>
      </p:pic>
      <p:sp>
        <p:nvSpPr>
          <p:cNvPr id="4" name="Titel 3">
            <a:extLst>
              <a:ext uri="{FF2B5EF4-FFF2-40B4-BE49-F238E27FC236}">
                <a16:creationId xmlns:a16="http://schemas.microsoft.com/office/drawing/2014/main" id="{7D0DDC10-2436-417D-8A43-6A0178E6F124}"/>
              </a:ext>
            </a:extLst>
          </p:cNvPr>
          <p:cNvSpPr>
            <a:spLocks noGrp="1"/>
          </p:cNvSpPr>
          <p:nvPr>
            <p:ph type="title"/>
          </p:nvPr>
        </p:nvSpPr>
        <p:spPr>
          <a:xfrm>
            <a:off x="4654295" y="4522156"/>
            <a:ext cx="5609222" cy="1363215"/>
          </a:xfrm>
        </p:spPr>
        <p:txBody>
          <a:bodyPr vert="horz" lIns="91440" tIns="45720" rIns="91440" bIns="45720" rtlCol="0" anchor="t">
            <a:normAutofit/>
          </a:bodyPr>
          <a:lstStyle/>
          <a:p>
            <a:r>
              <a:rPr lang="en-US" sz="4800" kern="1200">
                <a:solidFill>
                  <a:schemeClr val="tx1"/>
                </a:solidFill>
                <a:latin typeface="+mj-lt"/>
                <a:ea typeface="+mj-ea"/>
                <a:cs typeface="+mj-cs"/>
              </a:rPr>
              <a:t>De gevaren </a:t>
            </a:r>
          </a:p>
        </p:txBody>
      </p:sp>
      <p:pic>
        <p:nvPicPr>
          <p:cNvPr id="16" name="Afbeelding 15">
            <a:extLst>
              <a:ext uri="{FF2B5EF4-FFF2-40B4-BE49-F238E27FC236}">
                <a16:creationId xmlns:a16="http://schemas.microsoft.com/office/drawing/2014/main" id="{902194F0-8805-4F6B-880D-85201FD9841D}"/>
              </a:ext>
            </a:extLst>
          </p:cNvPr>
          <p:cNvPicPr/>
          <p:nvPr/>
        </p:nvPicPr>
        <p:blipFill rotWithShape="1">
          <a:blip r:embed="rId4">
            <a:extLst>
              <a:ext uri="{28A0092B-C50C-407E-A947-70E740481C1C}">
                <a14:useLocalDpi xmlns:a14="http://schemas.microsoft.com/office/drawing/2010/main" val="0"/>
              </a:ext>
            </a:extLst>
          </a:blip>
          <a:srcRect t="20917" r="-1" b="20691"/>
          <a:stretch/>
        </p:blipFill>
        <p:spPr bwMode="auto">
          <a:xfrm>
            <a:off x="1246574"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noFill/>
          <a:extLst>
            <a:ext uri="{53640926-AAD7-44D8-BBD7-CCE9431645EC}">
              <a14:shadowObscured xmlns:a14="http://schemas.microsoft.com/office/drawing/2010/main"/>
            </a:ext>
          </a:extLst>
        </p:spPr>
      </p:pic>
      <p:pic>
        <p:nvPicPr>
          <p:cNvPr id="21" name="Afbeelding 20" descr="Waarschuwingssticker milieugevaarlijk - ISO 7010 -  W072 400 mm">
            <a:extLst>
              <a:ext uri="{FF2B5EF4-FFF2-40B4-BE49-F238E27FC236}">
                <a16:creationId xmlns:a16="http://schemas.microsoft.com/office/drawing/2014/main" id="{C7FC6730-821B-4461-ADCB-B6951630F408}"/>
              </a:ext>
            </a:extLst>
          </p:cNvPr>
          <p:cNvPicPr/>
          <p:nvPr/>
        </p:nvPicPr>
        <p:blipFill rotWithShape="1">
          <a:blip r:embed="rId5">
            <a:extLst>
              <a:ext uri="{28A0092B-C50C-407E-A947-70E740481C1C}">
                <a14:useLocalDpi xmlns:a14="http://schemas.microsoft.com/office/drawing/2010/main" val="0"/>
              </a:ext>
            </a:extLst>
          </a:blip>
          <a:srcRect l="15205" r="15369" b="-1"/>
          <a:stretch/>
        </p:blipFill>
        <p:spPr bwMode="auto">
          <a:xfrm>
            <a:off x="20" y="2288332"/>
            <a:ext cx="356461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noFill/>
        </p:spPr>
      </p:pic>
      <p:pic>
        <p:nvPicPr>
          <p:cNvPr id="19" name="Afbeelding 18">
            <a:extLst>
              <a:ext uri="{FF2B5EF4-FFF2-40B4-BE49-F238E27FC236}">
                <a16:creationId xmlns:a16="http://schemas.microsoft.com/office/drawing/2014/main" id="{BC588895-0368-40F7-ACD9-DA6049EC8347}"/>
              </a:ext>
            </a:extLst>
          </p:cNvPr>
          <p:cNvPicPr/>
          <p:nvPr/>
        </p:nvPicPr>
        <p:blipFill rotWithShape="1">
          <a:blip r:embed="rId6">
            <a:extLst>
              <a:ext uri="{28A0092B-C50C-407E-A947-70E740481C1C}">
                <a14:useLocalDpi xmlns:a14="http://schemas.microsoft.com/office/drawing/2010/main" val="0"/>
              </a:ext>
            </a:extLst>
          </a:blip>
          <a:srcRect r="-4" b="-4"/>
          <a:stretch/>
        </p:blipFill>
        <p:spPr bwMode="auto">
          <a:xfrm>
            <a:off x="5511871" y="780500"/>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extLst>
            <a:ext uri="{53640926-AAD7-44D8-BBD7-CCE9431645EC}">
              <a14:shadowObscured xmlns:a14="http://schemas.microsoft.com/office/drawing/2010/main"/>
            </a:ext>
          </a:extLst>
        </p:spPr>
      </p:pic>
      <p:pic>
        <p:nvPicPr>
          <p:cNvPr id="20" name="Afbeelding 19" descr="Waarschuwingsstickers op vel &quot;Bijtende stoffen&quot;">
            <a:extLst>
              <a:ext uri="{FF2B5EF4-FFF2-40B4-BE49-F238E27FC236}">
                <a16:creationId xmlns:a16="http://schemas.microsoft.com/office/drawing/2014/main" id="{F1323683-1AB6-418D-8A1E-A2451565FFC2}"/>
              </a:ext>
            </a:extLst>
          </p:cNvPr>
          <p:cNvPicPr/>
          <p:nvPr/>
        </p:nvPicPr>
        <p:blipFill rotWithShape="1">
          <a:blip r:embed="rId7">
            <a:extLst>
              <a:ext uri="{28A0092B-C50C-407E-A947-70E740481C1C}">
                <a14:useLocalDpi xmlns:a14="http://schemas.microsoft.com/office/drawing/2010/main" val="0"/>
              </a:ext>
            </a:extLst>
          </a:blip>
          <a:srcRect l="10873" r="10024" b="6"/>
          <a:stretch/>
        </p:blipFill>
        <p:spPr bwMode="auto">
          <a:xfrm>
            <a:off x="8918761" y="-4330"/>
            <a:ext cx="3273238" cy="3618965"/>
          </a:xfrm>
          <a:custGeom>
            <a:avLst/>
            <a:gdLst/>
            <a:ahLst/>
            <a:cxnLst/>
            <a:rect l="l" t="t" r="r" b="b"/>
            <a:pathLst>
              <a:path w="3273238" h="3618965">
                <a:moveTo>
                  <a:pt x="210437" y="0"/>
                </a:moveTo>
                <a:lnTo>
                  <a:pt x="3273238" y="0"/>
                </a:lnTo>
                <a:lnTo>
                  <a:pt x="3273238" y="3526409"/>
                </a:lnTo>
                <a:lnTo>
                  <a:pt x="3118338" y="3566238"/>
                </a:lnTo>
                <a:cubicBezTo>
                  <a:pt x="2949390" y="3600810"/>
                  <a:pt x="2774463" y="3618965"/>
                  <a:pt x="2595295" y="3618965"/>
                </a:cubicBezTo>
                <a:cubicBezTo>
                  <a:pt x="1161953" y="3618965"/>
                  <a:pt x="0" y="2457012"/>
                  <a:pt x="0" y="1023670"/>
                </a:cubicBezTo>
                <a:cubicBezTo>
                  <a:pt x="0" y="665335"/>
                  <a:pt x="72622" y="323961"/>
                  <a:pt x="203951" y="13464"/>
                </a:cubicBezTo>
                <a:close/>
              </a:path>
            </a:pathLst>
          </a:custGeom>
          <a:noFill/>
        </p:spPr>
      </p:pic>
      <p:pic>
        <p:nvPicPr>
          <p:cNvPr id="31" name="Picture 3" descr="Brandblusser en slang in de gang van een hotel">
            <a:extLst>
              <a:ext uri="{FF2B5EF4-FFF2-40B4-BE49-F238E27FC236}">
                <a16:creationId xmlns:a16="http://schemas.microsoft.com/office/drawing/2014/main" id="{571E54EB-65FD-49CF-9583-B2193C16068E}"/>
              </a:ext>
            </a:extLst>
          </p:cNvPr>
          <p:cNvPicPr>
            <a:picLocks noChangeAspect="1"/>
          </p:cNvPicPr>
          <p:nvPr/>
        </p:nvPicPr>
        <p:blipFill rotWithShape="1">
          <a:blip r:embed="rId8"/>
          <a:srcRect t="7094" b="8637"/>
          <a:stretch/>
        </p:blipFill>
        <p:spPr>
          <a:xfrm>
            <a:off x="-3047" y="10"/>
            <a:ext cx="12191999" cy="6857990"/>
          </a:xfrm>
          <a:prstGeom prst="rect">
            <a:avLst/>
          </a:prstGeom>
        </p:spPr>
      </p:pic>
      <p:sp>
        <p:nvSpPr>
          <p:cNvPr id="33" name="Titel 1">
            <a:extLst>
              <a:ext uri="{FF2B5EF4-FFF2-40B4-BE49-F238E27FC236}">
                <a16:creationId xmlns:a16="http://schemas.microsoft.com/office/drawing/2014/main" id="{119E2363-98CD-4BC1-B41F-BCF426D9EAD8}"/>
              </a:ext>
            </a:extLst>
          </p:cNvPr>
          <p:cNvSpPr txBox="1">
            <a:spLocks/>
          </p:cNvSpPr>
          <p:nvPr/>
        </p:nvSpPr>
        <p:spPr>
          <a:xfrm>
            <a:off x="1097280" y="325550"/>
            <a:ext cx="10058400" cy="3574778"/>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200">
                <a:solidFill>
                  <a:srgbClr val="FFFFFF"/>
                </a:solidFill>
              </a:rPr>
              <a:t>Hoe </a:t>
            </a:r>
            <a:r>
              <a:rPr lang="en-US" sz="5200" err="1">
                <a:solidFill>
                  <a:srgbClr val="FFFFFF"/>
                </a:solidFill>
              </a:rPr>
              <a:t>reageren</a:t>
            </a:r>
            <a:r>
              <a:rPr lang="en-US" sz="5200">
                <a:solidFill>
                  <a:srgbClr val="FFFFFF"/>
                </a:solidFill>
              </a:rPr>
              <a:t>? </a:t>
            </a:r>
          </a:p>
          <a:p>
            <a:pPr algn="ctr"/>
            <a:r>
              <a:rPr lang="en-US" sz="4000">
                <a:solidFill>
                  <a:srgbClr val="FFFFFF"/>
                </a:solidFill>
              </a:rPr>
              <a:t>Wat </a:t>
            </a:r>
            <a:r>
              <a:rPr lang="en-US" sz="4000" err="1">
                <a:solidFill>
                  <a:srgbClr val="FFFFFF"/>
                </a:solidFill>
              </a:rPr>
              <a:t>als</a:t>
            </a:r>
            <a:r>
              <a:rPr lang="en-US" sz="4000">
                <a:solidFill>
                  <a:srgbClr val="FFFFFF"/>
                </a:solidFill>
              </a:rPr>
              <a:t> het </a:t>
            </a:r>
            <a:r>
              <a:rPr lang="en-US" sz="4000" err="1">
                <a:solidFill>
                  <a:srgbClr val="FFFFFF"/>
                </a:solidFill>
              </a:rPr>
              <a:t>fout</a:t>
            </a:r>
            <a:r>
              <a:rPr lang="en-US" sz="4000">
                <a:solidFill>
                  <a:srgbClr val="FFFFFF"/>
                </a:solidFill>
              </a:rPr>
              <a:t> </a:t>
            </a:r>
            <a:r>
              <a:rPr lang="en-US" sz="4000" err="1">
                <a:solidFill>
                  <a:srgbClr val="FFFFFF"/>
                </a:solidFill>
              </a:rPr>
              <a:t>gaat</a:t>
            </a:r>
            <a:r>
              <a:rPr lang="en-US" sz="4000">
                <a:solidFill>
                  <a:srgbClr val="FFFFFF"/>
                </a:solidFill>
              </a:rPr>
              <a:t>?</a:t>
            </a:r>
          </a:p>
        </p:txBody>
      </p:sp>
    </p:spTree>
    <p:extLst>
      <p:ext uri="{BB962C8B-B14F-4D97-AF65-F5344CB8AC3E}">
        <p14:creationId xmlns:p14="http://schemas.microsoft.com/office/powerpoint/2010/main" val="3362922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33"/>
                                        </p:tgtEl>
                                        <p:attrNameLst>
                                          <p:attrName>style.visibility</p:attrName>
                                        </p:attrNameLst>
                                      </p:cBhvr>
                                      <p:to>
                                        <p:strVal val="visible"/>
                                      </p:to>
                                    </p:set>
                                    <p:animEffect transition="in" filter="fade">
                                      <p:cBhvr>
                                        <p:cTn id="10" dur="4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hlinkClick r:id="rId3"/>
            <a:extLst>
              <a:ext uri="{FF2B5EF4-FFF2-40B4-BE49-F238E27FC236}">
                <a16:creationId xmlns:a16="http://schemas.microsoft.com/office/drawing/2014/main" id="{2A81B6F8-BB2E-4F61-A881-7D39C377B7C2}"/>
              </a:ext>
            </a:extLst>
          </p:cNvPr>
          <p:cNvPicPr>
            <a:picLocks noChangeAspect="1"/>
          </p:cNvPicPr>
          <p:nvPr/>
        </p:nvPicPr>
        <p:blipFill rotWithShape="1">
          <a:blip r:embed="rId4"/>
          <a:srcRect b="17059"/>
          <a:stretch/>
        </p:blipFill>
        <p:spPr>
          <a:xfrm>
            <a:off x="2383641" y="584947"/>
            <a:ext cx="7424718" cy="5688106"/>
          </a:xfrm>
          <a:prstGeom prst="rect">
            <a:avLst/>
          </a:prstGeom>
        </p:spPr>
      </p:pic>
    </p:spTree>
    <p:extLst>
      <p:ext uri="{BB962C8B-B14F-4D97-AF65-F5344CB8AC3E}">
        <p14:creationId xmlns:p14="http://schemas.microsoft.com/office/powerpoint/2010/main" val="26194343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31B353-3397-4112-9DB3-9AED3E4E87ED}"/>
              </a:ext>
            </a:extLst>
          </p:cNvPr>
          <p:cNvSpPr>
            <a:spLocks noGrp="1"/>
          </p:cNvSpPr>
          <p:nvPr>
            <p:ph type="title"/>
          </p:nvPr>
        </p:nvSpPr>
        <p:spPr>
          <a:xfrm>
            <a:off x="8215035" y="411587"/>
            <a:ext cx="3168336" cy="1114380"/>
          </a:xfrm>
        </p:spPr>
        <p:txBody>
          <a:bodyPr vert="horz" lIns="91440" tIns="45720" rIns="91440" bIns="45720" rtlCol="0" anchor="b">
            <a:normAutofit fontScale="90000"/>
          </a:bodyPr>
          <a:lstStyle/>
          <a:p>
            <a:pPr algn="ctr"/>
            <a:r>
              <a:rPr lang="en-US" sz="5200"/>
              <a:t>Wat </a:t>
            </a:r>
            <a:r>
              <a:rPr lang="en-US" sz="5200" err="1"/>
              <a:t>zeggen</a:t>
            </a:r>
            <a:r>
              <a:rPr lang="en-US" sz="5200"/>
              <a:t> </a:t>
            </a:r>
            <a:r>
              <a:rPr lang="en-US" sz="5200" err="1"/>
              <a:t>jongeren</a:t>
            </a:r>
            <a:r>
              <a:rPr lang="en-US" sz="5200"/>
              <a:t>?  </a:t>
            </a:r>
          </a:p>
        </p:txBody>
      </p:sp>
      <p:sp>
        <p:nvSpPr>
          <p:cNvPr id="3" name="Tijdelijke aanduiding voor inhoud 2">
            <a:extLst>
              <a:ext uri="{FF2B5EF4-FFF2-40B4-BE49-F238E27FC236}">
                <a16:creationId xmlns:a16="http://schemas.microsoft.com/office/drawing/2014/main" id="{4C42092D-6861-466E-8FE1-DDC9AAAEE4BB}"/>
              </a:ext>
            </a:extLst>
          </p:cNvPr>
          <p:cNvSpPr>
            <a:spLocks noGrp="1"/>
          </p:cNvSpPr>
          <p:nvPr>
            <p:ph sz="half" idx="1"/>
          </p:nvPr>
        </p:nvSpPr>
        <p:spPr>
          <a:xfrm>
            <a:off x="8338325" y="1869532"/>
            <a:ext cx="2921756" cy="943119"/>
          </a:xfrm>
        </p:spPr>
        <p:txBody>
          <a:bodyPr vert="horz" lIns="91440" tIns="45720" rIns="91440" bIns="45720" rtlCol="0">
            <a:normAutofit/>
          </a:bodyPr>
          <a:lstStyle/>
          <a:p>
            <a:pPr marL="0" indent="0" algn="ctr">
              <a:buNone/>
            </a:pPr>
            <a:r>
              <a:rPr lang="en-US" err="1"/>
              <a:t>Zet</a:t>
            </a:r>
            <a:r>
              <a:rPr lang="en-US"/>
              <a:t> </a:t>
            </a:r>
            <a:r>
              <a:rPr lang="en-US" err="1"/>
              <a:t>deze</a:t>
            </a:r>
            <a:r>
              <a:rPr lang="en-US"/>
              <a:t> app </a:t>
            </a:r>
            <a:r>
              <a:rPr lang="en-US" err="1"/>
              <a:t>zeker</a:t>
            </a:r>
            <a:r>
              <a:rPr lang="en-US"/>
              <a:t> op je smartphone</a:t>
            </a:r>
          </a:p>
        </p:txBody>
      </p:sp>
      <p:pic>
        <p:nvPicPr>
          <p:cNvPr id="8" name="Afbeelding 8">
            <a:extLst>
              <a:ext uri="{FF2B5EF4-FFF2-40B4-BE49-F238E27FC236}">
                <a16:creationId xmlns:a16="http://schemas.microsoft.com/office/drawing/2014/main" id="{F94DA681-582E-4818-B6EB-6E852DF69CDF}"/>
              </a:ext>
            </a:extLst>
          </p:cNvPr>
          <p:cNvPicPr>
            <a:picLocks noChangeAspect="1"/>
          </p:cNvPicPr>
          <p:nvPr/>
        </p:nvPicPr>
        <p:blipFill>
          <a:blip r:embed="rId3"/>
          <a:stretch>
            <a:fillRect/>
          </a:stretch>
        </p:blipFill>
        <p:spPr>
          <a:xfrm>
            <a:off x="8126015" y="2812651"/>
            <a:ext cx="3346376" cy="3346376"/>
          </a:xfrm>
          <a:prstGeom prst="rect">
            <a:avLst/>
          </a:prstGeom>
        </p:spPr>
      </p:pic>
      <p:pic>
        <p:nvPicPr>
          <p:cNvPr id="5" name="Afbeelding 4">
            <a:extLst>
              <a:ext uri="{FF2B5EF4-FFF2-40B4-BE49-F238E27FC236}">
                <a16:creationId xmlns:a16="http://schemas.microsoft.com/office/drawing/2014/main" id="{9EE467D1-96F3-4B11-B43F-E0D8C431BC99}"/>
              </a:ext>
            </a:extLst>
          </p:cNvPr>
          <p:cNvPicPr>
            <a:picLocks noChangeAspect="1"/>
          </p:cNvPicPr>
          <p:nvPr/>
        </p:nvPicPr>
        <p:blipFill>
          <a:blip r:embed="rId4"/>
          <a:stretch>
            <a:fillRect/>
          </a:stretch>
        </p:blipFill>
        <p:spPr>
          <a:xfrm>
            <a:off x="0" y="40886"/>
            <a:ext cx="8164131" cy="6776227"/>
          </a:xfrm>
          <a:prstGeom prst="rect">
            <a:avLst/>
          </a:prstGeom>
        </p:spPr>
      </p:pic>
    </p:spTree>
    <p:extLst>
      <p:ext uri="{BB962C8B-B14F-4D97-AF65-F5344CB8AC3E}">
        <p14:creationId xmlns:p14="http://schemas.microsoft.com/office/powerpoint/2010/main" val="39311731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ADC706-F509-4916-B35B-AA5DE25CA172}"/>
              </a:ext>
            </a:extLst>
          </p:cNvPr>
          <p:cNvSpPr>
            <a:spLocks noGrp="1"/>
          </p:cNvSpPr>
          <p:nvPr>
            <p:ph type="title"/>
          </p:nvPr>
        </p:nvSpPr>
        <p:spPr/>
        <p:txBody>
          <a:bodyPr/>
          <a:lstStyle/>
          <a:p>
            <a:r>
              <a:rPr lang="nl-BE"/>
              <a:t>6 richtlijnen bij brand </a:t>
            </a:r>
          </a:p>
        </p:txBody>
      </p:sp>
      <p:sp>
        <p:nvSpPr>
          <p:cNvPr id="9" name="Rechthoek 8">
            <a:extLst>
              <a:ext uri="{FF2B5EF4-FFF2-40B4-BE49-F238E27FC236}">
                <a16:creationId xmlns:a16="http://schemas.microsoft.com/office/drawing/2014/main" id="{3600831B-4FDA-4303-9FEE-42824E12D9C3}"/>
              </a:ext>
            </a:extLst>
          </p:cNvPr>
          <p:cNvSpPr/>
          <p:nvPr/>
        </p:nvSpPr>
        <p:spPr>
          <a:xfrm>
            <a:off x="8225117" y="2032760"/>
            <a:ext cx="3254188" cy="757489"/>
          </a:xfrm>
          <a:ln>
            <a:solidFill>
              <a:schemeClr val="bg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BE"/>
              <a:t>Blijf Kalm</a:t>
            </a:r>
          </a:p>
        </p:txBody>
      </p:sp>
      <p:sp>
        <p:nvSpPr>
          <p:cNvPr id="10" name="Rechthoek 9">
            <a:extLst>
              <a:ext uri="{FF2B5EF4-FFF2-40B4-BE49-F238E27FC236}">
                <a16:creationId xmlns:a16="http://schemas.microsoft.com/office/drawing/2014/main" id="{FBE40F5D-2FDA-43B4-8D1D-AA7A9BEF02A7}"/>
              </a:ext>
            </a:extLst>
          </p:cNvPr>
          <p:cNvSpPr/>
          <p:nvPr/>
        </p:nvSpPr>
        <p:spPr>
          <a:xfrm>
            <a:off x="7947209" y="4394945"/>
            <a:ext cx="3532095" cy="757489"/>
          </a:xfrm>
          <a:custGeom>
            <a:avLst/>
            <a:gdLst>
              <a:gd name="connsiteX0" fmla="*/ 0 w 3532095"/>
              <a:gd name="connsiteY0" fmla="*/ 0 h 757489"/>
              <a:gd name="connsiteX1" fmla="*/ 3532095 w 3532095"/>
              <a:gd name="connsiteY1" fmla="*/ 0 h 757489"/>
              <a:gd name="connsiteX2" fmla="*/ 3532095 w 3532095"/>
              <a:gd name="connsiteY2" fmla="*/ 757489 h 757489"/>
              <a:gd name="connsiteX3" fmla="*/ 0 w 3532095"/>
              <a:gd name="connsiteY3" fmla="*/ 757489 h 757489"/>
              <a:gd name="connsiteX4" fmla="*/ 0 w 3532095"/>
              <a:gd name="connsiteY4" fmla="*/ 0 h 757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2095" h="757489" fill="none" extrusionOk="0">
                <a:moveTo>
                  <a:pt x="0" y="0"/>
                </a:moveTo>
                <a:cubicBezTo>
                  <a:pt x="1581275" y="37171"/>
                  <a:pt x="2342190" y="-126124"/>
                  <a:pt x="3532095" y="0"/>
                </a:cubicBezTo>
                <a:cubicBezTo>
                  <a:pt x="3470834" y="155311"/>
                  <a:pt x="3532536" y="441709"/>
                  <a:pt x="3532095" y="757489"/>
                </a:cubicBezTo>
                <a:cubicBezTo>
                  <a:pt x="3018386" y="884255"/>
                  <a:pt x="1499101" y="603699"/>
                  <a:pt x="0" y="757489"/>
                </a:cubicBezTo>
                <a:cubicBezTo>
                  <a:pt x="29815" y="567801"/>
                  <a:pt x="20140" y="162195"/>
                  <a:pt x="0" y="0"/>
                </a:cubicBezTo>
                <a:close/>
              </a:path>
              <a:path w="3532095" h="757489" stroke="0" extrusionOk="0">
                <a:moveTo>
                  <a:pt x="0" y="0"/>
                </a:moveTo>
                <a:cubicBezTo>
                  <a:pt x="641252" y="-135003"/>
                  <a:pt x="2182063" y="-93139"/>
                  <a:pt x="3532095" y="0"/>
                </a:cubicBezTo>
                <a:cubicBezTo>
                  <a:pt x="3482512" y="119689"/>
                  <a:pt x="3516438" y="648901"/>
                  <a:pt x="3532095" y="757489"/>
                </a:cubicBezTo>
                <a:cubicBezTo>
                  <a:pt x="2500671" y="883104"/>
                  <a:pt x="609005" y="650669"/>
                  <a:pt x="0" y="757489"/>
                </a:cubicBezTo>
                <a:cubicBezTo>
                  <a:pt x="-61597" y="612411"/>
                  <a:pt x="59887" y="185992"/>
                  <a:pt x="0" y="0"/>
                </a:cubicBezTo>
                <a:close/>
              </a:path>
            </a:pathLst>
          </a:custGeom>
          <a:ln>
            <a:solidFill>
              <a:schemeClr val="bg2"/>
            </a:solidFill>
            <a:extLst>
              <a:ext uri="{C807C97D-BFC1-408E-A445-0C87EB9F89A2}">
                <ask:lineSketchStyleProps xmlns:ask="http://schemas.microsoft.com/office/drawing/2018/sketchyshapes" sd="2940160285">
                  <a:prstGeom prst="rect">
                    <a:avLst/>
                  </a:prstGeom>
                  <ask:type>
                    <ask:lineSketchCurved/>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BE"/>
              <a:t>Verzamel op de juiste plaats</a:t>
            </a:r>
          </a:p>
        </p:txBody>
      </p:sp>
      <p:sp>
        <p:nvSpPr>
          <p:cNvPr id="11" name="Rechthoek 10">
            <a:extLst>
              <a:ext uri="{FF2B5EF4-FFF2-40B4-BE49-F238E27FC236}">
                <a16:creationId xmlns:a16="http://schemas.microsoft.com/office/drawing/2014/main" id="{8042107A-24C8-4745-8F19-1A5CA8C131E1}"/>
              </a:ext>
            </a:extLst>
          </p:cNvPr>
          <p:cNvSpPr/>
          <p:nvPr/>
        </p:nvSpPr>
        <p:spPr>
          <a:xfrm>
            <a:off x="1586753" y="1904983"/>
            <a:ext cx="3254188" cy="757489"/>
          </a:xfrm>
          <a:custGeom>
            <a:avLst/>
            <a:gdLst>
              <a:gd name="connsiteX0" fmla="*/ 0 w 3254188"/>
              <a:gd name="connsiteY0" fmla="*/ 0 h 757489"/>
              <a:gd name="connsiteX1" fmla="*/ 3254188 w 3254188"/>
              <a:gd name="connsiteY1" fmla="*/ 0 h 757489"/>
              <a:gd name="connsiteX2" fmla="*/ 3254188 w 3254188"/>
              <a:gd name="connsiteY2" fmla="*/ 757489 h 757489"/>
              <a:gd name="connsiteX3" fmla="*/ 0 w 3254188"/>
              <a:gd name="connsiteY3" fmla="*/ 757489 h 757489"/>
              <a:gd name="connsiteX4" fmla="*/ 0 w 3254188"/>
              <a:gd name="connsiteY4" fmla="*/ 0 h 757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4188" h="757489" fill="none" extrusionOk="0">
                <a:moveTo>
                  <a:pt x="0" y="0"/>
                </a:moveTo>
                <a:cubicBezTo>
                  <a:pt x="1315434" y="-139906"/>
                  <a:pt x="2056455" y="94422"/>
                  <a:pt x="3254188" y="0"/>
                </a:cubicBezTo>
                <a:cubicBezTo>
                  <a:pt x="3266377" y="151208"/>
                  <a:pt x="3247573" y="657474"/>
                  <a:pt x="3254188" y="757489"/>
                </a:cubicBezTo>
                <a:cubicBezTo>
                  <a:pt x="1749712" y="823394"/>
                  <a:pt x="532211" y="903926"/>
                  <a:pt x="0" y="757489"/>
                </a:cubicBezTo>
                <a:cubicBezTo>
                  <a:pt x="33682" y="404154"/>
                  <a:pt x="42180" y="264737"/>
                  <a:pt x="0" y="0"/>
                </a:cubicBezTo>
                <a:close/>
              </a:path>
              <a:path w="3254188" h="757489" stroke="0" extrusionOk="0">
                <a:moveTo>
                  <a:pt x="0" y="0"/>
                </a:moveTo>
                <a:cubicBezTo>
                  <a:pt x="1237054" y="1335"/>
                  <a:pt x="2365638" y="132547"/>
                  <a:pt x="3254188" y="0"/>
                </a:cubicBezTo>
                <a:cubicBezTo>
                  <a:pt x="3302973" y="143096"/>
                  <a:pt x="3231589" y="479173"/>
                  <a:pt x="3254188" y="757489"/>
                </a:cubicBezTo>
                <a:cubicBezTo>
                  <a:pt x="1627608" y="721863"/>
                  <a:pt x="1296453" y="687102"/>
                  <a:pt x="0" y="757489"/>
                </a:cubicBezTo>
                <a:cubicBezTo>
                  <a:pt x="15925" y="641930"/>
                  <a:pt x="-41298" y="376295"/>
                  <a:pt x="0" y="0"/>
                </a:cubicBezTo>
                <a:close/>
              </a:path>
            </a:pathLst>
          </a:custGeom>
          <a:ln>
            <a:solidFill>
              <a:schemeClr val="bg2"/>
            </a:solidFill>
            <a:extLst>
              <a:ext uri="{C807C97D-BFC1-408E-A445-0C87EB9F89A2}">
                <ask:lineSketchStyleProps xmlns:ask="http://schemas.microsoft.com/office/drawing/2018/sketchyshapes" sd="2997462627">
                  <a:prstGeom prst="rect">
                    <a:avLst/>
                  </a:prstGeom>
                  <ask:type>
                    <ask:lineSketchCurved/>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BE"/>
              <a:t>Bel 112</a:t>
            </a:r>
          </a:p>
        </p:txBody>
      </p:sp>
      <p:sp>
        <p:nvSpPr>
          <p:cNvPr id="12" name="Rechthoek 11">
            <a:extLst>
              <a:ext uri="{FF2B5EF4-FFF2-40B4-BE49-F238E27FC236}">
                <a16:creationId xmlns:a16="http://schemas.microsoft.com/office/drawing/2014/main" id="{2704B9E8-77DA-413E-9D6A-D87F61FB3407}"/>
              </a:ext>
            </a:extLst>
          </p:cNvPr>
          <p:cNvSpPr/>
          <p:nvPr/>
        </p:nvSpPr>
        <p:spPr>
          <a:xfrm>
            <a:off x="515471" y="3337124"/>
            <a:ext cx="3254188" cy="757489"/>
          </a:xfrm>
          <a:ln>
            <a:solidFill>
              <a:schemeClr val="bg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BE"/>
              <a:t>Alarmeer en evacueer</a:t>
            </a:r>
          </a:p>
        </p:txBody>
      </p:sp>
      <p:sp>
        <p:nvSpPr>
          <p:cNvPr id="15" name="Rechthoek 14">
            <a:extLst>
              <a:ext uri="{FF2B5EF4-FFF2-40B4-BE49-F238E27FC236}">
                <a16:creationId xmlns:a16="http://schemas.microsoft.com/office/drawing/2014/main" id="{BDCD4113-4AA5-4B73-BCFF-FBF0B465D77F}"/>
              </a:ext>
            </a:extLst>
          </p:cNvPr>
          <p:cNvSpPr/>
          <p:nvPr/>
        </p:nvSpPr>
        <p:spPr>
          <a:xfrm>
            <a:off x="2433919" y="5183856"/>
            <a:ext cx="2796988" cy="757489"/>
          </a:xfrm>
          <a:custGeom>
            <a:avLst/>
            <a:gdLst>
              <a:gd name="connsiteX0" fmla="*/ 0 w 2796988"/>
              <a:gd name="connsiteY0" fmla="*/ 0 h 757489"/>
              <a:gd name="connsiteX1" fmla="*/ 2796988 w 2796988"/>
              <a:gd name="connsiteY1" fmla="*/ 0 h 757489"/>
              <a:gd name="connsiteX2" fmla="*/ 2796988 w 2796988"/>
              <a:gd name="connsiteY2" fmla="*/ 757489 h 757489"/>
              <a:gd name="connsiteX3" fmla="*/ 0 w 2796988"/>
              <a:gd name="connsiteY3" fmla="*/ 757489 h 757489"/>
              <a:gd name="connsiteX4" fmla="*/ 0 w 2796988"/>
              <a:gd name="connsiteY4" fmla="*/ 0 h 757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6988" h="757489" fill="none" extrusionOk="0">
                <a:moveTo>
                  <a:pt x="0" y="0"/>
                </a:moveTo>
                <a:cubicBezTo>
                  <a:pt x="1180493" y="-125115"/>
                  <a:pt x="2495212" y="-169370"/>
                  <a:pt x="2796988" y="0"/>
                </a:cubicBezTo>
                <a:cubicBezTo>
                  <a:pt x="2851336" y="226510"/>
                  <a:pt x="2776032" y="672138"/>
                  <a:pt x="2796988" y="757489"/>
                </a:cubicBezTo>
                <a:cubicBezTo>
                  <a:pt x="2232854" y="907408"/>
                  <a:pt x="1211030" y="687928"/>
                  <a:pt x="0" y="757489"/>
                </a:cubicBezTo>
                <a:cubicBezTo>
                  <a:pt x="-47325" y="618335"/>
                  <a:pt x="-54820" y="100744"/>
                  <a:pt x="0" y="0"/>
                </a:cubicBezTo>
                <a:close/>
              </a:path>
              <a:path w="2796988" h="757489" stroke="0" extrusionOk="0">
                <a:moveTo>
                  <a:pt x="0" y="0"/>
                </a:moveTo>
                <a:cubicBezTo>
                  <a:pt x="1154194" y="160478"/>
                  <a:pt x="1465926" y="974"/>
                  <a:pt x="2796988" y="0"/>
                </a:cubicBezTo>
                <a:cubicBezTo>
                  <a:pt x="2784751" y="309105"/>
                  <a:pt x="2811047" y="450060"/>
                  <a:pt x="2796988" y="757489"/>
                </a:cubicBezTo>
                <a:cubicBezTo>
                  <a:pt x="2414027" y="629096"/>
                  <a:pt x="1318950" y="618992"/>
                  <a:pt x="0" y="757489"/>
                </a:cubicBezTo>
                <a:cubicBezTo>
                  <a:pt x="13095" y="663510"/>
                  <a:pt x="60082" y="317329"/>
                  <a:pt x="0" y="0"/>
                </a:cubicBezTo>
                <a:close/>
              </a:path>
            </a:pathLst>
          </a:custGeom>
          <a:ln>
            <a:solidFill>
              <a:schemeClr val="bg2"/>
            </a:solidFill>
            <a:extLst>
              <a:ext uri="{C807C97D-BFC1-408E-A445-0C87EB9F89A2}">
                <ask:lineSketchStyleProps xmlns:ask="http://schemas.microsoft.com/office/drawing/2018/sketchyshapes" sd="3299619533">
                  <a:prstGeom prst="rect">
                    <a:avLst/>
                  </a:prstGeom>
                  <ask:type>
                    <ask:lineSketchCurved/>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BE"/>
              <a:t>Doe een bluspoging</a:t>
            </a:r>
          </a:p>
        </p:txBody>
      </p:sp>
      <p:sp>
        <p:nvSpPr>
          <p:cNvPr id="16" name="Rechthoek 15">
            <a:extLst>
              <a:ext uri="{FF2B5EF4-FFF2-40B4-BE49-F238E27FC236}">
                <a16:creationId xmlns:a16="http://schemas.microsoft.com/office/drawing/2014/main" id="{B8946C57-0EEE-4D37-8285-77FA748B108D}"/>
              </a:ext>
            </a:extLst>
          </p:cNvPr>
          <p:cNvSpPr/>
          <p:nvPr/>
        </p:nvSpPr>
        <p:spPr>
          <a:xfrm>
            <a:off x="5513292" y="3257556"/>
            <a:ext cx="2131361" cy="757489"/>
          </a:xfrm>
          <a:custGeom>
            <a:avLst/>
            <a:gdLst>
              <a:gd name="connsiteX0" fmla="*/ 0 w 2131361"/>
              <a:gd name="connsiteY0" fmla="*/ 0 h 757489"/>
              <a:gd name="connsiteX1" fmla="*/ 2131361 w 2131361"/>
              <a:gd name="connsiteY1" fmla="*/ 0 h 757489"/>
              <a:gd name="connsiteX2" fmla="*/ 2131361 w 2131361"/>
              <a:gd name="connsiteY2" fmla="*/ 757489 h 757489"/>
              <a:gd name="connsiteX3" fmla="*/ 0 w 2131361"/>
              <a:gd name="connsiteY3" fmla="*/ 757489 h 757489"/>
              <a:gd name="connsiteX4" fmla="*/ 0 w 2131361"/>
              <a:gd name="connsiteY4" fmla="*/ 0 h 757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1361" h="757489" fill="none" extrusionOk="0">
                <a:moveTo>
                  <a:pt x="0" y="0"/>
                </a:moveTo>
                <a:cubicBezTo>
                  <a:pt x="1002392" y="58154"/>
                  <a:pt x="1883086" y="109134"/>
                  <a:pt x="2131361" y="0"/>
                </a:cubicBezTo>
                <a:cubicBezTo>
                  <a:pt x="2184994" y="263093"/>
                  <a:pt x="2174567" y="525818"/>
                  <a:pt x="2131361" y="757489"/>
                </a:cubicBezTo>
                <a:cubicBezTo>
                  <a:pt x="1788772" y="783013"/>
                  <a:pt x="1065106" y="703485"/>
                  <a:pt x="0" y="757489"/>
                </a:cubicBezTo>
                <a:cubicBezTo>
                  <a:pt x="-62782" y="415570"/>
                  <a:pt x="-65059" y="287383"/>
                  <a:pt x="0" y="0"/>
                </a:cubicBezTo>
                <a:close/>
              </a:path>
              <a:path w="2131361" h="757489" stroke="0" extrusionOk="0">
                <a:moveTo>
                  <a:pt x="0" y="0"/>
                </a:moveTo>
                <a:cubicBezTo>
                  <a:pt x="739116" y="154367"/>
                  <a:pt x="1473799" y="91046"/>
                  <a:pt x="2131361" y="0"/>
                </a:cubicBezTo>
                <a:cubicBezTo>
                  <a:pt x="2118753" y="320073"/>
                  <a:pt x="2179370" y="613703"/>
                  <a:pt x="2131361" y="757489"/>
                </a:cubicBezTo>
                <a:cubicBezTo>
                  <a:pt x="1342873" y="597200"/>
                  <a:pt x="896484" y="812723"/>
                  <a:pt x="0" y="757489"/>
                </a:cubicBezTo>
                <a:cubicBezTo>
                  <a:pt x="50469" y="534193"/>
                  <a:pt x="8943" y="291956"/>
                  <a:pt x="0" y="0"/>
                </a:cubicBezTo>
                <a:close/>
              </a:path>
            </a:pathLst>
          </a:custGeom>
          <a:solidFill>
            <a:schemeClr val="accent2"/>
          </a:solidFill>
          <a:ln>
            <a:solidFill>
              <a:schemeClr val="bg2"/>
            </a:solidFill>
            <a:extLst>
              <a:ext uri="{C807C97D-BFC1-408E-A445-0C87EB9F89A2}">
                <ask:lineSketchStyleProps xmlns:ask="http://schemas.microsoft.com/office/drawing/2018/sketchyshapes" sd="3347406955">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Werk mee</a:t>
            </a:r>
          </a:p>
        </p:txBody>
      </p:sp>
      <p:sp>
        <p:nvSpPr>
          <p:cNvPr id="13" name="Rechthoek 12">
            <a:extLst>
              <a:ext uri="{FF2B5EF4-FFF2-40B4-BE49-F238E27FC236}">
                <a16:creationId xmlns:a16="http://schemas.microsoft.com/office/drawing/2014/main" id="{71520347-442C-40CC-9E42-C327AEF80542}"/>
              </a:ext>
            </a:extLst>
          </p:cNvPr>
          <p:cNvSpPr/>
          <p:nvPr/>
        </p:nvSpPr>
        <p:spPr>
          <a:xfrm>
            <a:off x="7947209" y="1376040"/>
            <a:ext cx="2836405" cy="757489"/>
          </a:xfrm>
          <a:custGeom>
            <a:avLst/>
            <a:gdLst>
              <a:gd name="connsiteX0" fmla="*/ 0 w 2836405"/>
              <a:gd name="connsiteY0" fmla="*/ 0 h 757489"/>
              <a:gd name="connsiteX1" fmla="*/ 2836405 w 2836405"/>
              <a:gd name="connsiteY1" fmla="*/ 0 h 757489"/>
              <a:gd name="connsiteX2" fmla="*/ 2836405 w 2836405"/>
              <a:gd name="connsiteY2" fmla="*/ 757489 h 757489"/>
              <a:gd name="connsiteX3" fmla="*/ 0 w 2836405"/>
              <a:gd name="connsiteY3" fmla="*/ 757489 h 757489"/>
              <a:gd name="connsiteX4" fmla="*/ 0 w 2836405"/>
              <a:gd name="connsiteY4" fmla="*/ 0 h 757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6405" h="757489" fill="none" extrusionOk="0">
                <a:moveTo>
                  <a:pt x="0" y="0"/>
                </a:moveTo>
                <a:cubicBezTo>
                  <a:pt x="701252" y="58154"/>
                  <a:pt x="2242177" y="109134"/>
                  <a:pt x="2836405" y="0"/>
                </a:cubicBezTo>
                <a:cubicBezTo>
                  <a:pt x="2890038" y="263093"/>
                  <a:pt x="2879611" y="525818"/>
                  <a:pt x="2836405" y="757489"/>
                </a:cubicBezTo>
                <a:cubicBezTo>
                  <a:pt x="1427108" y="783013"/>
                  <a:pt x="781354" y="703485"/>
                  <a:pt x="0" y="757489"/>
                </a:cubicBezTo>
                <a:cubicBezTo>
                  <a:pt x="-62782" y="415570"/>
                  <a:pt x="-65059" y="287383"/>
                  <a:pt x="0" y="0"/>
                </a:cubicBezTo>
                <a:close/>
              </a:path>
              <a:path w="2836405" h="757489" stroke="0" extrusionOk="0">
                <a:moveTo>
                  <a:pt x="0" y="0"/>
                </a:moveTo>
                <a:cubicBezTo>
                  <a:pt x="1251641" y="154367"/>
                  <a:pt x="2240281" y="91046"/>
                  <a:pt x="2836405" y="0"/>
                </a:cubicBezTo>
                <a:cubicBezTo>
                  <a:pt x="2823797" y="320073"/>
                  <a:pt x="2884414" y="613703"/>
                  <a:pt x="2836405" y="757489"/>
                </a:cubicBezTo>
                <a:cubicBezTo>
                  <a:pt x="1603154" y="597200"/>
                  <a:pt x="432954" y="812723"/>
                  <a:pt x="0" y="757489"/>
                </a:cubicBezTo>
                <a:cubicBezTo>
                  <a:pt x="50469" y="534193"/>
                  <a:pt x="8943" y="291956"/>
                  <a:pt x="0" y="0"/>
                </a:cubicBezTo>
                <a:close/>
              </a:path>
            </a:pathLst>
          </a:custGeom>
          <a:solidFill>
            <a:schemeClr val="accent2"/>
          </a:solidFill>
          <a:ln>
            <a:solidFill>
              <a:schemeClr val="bg2"/>
            </a:solidFill>
            <a:extLst>
              <a:ext uri="{C807C97D-BFC1-408E-A445-0C87EB9F89A2}">
                <ask:lineSketchStyleProps xmlns:ask="http://schemas.microsoft.com/office/drawing/2018/sketchyshapes" sd="3347406955">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Evacueer en alarmeer</a:t>
            </a:r>
          </a:p>
        </p:txBody>
      </p:sp>
      <p:sp>
        <p:nvSpPr>
          <p:cNvPr id="14" name="Rechthoek 13">
            <a:extLst>
              <a:ext uri="{FF2B5EF4-FFF2-40B4-BE49-F238E27FC236}">
                <a16:creationId xmlns:a16="http://schemas.microsoft.com/office/drawing/2014/main" id="{FA31B3FB-4052-41FB-9E88-28258C00A9F7}"/>
              </a:ext>
            </a:extLst>
          </p:cNvPr>
          <p:cNvSpPr/>
          <p:nvPr/>
        </p:nvSpPr>
        <p:spPr>
          <a:xfrm>
            <a:off x="838200" y="3715868"/>
            <a:ext cx="2131361" cy="757489"/>
          </a:xfrm>
          <a:custGeom>
            <a:avLst/>
            <a:gdLst>
              <a:gd name="connsiteX0" fmla="*/ 0 w 2131361"/>
              <a:gd name="connsiteY0" fmla="*/ 0 h 757489"/>
              <a:gd name="connsiteX1" fmla="*/ 2131361 w 2131361"/>
              <a:gd name="connsiteY1" fmla="*/ 0 h 757489"/>
              <a:gd name="connsiteX2" fmla="*/ 2131361 w 2131361"/>
              <a:gd name="connsiteY2" fmla="*/ 757489 h 757489"/>
              <a:gd name="connsiteX3" fmla="*/ 0 w 2131361"/>
              <a:gd name="connsiteY3" fmla="*/ 757489 h 757489"/>
              <a:gd name="connsiteX4" fmla="*/ 0 w 2131361"/>
              <a:gd name="connsiteY4" fmla="*/ 0 h 757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1361" h="757489" fill="none" extrusionOk="0">
                <a:moveTo>
                  <a:pt x="0" y="0"/>
                </a:moveTo>
                <a:cubicBezTo>
                  <a:pt x="1002392" y="58154"/>
                  <a:pt x="1883086" y="109134"/>
                  <a:pt x="2131361" y="0"/>
                </a:cubicBezTo>
                <a:cubicBezTo>
                  <a:pt x="2184994" y="263093"/>
                  <a:pt x="2174567" y="525818"/>
                  <a:pt x="2131361" y="757489"/>
                </a:cubicBezTo>
                <a:cubicBezTo>
                  <a:pt x="1788772" y="783013"/>
                  <a:pt x="1065106" y="703485"/>
                  <a:pt x="0" y="757489"/>
                </a:cubicBezTo>
                <a:cubicBezTo>
                  <a:pt x="-62782" y="415570"/>
                  <a:pt x="-65059" y="287383"/>
                  <a:pt x="0" y="0"/>
                </a:cubicBezTo>
                <a:close/>
              </a:path>
              <a:path w="2131361" h="757489" stroke="0" extrusionOk="0">
                <a:moveTo>
                  <a:pt x="0" y="0"/>
                </a:moveTo>
                <a:cubicBezTo>
                  <a:pt x="739116" y="154367"/>
                  <a:pt x="1473799" y="91046"/>
                  <a:pt x="2131361" y="0"/>
                </a:cubicBezTo>
                <a:cubicBezTo>
                  <a:pt x="2118753" y="320073"/>
                  <a:pt x="2179370" y="613703"/>
                  <a:pt x="2131361" y="757489"/>
                </a:cubicBezTo>
                <a:cubicBezTo>
                  <a:pt x="1342873" y="597200"/>
                  <a:pt x="896484" y="812723"/>
                  <a:pt x="0" y="757489"/>
                </a:cubicBezTo>
                <a:cubicBezTo>
                  <a:pt x="50469" y="534193"/>
                  <a:pt x="8943" y="291956"/>
                  <a:pt x="0" y="0"/>
                </a:cubicBezTo>
                <a:close/>
              </a:path>
            </a:pathLst>
          </a:custGeom>
          <a:solidFill>
            <a:schemeClr val="accent2"/>
          </a:solidFill>
          <a:ln>
            <a:solidFill>
              <a:schemeClr val="bg2"/>
            </a:solidFill>
            <a:extLst>
              <a:ext uri="{C807C97D-BFC1-408E-A445-0C87EB9F89A2}">
                <ask:lineSketchStyleProps xmlns:ask="http://schemas.microsoft.com/office/drawing/2018/sketchyshapes" sd="3347406955">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Blijf kalm</a:t>
            </a:r>
          </a:p>
        </p:txBody>
      </p:sp>
    </p:spTree>
    <p:extLst>
      <p:ext uri="{BB962C8B-B14F-4D97-AF65-F5344CB8AC3E}">
        <p14:creationId xmlns:p14="http://schemas.microsoft.com/office/powerpoint/2010/main" val="26534939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hlinkClick r:id="rId3"/>
            <a:extLst>
              <a:ext uri="{FF2B5EF4-FFF2-40B4-BE49-F238E27FC236}">
                <a16:creationId xmlns:a16="http://schemas.microsoft.com/office/drawing/2014/main" id="{376AEC6E-19ED-4DB7-9DB5-7B629880EAE8}"/>
              </a:ext>
            </a:extLst>
          </p:cNvPr>
          <p:cNvPicPr>
            <a:picLocks noGrp="1" noChangeAspect="1"/>
          </p:cNvPicPr>
          <p:nvPr>
            <p:ph idx="1"/>
          </p:nvPr>
        </p:nvPicPr>
        <p:blipFill>
          <a:blip r:embed="rId4"/>
          <a:stretch>
            <a:fillRect/>
          </a:stretch>
        </p:blipFill>
        <p:spPr>
          <a:xfrm>
            <a:off x="1791994" y="1411941"/>
            <a:ext cx="9077142" cy="4711234"/>
          </a:xfrm>
        </p:spPr>
      </p:pic>
    </p:spTree>
    <p:extLst>
      <p:ext uri="{BB962C8B-B14F-4D97-AF65-F5344CB8AC3E}">
        <p14:creationId xmlns:p14="http://schemas.microsoft.com/office/powerpoint/2010/main" val="28776801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913ECF-0C5B-4CFA-8CED-CCA8F72F8447}"/>
              </a:ext>
            </a:extLst>
          </p:cNvPr>
          <p:cNvSpPr>
            <a:spLocks noGrp="1"/>
          </p:cNvSpPr>
          <p:nvPr>
            <p:ph type="title"/>
          </p:nvPr>
        </p:nvSpPr>
        <p:spPr/>
        <p:txBody>
          <a:bodyPr/>
          <a:lstStyle/>
          <a:p>
            <a:r>
              <a:rPr lang="nl-NL"/>
              <a:t>Methodiek</a:t>
            </a:r>
            <a:endParaRPr lang="nl-BE"/>
          </a:p>
        </p:txBody>
      </p:sp>
      <p:pic>
        <p:nvPicPr>
          <p:cNvPr id="4" name="video-1643726490">
            <a:hlinkClick r:id="" action="ppaction://media"/>
            <a:extLst>
              <a:ext uri="{FF2B5EF4-FFF2-40B4-BE49-F238E27FC236}">
                <a16:creationId xmlns:a16="http://schemas.microsoft.com/office/drawing/2014/main" id="{6B1B1956-225E-47A7-8916-110E5A4498C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660650" y="2227263"/>
            <a:ext cx="6870700" cy="3949700"/>
          </a:xfrm>
        </p:spPr>
      </p:pic>
    </p:spTree>
    <p:extLst>
      <p:ext uri="{BB962C8B-B14F-4D97-AF65-F5344CB8AC3E}">
        <p14:creationId xmlns:p14="http://schemas.microsoft.com/office/powerpoint/2010/main" val="3142756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3" name="Rectangle 82">
            <a:extLst>
              <a:ext uri="{FF2B5EF4-FFF2-40B4-BE49-F238E27FC236}">
                <a16:creationId xmlns:a16="http://schemas.microsoft.com/office/drawing/2014/main" id="{A419ADC7-DE7C-464E-9F88-6CAB6F61BC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DB6301F-1833-4CBC-8769-F2F17348457B}"/>
              </a:ext>
            </a:extLst>
          </p:cNvPr>
          <p:cNvSpPr>
            <a:spLocks noGrp="1"/>
          </p:cNvSpPr>
          <p:nvPr>
            <p:ph type="title"/>
          </p:nvPr>
        </p:nvSpPr>
        <p:spPr>
          <a:xfrm>
            <a:off x="7202657" y="525195"/>
            <a:ext cx="4148093" cy="2806506"/>
          </a:xfrm>
        </p:spPr>
        <p:txBody>
          <a:bodyPr vert="horz" lIns="91440" tIns="45720" rIns="91440" bIns="45720" rtlCol="0" anchor="b">
            <a:normAutofit/>
          </a:bodyPr>
          <a:lstStyle/>
          <a:p>
            <a:r>
              <a:rPr lang="en-US" sz="4000" kern="1200" err="1">
                <a:solidFill>
                  <a:schemeClr val="tx1"/>
                </a:solidFill>
                <a:latin typeface="+mj-lt"/>
                <a:ea typeface="+mj-ea"/>
                <a:cs typeface="+mj-cs"/>
              </a:rPr>
              <a:t>Blijf</a:t>
            </a:r>
            <a:r>
              <a:rPr lang="en-US" sz="4000" kern="1200">
                <a:solidFill>
                  <a:schemeClr val="tx1"/>
                </a:solidFill>
                <a:latin typeface="+mj-lt"/>
                <a:ea typeface="+mj-ea"/>
                <a:cs typeface="+mj-cs"/>
              </a:rPr>
              <a:t> </a:t>
            </a:r>
            <a:r>
              <a:rPr lang="en-US" sz="4000" kern="1200" err="1">
                <a:solidFill>
                  <a:schemeClr val="tx1"/>
                </a:solidFill>
                <a:latin typeface="+mj-lt"/>
                <a:ea typeface="+mj-ea"/>
                <a:cs typeface="+mj-cs"/>
              </a:rPr>
              <a:t>kalm</a:t>
            </a:r>
            <a:r>
              <a:rPr lang="en-US" sz="4000" kern="1200">
                <a:solidFill>
                  <a:schemeClr val="tx1"/>
                </a:solidFill>
                <a:latin typeface="+mj-lt"/>
                <a:ea typeface="+mj-ea"/>
                <a:cs typeface="+mj-cs"/>
              </a:rPr>
              <a:t> </a:t>
            </a:r>
          </a:p>
        </p:txBody>
      </p:sp>
      <p:pic>
        <p:nvPicPr>
          <p:cNvPr id="12290" name="Picture 2" descr="Safety First brengt hilarische single uit">
            <a:extLst>
              <a:ext uri="{FF2B5EF4-FFF2-40B4-BE49-F238E27FC236}">
                <a16:creationId xmlns:a16="http://schemas.microsoft.com/office/drawing/2014/main" id="{37FBC874-DBC4-4B31-A69D-D1ECFBCB4C9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303" r="19183" b="-1"/>
          <a:stretch/>
        </p:blipFill>
        <p:spPr bwMode="auto">
          <a:xfrm>
            <a:off x="399688" y="171715"/>
            <a:ext cx="6202961" cy="6132829"/>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inhoud 2">
            <a:extLst>
              <a:ext uri="{FF2B5EF4-FFF2-40B4-BE49-F238E27FC236}">
                <a16:creationId xmlns:a16="http://schemas.microsoft.com/office/drawing/2014/main" id="{46AC4B50-CE49-4133-B971-1AEABE66CBA0}"/>
              </a:ext>
            </a:extLst>
          </p:cNvPr>
          <p:cNvSpPr>
            <a:spLocks noGrp="1"/>
          </p:cNvSpPr>
          <p:nvPr>
            <p:ph idx="1"/>
          </p:nvPr>
        </p:nvSpPr>
        <p:spPr>
          <a:xfrm>
            <a:off x="7202657" y="3526300"/>
            <a:ext cx="4148093" cy="2588458"/>
          </a:xfrm>
        </p:spPr>
        <p:txBody>
          <a:bodyPr vert="horz" lIns="91440" tIns="45720" rIns="91440" bIns="45720" rtlCol="0">
            <a:normAutofit/>
          </a:bodyPr>
          <a:lstStyle/>
          <a:p>
            <a:r>
              <a:rPr lang="en-US" sz="2000" err="1"/>
              <a:t>Eerst</a:t>
            </a:r>
            <a:r>
              <a:rPr lang="en-US" sz="2000"/>
              <a:t> eigen </a:t>
            </a:r>
            <a:r>
              <a:rPr lang="en-US" sz="2000" err="1"/>
              <a:t>veiligheid</a:t>
            </a:r>
            <a:r>
              <a:rPr lang="en-US" sz="2000"/>
              <a:t> – dan die van </a:t>
            </a:r>
            <a:r>
              <a:rPr lang="en-US" sz="2000" err="1"/>
              <a:t>anderen</a:t>
            </a:r>
            <a:r>
              <a:rPr lang="en-US" sz="2000"/>
              <a:t> </a:t>
            </a:r>
          </a:p>
          <a:p>
            <a:r>
              <a:rPr lang="en-US" sz="2000" err="1"/>
              <a:t>Bv</a:t>
            </a:r>
            <a:r>
              <a:rPr lang="en-US" sz="2000"/>
              <a:t> </a:t>
            </a:r>
            <a:r>
              <a:rPr lang="en-US" sz="2000" err="1"/>
              <a:t>brandweerman</a:t>
            </a:r>
            <a:r>
              <a:rPr lang="en-US" sz="2000"/>
              <a:t> die door </a:t>
            </a:r>
            <a:r>
              <a:rPr lang="en-US" sz="2000" err="1"/>
              <a:t>onvoorzichtigheid</a:t>
            </a:r>
            <a:r>
              <a:rPr lang="en-US" sz="2000"/>
              <a:t> </a:t>
            </a:r>
            <a:r>
              <a:rPr lang="en-US" sz="2000" err="1"/>
              <a:t>een</a:t>
            </a:r>
            <a:r>
              <a:rPr lang="en-US" sz="2000"/>
              <a:t> </a:t>
            </a:r>
            <a:r>
              <a:rPr lang="en-US" sz="2000" err="1"/>
              <a:t>ongeval</a:t>
            </a:r>
            <a:r>
              <a:rPr lang="en-US" sz="2000"/>
              <a:t> </a:t>
            </a:r>
            <a:r>
              <a:rPr lang="en-US" sz="2000" err="1"/>
              <a:t>heeft</a:t>
            </a:r>
            <a:r>
              <a:rPr lang="en-US" sz="2000"/>
              <a:t> en </a:t>
            </a:r>
            <a:r>
              <a:rPr lang="en-US" sz="2000" err="1"/>
              <a:t>niet</a:t>
            </a:r>
            <a:r>
              <a:rPr lang="en-US" sz="2000"/>
              <a:t> in de </a:t>
            </a:r>
            <a:r>
              <a:rPr lang="en-US" sz="2000" err="1"/>
              <a:t>kazerne</a:t>
            </a:r>
            <a:r>
              <a:rPr lang="en-US" sz="2000"/>
              <a:t> </a:t>
            </a:r>
            <a:r>
              <a:rPr lang="en-US" sz="2000" err="1"/>
              <a:t>geraakt</a:t>
            </a:r>
            <a:r>
              <a:rPr lang="en-US" sz="2000"/>
              <a:t> …</a:t>
            </a:r>
          </a:p>
          <a:p>
            <a:pPr marL="0" indent="-228600">
              <a:buFont typeface="Arial" panose="020B0604020202020204" pitchFamily="34" charset="0"/>
              <a:buChar char="•"/>
            </a:pPr>
            <a:endParaRPr lang="en-US" sz="2000"/>
          </a:p>
        </p:txBody>
      </p:sp>
    </p:spTree>
    <p:extLst>
      <p:ext uri="{BB962C8B-B14F-4D97-AF65-F5344CB8AC3E}">
        <p14:creationId xmlns:p14="http://schemas.microsoft.com/office/powerpoint/2010/main" val="27427904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419ADC7-DE7C-464E-9F88-6CAB6F61BC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F3F63F4-71B1-404F-963F-61C6D91A828A}"/>
              </a:ext>
            </a:extLst>
          </p:cNvPr>
          <p:cNvSpPr>
            <a:spLocks noGrp="1"/>
          </p:cNvSpPr>
          <p:nvPr>
            <p:ph type="title"/>
          </p:nvPr>
        </p:nvSpPr>
        <p:spPr>
          <a:xfrm>
            <a:off x="7202657" y="525195"/>
            <a:ext cx="4148093" cy="1585993"/>
          </a:xfrm>
        </p:spPr>
        <p:txBody>
          <a:bodyPr vert="horz" lIns="91440" tIns="45720" rIns="91440" bIns="45720" rtlCol="0" anchor="b">
            <a:normAutofit/>
          </a:bodyPr>
          <a:lstStyle/>
          <a:p>
            <a:r>
              <a:rPr lang="en-US" sz="4000" kern="1200" err="1">
                <a:solidFill>
                  <a:schemeClr val="tx1"/>
                </a:solidFill>
                <a:latin typeface="+mj-lt"/>
                <a:ea typeface="+mj-ea"/>
                <a:cs typeface="+mj-cs"/>
              </a:rPr>
              <a:t>Alarmeer</a:t>
            </a:r>
            <a:r>
              <a:rPr lang="en-US" sz="4000" kern="1200">
                <a:solidFill>
                  <a:schemeClr val="tx1"/>
                </a:solidFill>
                <a:latin typeface="+mj-lt"/>
                <a:ea typeface="+mj-ea"/>
                <a:cs typeface="+mj-cs"/>
              </a:rPr>
              <a:t> en </a:t>
            </a:r>
            <a:r>
              <a:rPr lang="en-US" sz="4000" kern="1200" err="1">
                <a:solidFill>
                  <a:schemeClr val="tx1"/>
                </a:solidFill>
                <a:latin typeface="+mj-lt"/>
                <a:ea typeface="+mj-ea"/>
                <a:cs typeface="+mj-cs"/>
              </a:rPr>
              <a:t>evacueer</a:t>
            </a:r>
            <a:endParaRPr lang="en-US" sz="4000" kern="1200">
              <a:solidFill>
                <a:schemeClr val="tx1"/>
              </a:solidFill>
              <a:latin typeface="+mj-lt"/>
              <a:ea typeface="+mj-ea"/>
              <a:cs typeface="+mj-cs"/>
            </a:endParaRPr>
          </a:p>
        </p:txBody>
      </p:sp>
      <p:pic>
        <p:nvPicPr>
          <p:cNvPr id="13314" name="Picture 2" descr="Alarm - JOJO Systems">
            <a:extLst>
              <a:ext uri="{FF2B5EF4-FFF2-40B4-BE49-F238E27FC236}">
                <a16:creationId xmlns:a16="http://schemas.microsoft.com/office/drawing/2014/main" id="{C2D51884-0B78-4BBA-AE0D-7EDC95AA410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7674" y="1586423"/>
            <a:ext cx="6646989" cy="3303412"/>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inhoud 2">
            <a:extLst>
              <a:ext uri="{FF2B5EF4-FFF2-40B4-BE49-F238E27FC236}">
                <a16:creationId xmlns:a16="http://schemas.microsoft.com/office/drawing/2014/main" id="{C828660F-5E53-47A2-A2DB-479C086E8DAC}"/>
              </a:ext>
            </a:extLst>
          </p:cNvPr>
          <p:cNvSpPr>
            <a:spLocks noGrp="1"/>
          </p:cNvSpPr>
          <p:nvPr>
            <p:ph idx="1"/>
          </p:nvPr>
        </p:nvSpPr>
        <p:spPr>
          <a:xfrm>
            <a:off x="7202657" y="2286000"/>
            <a:ext cx="4148093" cy="3828758"/>
          </a:xfrm>
        </p:spPr>
        <p:txBody>
          <a:bodyPr vert="horz" lIns="91440" tIns="45720" rIns="91440" bIns="45720" rtlCol="0">
            <a:normAutofit/>
          </a:bodyPr>
          <a:lstStyle/>
          <a:p>
            <a:r>
              <a:rPr lang="en-US" sz="2000" err="1"/>
              <a:t>Vooraf</a:t>
            </a:r>
            <a:endParaRPr lang="en-US" sz="2000"/>
          </a:p>
          <a:p>
            <a:pPr lvl="1"/>
            <a:r>
              <a:rPr lang="en-US" err="1"/>
              <a:t>Duidelijk</a:t>
            </a:r>
            <a:r>
              <a:rPr lang="en-US"/>
              <a:t> </a:t>
            </a:r>
            <a:r>
              <a:rPr lang="en-US" err="1"/>
              <a:t>noodsignaal</a:t>
            </a:r>
            <a:endParaRPr lang="en-US"/>
          </a:p>
          <a:p>
            <a:pPr lvl="1"/>
            <a:r>
              <a:rPr lang="en-US" err="1"/>
              <a:t>Verzamelplaats</a:t>
            </a:r>
            <a:r>
              <a:rPr lang="en-US"/>
              <a:t> </a:t>
            </a:r>
          </a:p>
          <a:p>
            <a:pPr lvl="1"/>
            <a:r>
              <a:rPr lang="en-US" err="1"/>
              <a:t>Evacuatieweg</a:t>
            </a:r>
            <a:r>
              <a:rPr lang="en-US"/>
              <a:t> </a:t>
            </a:r>
          </a:p>
          <a:p>
            <a:pPr lvl="1"/>
            <a:endParaRPr lang="en-US"/>
          </a:p>
          <a:p>
            <a:r>
              <a:rPr lang="en-US" sz="2000"/>
              <a:t>Moment </a:t>
            </a:r>
            <a:r>
              <a:rPr lang="en-US" sz="2000" err="1"/>
              <a:t>zelf</a:t>
            </a:r>
            <a:endParaRPr lang="en-US" sz="2000"/>
          </a:p>
          <a:p>
            <a:pPr lvl="1"/>
            <a:r>
              <a:rPr lang="en-US" err="1"/>
              <a:t>Alarmeer</a:t>
            </a:r>
            <a:r>
              <a:rPr lang="en-US"/>
              <a:t> via het </a:t>
            </a:r>
            <a:r>
              <a:rPr lang="en-US" err="1"/>
              <a:t>signaal</a:t>
            </a:r>
            <a:endParaRPr lang="en-US"/>
          </a:p>
          <a:p>
            <a:pPr lvl="1"/>
            <a:r>
              <a:rPr lang="en-US"/>
              <a:t>Sluit ramen en </a:t>
            </a:r>
            <a:r>
              <a:rPr lang="en-US" err="1"/>
              <a:t>deuren</a:t>
            </a:r>
            <a:endParaRPr lang="en-US"/>
          </a:p>
          <a:p>
            <a:pPr lvl="1"/>
            <a:r>
              <a:rPr lang="en-US" err="1"/>
              <a:t>Controleer</a:t>
            </a:r>
            <a:r>
              <a:rPr lang="en-US"/>
              <a:t> </a:t>
            </a:r>
          </a:p>
          <a:p>
            <a:pPr lvl="1"/>
            <a:r>
              <a:rPr lang="en-US" err="1"/>
              <a:t>Blijf</a:t>
            </a:r>
            <a:r>
              <a:rPr lang="en-US"/>
              <a:t> </a:t>
            </a:r>
            <a:r>
              <a:rPr lang="en-US" err="1"/>
              <a:t>buiten</a:t>
            </a:r>
            <a:r>
              <a:rPr lang="en-US"/>
              <a:t> </a:t>
            </a:r>
          </a:p>
        </p:txBody>
      </p:sp>
    </p:spTree>
    <p:extLst>
      <p:ext uri="{BB962C8B-B14F-4D97-AF65-F5344CB8AC3E}">
        <p14:creationId xmlns:p14="http://schemas.microsoft.com/office/powerpoint/2010/main" val="3493337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341" name="Rectangle 70">
            <a:extLst>
              <a:ext uri="{FF2B5EF4-FFF2-40B4-BE49-F238E27FC236}">
                <a16:creationId xmlns:a16="http://schemas.microsoft.com/office/drawing/2014/main" id="{3EEB8ED6-9142-4A11-B029-18DDE98C49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96997A16-8E7D-4A81-B2C6-203B8AD564A3}"/>
              </a:ext>
            </a:extLst>
          </p:cNvPr>
          <p:cNvSpPr>
            <a:spLocks noGrp="1"/>
          </p:cNvSpPr>
          <p:nvPr>
            <p:ph type="title"/>
          </p:nvPr>
        </p:nvSpPr>
        <p:spPr>
          <a:xfrm>
            <a:off x="838200" y="365126"/>
            <a:ext cx="10515600" cy="1288784"/>
          </a:xfrm>
        </p:spPr>
        <p:txBody>
          <a:bodyPr vert="horz" lIns="91440" tIns="45720" rIns="91440" bIns="45720" rtlCol="0" anchor="ctr">
            <a:normAutofit/>
          </a:bodyPr>
          <a:lstStyle/>
          <a:p>
            <a:r>
              <a:rPr lang="en-US" sz="4000"/>
              <a:t>Bel 112</a:t>
            </a:r>
          </a:p>
        </p:txBody>
      </p:sp>
      <p:pic>
        <p:nvPicPr>
          <p:cNvPr id="14338" name="Picture 2" descr="Download hem nu: de app 112.be | Radio 2, de grootste familie">
            <a:extLst>
              <a:ext uri="{FF2B5EF4-FFF2-40B4-BE49-F238E27FC236}">
                <a16:creationId xmlns:a16="http://schemas.microsoft.com/office/drawing/2014/main" id="{9C51EA06-B826-4F5B-9D4D-6C0C6A0162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529" r="12310" b="1"/>
          <a:stretch/>
        </p:blipFill>
        <p:spPr bwMode="auto">
          <a:xfrm>
            <a:off x="838200" y="1825625"/>
            <a:ext cx="6151651" cy="4303465"/>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inhoud 2">
            <a:extLst>
              <a:ext uri="{FF2B5EF4-FFF2-40B4-BE49-F238E27FC236}">
                <a16:creationId xmlns:a16="http://schemas.microsoft.com/office/drawing/2014/main" id="{794449EB-0695-4234-BA27-B0D7A8ED9D4D}"/>
              </a:ext>
            </a:extLst>
          </p:cNvPr>
          <p:cNvSpPr>
            <a:spLocks noGrp="1"/>
          </p:cNvSpPr>
          <p:nvPr>
            <p:ph idx="1"/>
          </p:nvPr>
        </p:nvSpPr>
        <p:spPr>
          <a:xfrm>
            <a:off x="7552944" y="1825625"/>
            <a:ext cx="3800856" cy="4303464"/>
          </a:xfrm>
        </p:spPr>
        <p:txBody>
          <a:bodyPr vert="horz" lIns="91440" tIns="45720" rIns="91440" bIns="45720" rtlCol="0">
            <a:normAutofit/>
          </a:bodyPr>
          <a:lstStyle/>
          <a:p>
            <a:r>
              <a:rPr lang="en-US" sz="2000"/>
              <a:t>Bel 112 of </a:t>
            </a:r>
            <a:r>
              <a:rPr lang="en-US" sz="2000" err="1"/>
              <a:t>gebruik</a:t>
            </a:r>
            <a:r>
              <a:rPr lang="en-US" sz="2000"/>
              <a:t> de app</a:t>
            </a:r>
          </a:p>
          <a:p>
            <a:r>
              <a:rPr lang="en-US" sz="2000" err="1"/>
              <a:t>Geef</a:t>
            </a:r>
            <a:r>
              <a:rPr lang="en-US" sz="2000"/>
              <a:t> </a:t>
            </a:r>
            <a:r>
              <a:rPr lang="en-US" sz="2000" err="1"/>
              <a:t>volgende</a:t>
            </a:r>
            <a:r>
              <a:rPr lang="en-US" sz="2000"/>
              <a:t> </a:t>
            </a:r>
            <a:r>
              <a:rPr lang="en-US" sz="2000" err="1"/>
              <a:t>zaken</a:t>
            </a:r>
            <a:r>
              <a:rPr lang="en-US" sz="2000"/>
              <a:t> door=</a:t>
            </a:r>
          </a:p>
          <a:p>
            <a:pPr lvl="1"/>
            <a:r>
              <a:rPr lang="en-US"/>
              <a:t>Wie </a:t>
            </a:r>
          </a:p>
          <a:p>
            <a:pPr lvl="1"/>
            <a:r>
              <a:rPr lang="en-US" err="1"/>
              <a:t>Waar</a:t>
            </a:r>
            <a:endParaRPr lang="en-US"/>
          </a:p>
          <a:p>
            <a:pPr lvl="1"/>
            <a:r>
              <a:rPr lang="en-US"/>
              <a:t>Wat</a:t>
            </a:r>
          </a:p>
          <a:p>
            <a:r>
              <a:rPr lang="en-US" sz="2000" err="1"/>
              <a:t>Opwachten</a:t>
            </a:r>
            <a:r>
              <a:rPr lang="en-US" sz="2000"/>
              <a:t> </a:t>
            </a:r>
          </a:p>
          <a:p>
            <a:r>
              <a:rPr lang="en-US" sz="2000" err="1"/>
              <a:t>Noodgevallen</a:t>
            </a:r>
            <a:r>
              <a:rPr lang="en-US" sz="2000"/>
              <a:t>, </a:t>
            </a:r>
            <a:r>
              <a:rPr lang="en-US" sz="2000" err="1"/>
              <a:t>niet</a:t>
            </a:r>
            <a:r>
              <a:rPr lang="en-US" sz="2000"/>
              <a:t> </a:t>
            </a:r>
            <a:r>
              <a:rPr lang="en-US" sz="2000" err="1"/>
              <a:t>zomaar</a:t>
            </a:r>
            <a:r>
              <a:rPr lang="en-US" sz="2000"/>
              <a:t> </a:t>
            </a:r>
          </a:p>
        </p:txBody>
      </p:sp>
    </p:spTree>
    <p:extLst>
      <p:ext uri="{BB962C8B-B14F-4D97-AF65-F5344CB8AC3E}">
        <p14:creationId xmlns:p14="http://schemas.microsoft.com/office/powerpoint/2010/main" val="8749102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553CD7-6469-487C-A672-689B114BAE61}"/>
              </a:ext>
            </a:extLst>
          </p:cNvPr>
          <p:cNvSpPr>
            <a:spLocks noGrp="1"/>
          </p:cNvSpPr>
          <p:nvPr>
            <p:ph type="title"/>
          </p:nvPr>
        </p:nvSpPr>
        <p:spPr/>
        <p:txBody>
          <a:bodyPr/>
          <a:lstStyle/>
          <a:p>
            <a:r>
              <a:rPr lang="nl-NL"/>
              <a:t>Op het programma </a:t>
            </a:r>
            <a:endParaRPr lang="nl-BE"/>
          </a:p>
        </p:txBody>
      </p:sp>
      <p:sp>
        <p:nvSpPr>
          <p:cNvPr id="3" name="Tijdelijke aanduiding voor inhoud 2">
            <a:extLst>
              <a:ext uri="{FF2B5EF4-FFF2-40B4-BE49-F238E27FC236}">
                <a16:creationId xmlns:a16="http://schemas.microsoft.com/office/drawing/2014/main" id="{62931F46-6A4B-4B84-89B3-6763292FB5B5}"/>
              </a:ext>
            </a:extLst>
          </p:cNvPr>
          <p:cNvSpPr>
            <a:spLocks noGrp="1"/>
          </p:cNvSpPr>
          <p:nvPr>
            <p:ph idx="1"/>
          </p:nvPr>
        </p:nvSpPr>
        <p:spPr/>
        <p:txBody>
          <a:bodyPr/>
          <a:lstStyle/>
          <a:p>
            <a:r>
              <a:rPr lang="nl-NL"/>
              <a:t>Introductie en kennismaking</a:t>
            </a:r>
          </a:p>
          <a:p>
            <a:r>
              <a:rPr lang="nl-NL"/>
              <a:t>Pictogrammen en gevaren  </a:t>
            </a:r>
          </a:p>
          <a:p>
            <a:r>
              <a:rPr lang="nl-NL"/>
              <a:t>Gevaren in jouw lokaal/gebouw</a:t>
            </a:r>
          </a:p>
          <a:p>
            <a:r>
              <a:rPr lang="nl-NL"/>
              <a:t>Hoe reageren? Wat als het misloopt?  </a:t>
            </a:r>
          </a:p>
          <a:p>
            <a:endParaRPr lang="nl-NL"/>
          </a:p>
          <a:p>
            <a:pPr marL="0" indent="0">
              <a:buNone/>
            </a:pPr>
            <a:endParaRPr lang="nl-BE"/>
          </a:p>
        </p:txBody>
      </p:sp>
    </p:spTree>
    <p:extLst>
      <p:ext uri="{BB962C8B-B14F-4D97-AF65-F5344CB8AC3E}">
        <p14:creationId xmlns:p14="http://schemas.microsoft.com/office/powerpoint/2010/main" val="8421717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9A788D-5AC9-46A2-8C29-291F0E403E2A}"/>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a:t>Doe een bluspoging </a:t>
            </a:r>
          </a:p>
        </p:txBody>
      </p:sp>
      <p:sp>
        <p:nvSpPr>
          <p:cNvPr id="3" name="Tijdelijke aanduiding voor inhoud 2">
            <a:extLst>
              <a:ext uri="{FF2B5EF4-FFF2-40B4-BE49-F238E27FC236}">
                <a16:creationId xmlns:a16="http://schemas.microsoft.com/office/drawing/2014/main" id="{1CBCB345-2215-453A-A1B8-677ADEA3DCE0}"/>
              </a:ext>
            </a:extLst>
          </p:cNvPr>
          <p:cNvSpPr>
            <a:spLocks noGrp="1"/>
          </p:cNvSpPr>
          <p:nvPr>
            <p:ph idx="1"/>
          </p:nvPr>
        </p:nvSpPr>
        <p:spPr>
          <a:xfrm>
            <a:off x="4965431" y="2438400"/>
            <a:ext cx="6586489" cy="3785419"/>
          </a:xfrm>
        </p:spPr>
        <p:txBody>
          <a:bodyPr vert="horz" lIns="91440" tIns="45720" rIns="91440" bIns="45720" rtlCol="0">
            <a:normAutofit/>
          </a:bodyPr>
          <a:lstStyle/>
          <a:p>
            <a:pPr indent="-228600">
              <a:buFont typeface="Arial" panose="020B0604020202020204" pitchFamily="34" charset="0"/>
              <a:buChar char="•"/>
            </a:pPr>
            <a:r>
              <a:rPr lang="en-US" sz="2000"/>
              <a:t>Max. 1 bluspoging</a:t>
            </a:r>
          </a:p>
          <a:p>
            <a:pPr indent="-228600">
              <a:buFont typeface="Arial" panose="020B0604020202020204" pitchFamily="34" charset="0"/>
              <a:buChar char="•"/>
            </a:pPr>
            <a:r>
              <a:rPr lang="en-US" sz="2000"/>
              <a:t>Hang de held niet uit </a:t>
            </a:r>
          </a:p>
          <a:p>
            <a:pPr indent="-228600">
              <a:buFont typeface="Arial" panose="020B0604020202020204" pitchFamily="34" charset="0"/>
              <a:buChar char="•"/>
            </a:pPr>
            <a:r>
              <a:rPr lang="en-US" sz="2000"/>
              <a:t>Welke blusmiddelen zijn er te vinden? </a:t>
            </a:r>
          </a:p>
          <a:p>
            <a:pPr marL="0" indent="-228600">
              <a:buFont typeface="Arial" panose="020B0604020202020204" pitchFamily="34" charset="0"/>
              <a:buChar char="•"/>
            </a:pPr>
            <a:endParaRPr lang="en-US" sz="2000"/>
          </a:p>
        </p:txBody>
      </p:sp>
      <p:pic>
        <p:nvPicPr>
          <p:cNvPr id="16386" name="Picture 2" descr="Antiheld | Spotify">
            <a:extLst>
              <a:ext uri="{FF2B5EF4-FFF2-40B4-BE49-F238E27FC236}">
                <a16:creationId xmlns:a16="http://schemas.microsoft.com/office/drawing/2014/main" id="{7A0F5B6C-F815-4EF9-A37D-85FDCF358C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358" r="16049"/>
          <a:stretch/>
        </p:blipFill>
        <p:spPr bwMode="auto">
          <a:xfrm>
            <a:off x="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71" name="Straight Connector 7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F190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21369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412" name="Rectangle 7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7BB36C2-1529-4C1A-9769-3C55AD3FCDD4}"/>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4000" err="1"/>
              <a:t>Verzamel</a:t>
            </a:r>
            <a:r>
              <a:rPr lang="en-US" sz="4000"/>
              <a:t> op de </a:t>
            </a:r>
            <a:r>
              <a:rPr lang="en-US" sz="4000" err="1"/>
              <a:t>juiste</a:t>
            </a:r>
            <a:r>
              <a:rPr lang="en-US" sz="4000"/>
              <a:t> </a:t>
            </a:r>
            <a:r>
              <a:rPr lang="en-US" sz="4000" err="1"/>
              <a:t>plaats</a:t>
            </a:r>
            <a:endParaRPr lang="en-US" sz="4000"/>
          </a:p>
        </p:txBody>
      </p:sp>
      <p:pic>
        <p:nvPicPr>
          <p:cNvPr id="17410" name="Picture 2" descr="Afbeelding met tekst, teken, buiten, verbandtrommel&#10;&#10;Automatisch gegenereerde beschrijving">
            <a:extLst>
              <a:ext uri="{FF2B5EF4-FFF2-40B4-BE49-F238E27FC236}">
                <a16:creationId xmlns:a16="http://schemas.microsoft.com/office/drawing/2014/main" id="{50DB7BAE-7E74-49B4-8792-9BBD4D1514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69" b="462"/>
          <a:stretch/>
        </p:blipFill>
        <p:spPr bwMode="auto">
          <a:xfrm>
            <a:off x="1" y="10"/>
            <a:ext cx="6936390"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inhoud 2">
            <a:extLst>
              <a:ext uri="{FF2B5EF4-FFF2-40B4-BE49-F238E27FC236}">
                <a16:creationId xmlns:a16="http://schemas.microsoft.com/office/drawing/2014/main" id="{BB2E81AC-F49A-4990-9666-A8543B55E458}"/>
              </a:ext>
            </a:extLst>
          </p:cNvPr>
          <p:cNvSpPr>
            <a:spLocks noGrp="1"/>
          </p:cNvSpPr>
          <p:nvPr>
            <p:ph idx="1"/>
          </p:nvPr>
        </p:nvSpPr>
        <p:spPr>
          <a:xfrm>
            <a:off x="7531610" y="2434201"/>
            <a:ext cx="3822189" cy="3742762"/>
          </a:xfrm>
        </p:spPr>
        <p:txBody>
          <a:bodyPr vert="horz" lIns="91440" tIns="45720" rIns="91440" bIns="45720" rtlCol="0">
            <a:normAutofit/>
          </a:bodyPr>
          <a:lstStyle/>
          <a:p>
            <a:pPr indent="-228600">
              <a:buFont typeface="Arial" panose="020B0604020202020204" pitchFamily="34" charset="0"/>
              <a:buChar char="•"/>
            </a:pPr>
            <a:r>
              <a:rPr lang="en-US" sz="2000" err="1"/>
              <a:t>Veilige</a:t>
            </a:r>
            <a:r>
              <a:rPr lang="en-US" sz="2000"/>
              <a:t> </a:t>
            </a:r>
            <a:r>
              <a:rPr lang="en-US" sz="2000" err="1"/>
              <a:t>plaats</a:t>
            </a:r>
            <a:endParaRPr lang="en-US" sz="2000"/>
          </a:p>
          <a:p>
            <a:pPr indent="-228600">
              <a:buFont typeface="Arial" panose="020B0604020202020204" pitchFamily="34" charset="0"/>
              <a:buChar char="•"/>
            </a:pPr>
            <a:r>
              <a:rPr lang="en-US" sz="2000" err="1"/>
              <a:t>Inventaris</a:t>
            </a:r>
            <a:r>
              <a:rPr lang="en-US" sz="2000"/>
              <a:t> </a:t>
            </a:r>
            <a:r>
              <a:rPr lang="en-US" sz="2000" err="1"/>
              <a:t>deelnemers</a:t>
            </a:r>
            <a:endParaRPr lang="en-US" sz="2000"/>
          </a:p>
          <a:p>
            <a:pPr indent="-228600">
              <a:buFont typeface="Arial" panose="020B0604020202020204" pitchFamily="34" charset="0"/>
              <a:buChar char="•"/>
            </a:pPr>
            <a:r>
              <a:rPr lang="en-US" sz="2000" err="1"/>
              <a:t>Aanspreekpunt</a:t>
            </a:r>
            <a:r>
              <a:rPr lang="en-US" sz="2000"/>
              <a:t> </a:t>
            </a:r>
          </a:p>
          <a:p>
            <a:pPr indent="-228600">
              <a:buFont typeface="Arial" panose="020B0604020202020204" pitchFamily="34" charset="0"/>
              <a:buChar char="•"/>
            </a:pPr>
            <a:r>
              <a:rPr lang="en-US" sz="2000" err="1"/>
              <a:t>Niet</a:t>
            </a:r>
            <a:r>
              <a:rPr lang="en-US" sz="2000"/>
              <a:t> </a:t>
            </a:r>
            <a:r>
              <a:rPr lang="en-US" sz="2000" err="1"/>
              <a:t>zomaar</a:t>
            </a:r>
            <a:r>
              <a:rPr lang="en-US" sz="2000"/>
              <a:t> </a:t>
            </a:r>
            <a:r>
              <a:rPr lang="en-US" sz="2000" err="1"/>
              <a:t>vertrekken</a:t>
            </a:r>
            <a:r>
              <a:rPr lang="en-US" sz="2000"/>
              <a:t> </a:t>
            </a:r>
          </a:p>
          <a:p>
            <a:pPr indent="-228600">
              <a:buFont typeface="Arial" panose="020B0604020202020204" pitchFamily="34" charset="0"/>
              <a:buChar char="•"/>
            </a:pPr>
            <a:endParaRPr lang="en-US" sz="2000"/>
          </a:p>
        </p:txBody>
      </p:sp>
    </p:spTree>
    <p:extLst>
      <p:ext uri="{BB962C8B-B14F-4D97-AF65-F5344CB8AC3E}">
        <p14:creationId xmlns:p14="http://schemas.microsoft.com/office/powerpoint/2010/main" val="3392019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9427AF5F-9A0E-42B7-A252-FD64C9885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9719931-6A8E-4BDD-967D-AC479A5E34AE}"/>
              </a:ext>
            </a:extLst>
          </p:cNvPr>
          <p:cNvSpPr>
            <a:spLocks noGrp="1"/>
          </p:cNvSpPr>
          <p:nvPr>
            <p:ph type="title"/>
          </p:nvPr>
        </p:nvSpPr>
        <p:spPr>
          <a:xfrm>
            <a:off x="838200" y="365125"/>
            <a:ext cx="10515600" cy="1306443"/>
          </a:xfrm>
        </p:spPr>
        <p:txBody>
          <a:bodyPr vert="horz" lIns="91440" tIns="45720" rIns="91440" bIns="45720" rtlCol="0" anchor="ctr">
            <a:normAutofit/>
          </a:bodyPr>
          <a:lstStyle/>
          <a:p>
            <a:r>
              <a:rPr lang="en-US" sz="4000" err="1"/>
              <a:t>Werk</a:t>
            </a:r>
            <a:r>
              <a:rPr lang="en-US" sz="4000"/>
              <a:t> mee</a:t>
            </a:r>
          </a:p>
        </p:txBody>
      </p:sp>
      <p:sp>
        <p:nvSpPr>
          <p:cNvPr id="3" name="Tijdelijke aanduiding voor inhoud 2">
            <a:extLst>
              <a:ext uri="{FF2B5EF4-FFF2-40B4-BE49-F238E27FC236}">
                <a16:creationId xmlns:a16="http://schemas.microsoft.com/office/drawing/2014/main" id="{DE66F3B4-DEA0-4BEB-B826-ECBD2EFCC22A}"/>
              </a:ext>
            </a:extLst>
          </p:cNvPr>
          <p:cNvSpPr>
            <a:spLocks noGrp="1"/>
          </p:cNvSpPr>
          <p:nvPr>
            <p:ph idx="1"/>
          </p:nvPr>
        </p:nvSpPr>
        <p:spPr>
          <a:xfrm>
            <a:off x="838200" y="1825625"/>
            <a:ext cx="4152774" cy="4303464"/>
          </a:xfrm>
        </p:spPr>
        <p:txBody>
          <a:bodyPr vert="horz" lIns="91440" tIns="45720" rIns="91440" bIns="45720" rtlCol="0">
            <a:normAutofit/>
          </a:bodyPr>
          <a:lstStyle/>
          <a:p>
            <a:r>
              <a:rPr lang="en-US" sz="2000" err="1"/>
              <a:t>Aanspreekpunt</a:t>
            </a:r>
            <a:endParaRPr lang="en-US" sz="2000"/>
          </a:p>
          <a:p>
            <a:r>
              <a:rPr lang="en-US" sz="2000" err="1"/>
              <a:t>Informeer</a:t>
            </a:r>
            <a:r>
              <a:rPr lang="en-US" sz="2000"/>
              <a:t> de </a:t>
            </a:r>
            <a:r>
              <a:rPr lang="en-US" sz="2000" err="1"/>
              <a:t>hulpdiensten</a:t>
            </a:r>
            <a:endParaRPr lang="en-US" sz="2000"/>
          </a:p>
          <a:p>
            <a:r>
              <a:rPr lang="en-US" sz="2000" err="1"/>
              <a:t>Werk</a:t>
            </a:r>
            <a:r>
              <a:rPr lang="en-US" sz="2000"/>
              <a:t> mee</a:t>
            </a:r>
          </a:p>
          <a:p>
            <a:pPr marL="0" indent="-228600">
              <a:buFont typeface="Arial" panose="020B0604020202020204" pitchFamily="34" charset="0"/>
              <a:buChar char="•"/>
            </a:pPr>
            <a:endParaRPr lang="en-US" sz="2000"/>
          </a:p>
          <a:p>
            <a:pPr indent="-228600">
              <a:buFont typeface="Arial" panose="020B0604020202020204" pitchFamily="34" charset="0"/>
              <a:buChar char="•"/>
            </a:pPr>
            <a:endParaRPr lang="en-US" sz="2000"/>
          </a:p>
        </p:txBody>
      </p:sp>
      <p:pic>
        <p:nvPicPr>
          <p:cNvPr id="18434" name="Picture 2" descr="2016 - Een jaar van samenwerken op basis van je eigen kwaliteiten.">
            <a:extLst>
              <a:ext uri="{FF2B5EF4-FFF2-40B4-BE49-F238E27FC236}">
                <a16:creationId xmlns:a16="http://schemas.microsoft.com/office/drawing/2014/main" id="{26B377E6-9EEF-48CB-B84F-B1103F7EF4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92" r="-1" b="-1"/>
          <a:stretch/>
        </p:blipFill>
        <p:spPr bwMode="auto">
          <a:xfrm>
            <a:off x="5183500" y="1904282"/>
            <a:ext cx="6170299" cy="4224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4460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ADC706-F509-4916-B35B-AA5DE25CA172}"/>
              </a:ext>
            </a:extLst>
          </p:cNvPr>
          <p:cNvSpPr>
            <a:spLocks noGrp="1"/>
          </p:cNvSpPr>
          <p:nvPr>
            <p:ph type="title"/>
          </p:nvPr>
        </p:nvSpPr>
        <p:spPr/>
        <p:txBody>
          <a:bodyPr/>
          <a:lstStyle/>
          <a:p>
            <a:r>
              <a:rPr lang="nl-BE"/>
              <a:t>6 richtlijnen bij brand </a:t>
            </a:r>
          </a:p>
        </p:txBody>
      </p:sp>
      <p:sp>
        <p:nvSpPr>
          <p:cNvPr id="9" name="Rechthoek 8">
            <a:extLst>
              <a:ext uri="{FF2B5EF4-FFF2-40B4-BE49-F238E27FC236}">
                <a16:creationId xmlns:a16="http://schemas.microsoft.com/office/drawing/2014/main" id="{3600831B-4FDA-4303-9FEE-42824E12D9C3}"/>
              </a:ext>
            </a:extLst>
          </p:cNvPr>
          <p:cNvSpPr/>
          <p:nvPr/>
        </p:nvSpPr>
        <p:spPr>
          <a:xfrm>
            <a:off x="8225117" y="2032760"/>
            <a:ext cx="3254188" cy="757489"/>
          </a:xfrm>
          <a:ln>
            <a:solidFill>
              <a:schemeClr val="bg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BE"/>
              <a:t>Blijf Kalm</a:t>
            </a:r>
          </a:p>
        </p:txBody>
      </p:sp>
      <p:sp>
        <p:nvSpPr>
          <p:cNvPr id="10" name="Rechthoek 9">
            <a:extLst>
              <a:ext uri="{FF2B5EF4-FFF2-40B4-BE49-F238E27FC236}">
                <a16:creationId xmlns:a16="http://schemas.microsoft.com/office/drawing/2014/main" id="{FBE40F5D-2FDA-43B4-8D1D-AA7A9BEF02A7}"/>
              </a:ext>
            </a:extLst>
          </p:cNvPr>
          <p:cNvSpPr/>
          <p:nvPr/>
        </p:nvSpPr>
        <p:spPr>
          <a:xfrm>
            <a:off x="4329952" y="3429000"/>
            <a:ext cx="3532095" cy="757489"/>
          </a:xfrm>
          <a:custGeom>
            <a:avLst/>
            <a:gdLst>
              <a:gd name="connsiteX0" fmla="*/ 0 w 3532095"/>
              <a:gd name="connsiteY0" fmla="*/ 0 h 757489"/>
              <a:gd name="connsiteX1" fmla="*/ 3532095 w 3532095"/>
              <a:gd name="connsiteY1" fmla="*/ 0 h 757489"/>
              <a:gd name="connsiteX2" fmla="*/ 3532095 w 3532095"/>
              <a:gd name="connsiteY2" fmla="*/ 757489 h 757489"/>
              <a:gd name="connsiteX3" fmla="*/ 0 w 3532095"/>
              <a:gd name="connsiteY3" fmla="*/ 757489 h 757489"/>
              <a:gd name="connsiteX4" fmla="*/ 0 w 3532095"/>
              <a:gd name="connsiteY4" fmla="*/ 0 h 757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2095" h="757489" fill="none" extrusionOk="0">
                <a:moveTo>
                  <a:pt x="0" y="0"/>
                </a:moveTo>
                <a:cubicBezTo>
                  <a:pt x="1581275" y="37171"/>
                  <a:pt x="2342190" y="-126124"/>
                  <a:pt x="3532095" y="0"/>
                </a:cubicBezTo>
                <a:cubicBezTo>
                  <a:pt x="3470834" y="155311"/>
                  <a:pt x="3532536" y="441709"/>
                  <a:pt x="3532095" y="757489"/>
                </a:cubicBezTo>
                <a:cubicBezTo>
                  <a:pt x="3018386" y="884255"/>
                  <a:pt x="1499101" y="603699"/>
                  <a:pt x="0" y="757489"/>
                </a:cubicBezTo>
                <a:cubicBezTo>
                  <a:pt x="29815" y="567801"/>
                  <a:pt x="20140" y="162195"/>
                  <a:pt x="0" y="0"/>
                </a:cubicBezTo>
                <a:close/>
              </a:path>
              <a:path w="3532095" h="757489" stroke="0" extrusionOk="0">
                <a:moveTo>
                  <a:pt x="0" y="0"/>
                </a:moveTo>
                <a:cubicBezTo>
                  <a:pt x="641252" y="-135003"/>
                  <a:pt x="2182063" y="-93139"/>
                  <a:pt x="3532095" y="0"/>
                </a:cubicBezTo>
                <a:cubicBezTo>
                  <a:pt x="3482512" y="119689"/>
                  <a:pt x="3516438" y="648901"/>
                  <a:pt x="3532095" y="757489"/>
                </a:cubicBezTo>
                <a:cubicBezTo>
                  <a:pt x="2500671" y="883104"/>
                  <a:pt x="609005" y="650669"/>
                  <a:pt x="0" y="757489"/>
                </a:cubicBezTo>
                <a:cubicBezTo>
                  <a:pt x="-61597" y="612411"/>
                  <a:pt x="59887" y="185992"/>
                  <a:pt x="0" y="0"/>
                </a:cubicBezTo>
                <a:close/>
              </a:path>
            </a:pathLst>
          </a:custGeom>
          <a:ln>
            <a:solidFill>
              <a:schemeClr val="bg2"/>
            </a:solidFill>
            <a:extLst>
              <a:ext uri="{C807C97D-BFC1-408E-A445-0C87EB9F89A2}">
                <ask:lineSketchStyleProps xmlns:ask="http://schemas.microsoft.com/office/drawing/2018/sketchyshapes" sd="2940160285">
                  <a:prstGeom prst="rect">
                    <a:avLst/>
                  </a:prstGeom>
                  <ask:type>
                    <ask:lineSketchCurved/>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BE"/>
              <a:t>Verzamel op de juiste plaats</a:t>
            </a:r>
          </a:p>
        </p:txBody>
      </p:sp>
      <p:sp>
        <p:nvSpPr>
          <p:cNvPr id="11" name="Rechthoek 10">
            <a:extLst>
              <a:ext uri="{FF2B5EF4-FFF2-40B4-BE49-F238E27FC236}">
                <a16:creationId xmlns:a16="http://schemas.microsoft.com/office/drawing/2014/main" id="{8042107A-24C8-4745-8F19-1A5CA8C131E1}"/>
              </a:ext>
            </a:extLst>
          </p:cNvPr>
          <p:cNvSpPr/>
          <p:nvPr/>
        </p:nvSpPr>
        <p:spPr>
          <a:xfrm>
            <a:off x="7137220" y="2247868"/>
            <a:ext cx="3254188" cy="757489"/>
          </a:xfrm>
          <a:custGeom>
            <a:avLst/>
            <a:gdLst>
              <a:gd name="connsiteX0" fmla="*/ 0 w 3254188"/>
              <a:gd name="connsiteY0" fmla="*/ 0 h 757489"/>
              <a:gd name="connsiteX1" fmla="*/ 3254188 w 3254188"/>
              <a:gd name="connsiteY1" fmla="*/ 0 h 757489"/>
              <a:gd name="connsiteX2" fmla="*/ 3254188 w 3254188"/>
              <a:gd name="connsiteY2" fmla="*/ 757489 h 757489"/>
              <a:gd name="connsiteX3" fmla="*/ 0 w 3254188"/>
              <a:gd name="connsiteY3" fmla="*/ 757489 h 757489"/>
              <a:gd name="connsiteX4" fmla="*/ 0 w 3254188"/>
              <a:gd name="connsiteY4" fmla="*/ 0 h 757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4188" h="757489" fill="none" extrusionOk="0">
                <a:moveTo>
                  <a:pt x="0" y="0"/>
                </a:moveTo>
                <a:cubicBezTo>
                  <a:pt x="1315434" y="-139906"/>
                  <a:pt x="2056455" y="94422"/>
                  <a:pt x="3254188" y="0"/>
                </a:cubicBezTo>
                <a:cubicBezTo>
                  <a:pt x="3266377" y="151208"/>
                  <a:pt x="3247573" y="657474"/>
                  <a:pt x="3254188" y="757489"/>
                </a:cubicBezTo>
                <a:cubicBezTo>
                  <a:pt x="1749712" y="823394"/>
                  <a:pt x="532211" y="903926"/>
                  <a:pt x="0" y="757489"/>
                </a:cubicBezTo>
                <a:cubicBezTo>
                  <a:pt x="33682" y="404154"/>
                  <a:pt x="42180" y="264737"/>
                  <a:pt x="0" y="0"/>
                </a:cubicBezTo>
                <a:close/>
              </a:path>
              <a:path w="3254188" h="757489" stroke="0" extrusionOk="0">
                <a:moveTo>
                  <a:pt x="0" y="0"/>
                </a:moveTo>
                <a:cubicBezTo>
                  <a:pt x="1237054" y="1335"/>
                  <a:pt x="2365638" y="132547"/>
                  <a:pt x="3254188" y="0"/>
                </a:cubicBezTo>
                <a:cubicBezTo>
                  <a:pt x="3302973" y="143096"/>
                  <a:pt x="3231589" y="479173"/>
                  <a:pt x="3254188" y="757489"/>
                </a:cubicBezTo>
                <a:cubicBezTo>
                  <a:pt x="1627608" y="721863"/>
                  <a:pt x="1296453" y="687102"/>
                  <a:pt x="0" y="757489"/>
                </a:cubicBezTo>
                <a:cubicBezTo>
                  <a:pt x="15925" y="641930"/>
                  <a:pt x="-41298" y="376295"/>
                  <a:pt x="0" y="0"/>
                </a:cubicBezTo>
                <a:close/>
              </a:path>
            </a:pathLst>
          </a:custGeom>
          <a:ln>
            <a:solidFill>
              <a:schemeClr val="bg2"/>
            </a:solidFill>
            <a:extLst>
              <a:ext uri="{C807C97D-BFC1-408E-A445-0C87EB9F89A2}">
                <ask:lineSketchStyleProps xmlns:ask="http://schemas.microsoft.com/office/drawing/2018/sketchyshapes" sd="2997462627">
                  <a:prstGeom prst="rect">
                    <a:avLst/>
                  </a:prstGeom>
                  <ask:type>
                    <ask:lineSketchCurved/>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BE"/>
              <a:t>Bel 112</a:t>
            </a:r>
          </a:p>
        </p:txBody>
      </p:sp>
      <p:sp>
        <p:nvSpPr>
          <p:cNvPr id="15" name="Rechthoek 14">
            <a:extLst>
              <a:ext uri="{FF2B5EF4-FFF2-40B4-BE49-F238E27FC236}">
                <a16:creationId xmlns:a16="http://schemas.microsoft.com/office/drawing/2014/main" id="{BDCD4113-4AA5-4B73-BCFF-FBF0B465D77F}"/>
              </a:ext>
            </a:extLst>
          </p:cNvPr>
          <p:cNvSpPr/>
          <p:nvPr/>
        </p:nvSpPr>
        <p:spPr>
          <a:xfrm>
            <a:off x="847585" y="3438423"/>
            <a:ext cx="2796988" cy="757489"/>
          </a:xfrm>
          <a:custGeom>
            <a:avLst/>
            <a:gdLst>
              <a:gd name="connsiteX0" fmla="*/ 0 w 2796988"/>
              <a:gd name="connsiteY0" fmla="*/ 0 h 757489"/>
              <a:gd name="connsiteX1" fmla="*/ 2796988 w 2796988"/>
              <a:gd name="connsiteY1" fmla="*/ 0 h 757489"/>
              <a:gd name="connsiteX2" fmla="*/ 2796988 w 2796988"/>
              <a:gd name="connsiteY2" fmla="*/ 757489 h 757489"/>
              <a:gd name="connsiteX3" fmla="*/ 0 w 2796988"/>
              <a:gd name="connsiteY3" fmla="*/ 757489 h 757489"/>
              <a:gd name="connsiteX4" fmla="*/ 0 w 2796988"/>
              <a:gd name="connsiteY4" fmla="*/ 0 h 757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6988" h="757489" fill="none" extrusionOk="0">
                <a:moveTo>
                  <a:pt x="0" y="0"/>
                </a:moveTo>
                <a:cubicBezTo>
                  <a:pt x="1180493" y="-125115"/>
                  <a:pt x="2495212" y="-169370"/>
                  <a:pt x="2796988" y="0"/>
                </a:cubicBezTo>
                <a:cubicBezTo>
                  <a:pt x="2851336" y="226510"/>
                  <a:pt x="2776032" y="672138"/>
                  <a:pt x="2796988" y="757489"/>
                </a:cubicBezTo>
                <a:cubicBezTo>
                  <a:pt x="2232854" y="907408"/>
                  <a:pt x="1211030" y="687928"/>
                  <a:pt x="0" y="757489"/>
                </a:cubicBezTo>
                <a:cubicBezTo>
                  <a:pt x="-47325" y="618335"/>
                  <a:pt x="-54820" y="100744"/>
                  <a:pt x="0" y="0"/>
                </a:cubicBezTo>
                <a:close/>
              </a:path>
              <a:path w="2796988" h="757489" stroke="0" extrusionOk="0">
                <a:moveTo>
                  <a:pt x="0" y="0"/>
                </a:moveTo>
                <a:cubicBezTo>
                  <a:pt x="1154194" y="160478"/>
                  <a:pt x="1465926" y="974"/>
                  <a:pt x="2796988" y="0"/>
                </a:cubicBezTo>
                <a:cubicBezTo>
                  <a:pt x="2784751" y="309105"/>
                  <a:pt x="2811047" y="450060"/>
                  <a:pt x="2796988" y="757489"/>
                </a:cubicBezTo>
                <a:cubicBezTo>
                  <a:pt x="2414027" y="629096"/>
                  <a:pt x="1318950" y="618992"/>
                  <a:pt x="0" y="757489"/>
                </a:cubicBezTo>
                <a:cubicBezTo>
                  <a:pt x="13095" y="663510"/>
                  <a:pt x="60082" y="317329"/>
                  <a:pt x="0" y="0"/>
                </a:cubicBezTo>
                <a:close/>
              </a:path>
            </a:pathLst>
          </a:custGeom>
          <a:ln>
            <a:solidFill>
              <a:schemeClr val="bg2"/>
            </a:solidFill>
            <a:extLst>
              <a:ext uri="{C807C97D-BFC1-408E-A445-0C87EB9F89A2}">
                <ask:lineSketchStyleProps xmlns:ask="http://schemas.microsoft.com/office/drawing/2018/sketchyshapes" sd="3299619533">
                  <a:prstGeom prst="rect">
                    <a:avLst/>
                  </a:prstGeom>
                  <ask:type>
                    <ask:lineSketchCurved/>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BE"/>
              <a:t>Doe een bluspoging</a:t>
            </a:r>
          </a:p>
        </p:txBody>
      </p:sp>
      <p:sp>
        <p:nvSpPr>
          <p:cNvPr id="16" name="Rechthoek 15">
            <a:extLst>
              <a:ext uri="{FF2B5EF4-FFF2-40B4-BE49-F238E27FC236}">
                <a16:creationId xmlns:a16="http://schemas.microsoft.com/office/drawing/2014/main" id="{B8946C57-0EEE-4D37-8285-77FA748B108D}"/>
              </a:ext>
            </a:extLst>
          </p:cNvPr>
          <p:cNvSpPr/>
          <p:nvPr/>
        </p:nvSpPr>
        <p:spPr>
          <a:xfrm>
            <a:off x="8547426" y="3438422"/>
            <a:ext cx="2131361" cy="757489"/>
          </a:xfrm>
          <a:custGeom>
            <a:avLst/>
            <a:gdLst>
              <a:gd name="connsiteX0" fmla="*/ 0 w 2131361"/>
              <a:gd name="connsiteY0" fmla="*/ 0 h 757489"/>
              <a:gd name="connsiteX1" fmla="*/ 2131361 w 2131361"/>
              <a:gd name="connsiteY1" fmla="*/ 0 h 757489"/>
              <a:gd name="connsiteX2" fmla="*/ 2131361 w 2131361"/>
              <a:gd name="connsiteY2" fmla="*/ 757489 h 757489"/>
              <a:gd name="connsiteX3" fmla="*/ 0 w 2131361"/>
              <a:gd name="connsiteY3" fmla="*/ 757489 h 757489"/>
              <a:gd name="connsiteX4" fmla="*/ 0 w 2131361"/>
              <a:gd name="connsiteY4" fmla="*/ 0 h 757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1361" h="757489" fill="none" extrusionOk="0">
                <a:moveTo>
                  <a:pt x="0" y="0"/>
                </a:moveTo>
                <a:cubicBezTo>
                  <a:pt x="1002392" y="58154"/>
                  <a:pt x="1883086" y="109134"/>
                  <a:pt x="2131361" y="0"/>
                </a:cubicBezTo>
                <a:cubicBezTo>
                  <a:pt x="2184994" y="263093"/>
                  <a:pt x="2174567" y="525818"/>
                  <a:pt x="2131361" y="757489"/>
                </a:cubicBezTo>
                <a:cubicBezTo>
                  <a:pt x="1788772" y="783013"/>
                  <a:pt x="1065106" y="703485"/>
                  <a:pt x="0" y="757489"/>
                </a:cubicBezTo>
                <a:cubicBezTo>
                  <a:pt x="-62782" y="415570"/>
                  <a:pt x="-65059" y="287383"/>
                  <a:pt x="0" y="0"/>
                </a:cubicBezTo>
                <a:close/>
              </a:path>
              <a:path w="2131361" h="757489" stroke="0" extrusionOk="0">
                <a:moveTo>
                  <a:pt x="0" y="0"/>
                </a:moveTo>
                <a:cubicBezTo>
                  <a:pt x="739116" y="154367"/>
                  <a:pt x="1473799" y="91046"/>
                  <a:pt x="2131361" y="0"/>
                </a:cubicBezTo>
                <a:cubicBezTo>
                  <a:pt x="2118753" y="320073"/>
                  <a:pt x="2179370" y="613703"/>
                  <a:pt x="2131361" y="757489"/>
                </a:cubicBezTo>
                <a:cubicBezTo>
                  <a:pt x="1342873" y="597200"/>
                  <a:pt x="896484" y="812723"/>
                  <a:pt x="0" y="757489"/>
                </a:cubicBezTo>
                <a:cubicBezTo>
                  <a:pt x="50469" y="534193"/>
                  <a:pt x="8943" y="291956"/>
                  <a:pt x="0" y="0"/>
                </a:cubicBezTo>
                <a:close/>
              </a:path>
            </a:pathLst>
          </a:custGeom>
          <a:solidFill>
            <a:schemeClr val="accent2"/>
          </a:solidFill>
          <a:ln>
            <a:solidFill>
              <a:schemeClr val="bg2"/>
            </a:solidFill>
            <a:extLst>
              <a:ext uri="{C807C97D-BFC1-408E-A445-0C87EB9F89A2}">
                <ask:lineSketchStyleProps xmlns:ask="http://schemas.microsoft.com/office/drawing/2018/sketchyshapes" sd="3347406955">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Werk mee</a:t>
            </a:r>
          </a:p>
        </p:txBody>
      </p:sp>
      <p:sp>
        <p:nvSpPr>
          <p:cNvPr id="13" name="Rechthoek 12">
            <a:extLst>
              <a:ext uri="{FF2B5EF4-FFF2-40B4-BE49-F238E27FC236}">
                <a16:creationId xmlns:a16="http://schemas.microsoft.com/office/drawing/2014/main" id="{71520347-442C-40CC-9E42-C327AEF80542}"/>
              </a:ext>
            </a:extLst>
          </p:cNvPr>
          <p:cNvSpPr/>
          <p:nvPr/>
        </p:nvSpPr>
        <p:spPr>
          <a:xfrm>
            <a:off x="3635188" y="2247868"/>
            <a:ext cx="2836405" cy="757489"/>
          </a:xfrm>
          <a:custGeom>
            <a:avLst/>
            <a:gdLst>
              <a:gd name="connsiteX0" fmla="*/ 0 w 2836405"/>
              <a:gd name="connsiteY0" fmla="*/ 0 h 757489"/>
              <a:gd name="connsiteX1" fmla="*/ 2836405 w 2836405"/>
              <a:gd name="connsiteY1" fmla="*/ 0 h 757489"/>
              <a:gd name="connsiteX2" fmla="*/ 2836405 w 2836405"/>
              <a:gd name="connsiteY2" fmla="*/ 757489 h 757489"/>
              <a:gd name="connsiteX3" fmla="*/ 0 w 2836405"/>
              <a:gd name="connsiteY3" fmla="*/ 757489 h 757489"/>
              <a:gd name="connsiteX4" fmla="*/ 0 w 2836405"/>
              <a:gd name="connsiteY4" fmla="*/ 0 h 757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6405" h="757489" fill="none" extrusionOk="0">
                <a:moveTo>
                  <a:pt x="0" y="0"/>
                </a:moveTo>
                <a:cubicBezTo>
                  <a:pt x="701252" y="58154"/>
                  <a:pt x="2242177" y="109134"/>
                  <a:pt x="2836405" y="0"/>
                </a:cubicBezTo>
                <a:cubicBezTo>
                  <a:pt x="2890038" y="263093"/>
                  <a:pt x="2879611" y="525818"/>
                  <a:pt x="2836405" y="757489"/>
                </a:cubicBezTo>
                <a:cubicBezTo>
                  <a:pt x="1427108" y="783013"/>
                  <a:pt x="781354" y="703485"/>
                  <a:pt x="0" y="757489"/>
                </a:cubicBezTo>
                <a:cubicBezTo>
                  <a:pt x="-62782" y="415570"/>
                  <a:pt x="-65059" y="287383"/>
                  <a:pt x="0" y="0"/>
                </a:cubicBezTo>
                <a:close/>
              </a:path>
              <a:path w="2836405" h="757489" stroke="0" extrusionOk="0">
                <a:moveTo>
                  <a:pt x="0" y="0"/>
                </a:moveTo>
                <a:cubicBezTo>
                  <a:pt x="1251641" y="154367"/>
                  <a:pt x="2240281" y="91046"/>
                  <a:pt x="2836405" y="0"/>
                </a:cubicBezTo>
                <a:cubicBezTo>
                  <a:pt x="2823797" y="320073"/>
                  <a:pt x="2884414" y="613703"/>
                  <a:pt x="2836405" y="757489"/>
                </a:cubicBezTo>
                <a:cubicBezTo>
                  <a:pt x="1603154" y="597200"/>
                  <a:pt x="432954" y="812723"/>
                  <a:pt x="0" y="757489"/>
                </a:cubicBezTo>
                <a:cubicBezTo>
                  <a:pt x="50469" y="534193"/>
                  <a:pt x="8943" y="291956"/>
                  <a:pt x="0" y="0"/>
                </a:cubicBezTo>
                <a:close/>
              </a:path>
            </a:pathLst>
          </a:custGeom>
          <a:solidFill>
            <a:schemeClr val="accent2"/>
          </a:solidFill>
          <a:ln>
            <a:solidFill>
              <a:schemeClr val="bg2"/>
            </a:solidFill>
            <a:extLst>
              <a:ext uri="{C807C97D-BFC1-408E-A445-0C87EB9F89A2}">
                <ask:lineSketchStyleProps xmlns:ask="http://schemas.microsoft.com/office/drawing/2018/sketchyshapes" sd="3347406955">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Evacueer en alarmeer</a:t>
            </a:r>
          </a:p>
        </p:txBody>
      </p:sp>
      <p:sp>
        <p:nvSpPr>
          <p:cNvPr id="14" name="Rechthoek 13">
            <a:extLst>
              <a:ext uri="{FF2B5EF4-FFF2-40B4-BE49-F238E27FC236}">
                <a16:creationId xmlns:a16="http://schemas.microsoft.com/office/drawing/2014/main" id="{FA31B3FB-4052-41FB-9E88-28258C00A9F7}"/>
              </a:ext>
            </a:extLst>
          </p:cNvPr>
          <p:cNvSpPr/>
          <p:nvPr/>
        </p:nvSpPr>
        <p:spPr>
          <a:xfrm>
            <a:off x="838200" y="2248044"/>
            <a:ext cx="2131361" cy="757489"/>
          </a:xfrm>
          <a:custGeom>
            <a:avLst/>
            <a:gdLst>
              <a:gd name="connsiteX0" fmla="*/ 0 w 2131361"/>
              <a:gd name="connsiteY0" fmla="*/ 0 h 757489"/>
              <a:gd name="connsiteX1" fmla="*/ 2131361 w 2131361"/>
              <a:gd name="connsiteY1" fmla="*/ 0 h 757489"/>
              <a:gd name="connsiteX2" fmla="*/ 2131361 w 2131361"/>
              <a:gd name="connsiteY2" fmla="*/ 757489 h 757489"/>
              <a:gd name="connsiteX3" fmla="*/ 0 w 2131361"/>
              <a:gd name="connsiteY3" fmla="*/ 757489 h 757489"/>
              <a:gd name="connsiteX4" fmla="*/ 0 w 2131361"/>
              <a:gd name="connsiteY4" fmla="*/ 0 h 757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1361" h="757489" fill="none" extrusionOk="0">
                <a:moveTo>
                  <a:pt x="0" y="0"/>
                </a:moveTo>
                <a:cubicBezTo>
                  <a:pt x="1002392" y="58154"/>
                  <a:pt x="1883086" y="109134"/>
                  <a:pt x="2131361" y="0"/>
                </a:cubicBezTo>
                <a:cubicBezTo>
                  <a:pt x="2184994" y="263093"/>
                  <a:pt x="2174567" y="525818"/>
                  <a:pt x="2131361" y="757489"/>
                </a:cubicBezTo>
                <a:cubicBezTo>
                  <a:pt x="1788772" y="783013"/>
                  <a:pt x="1065106" y="703485"/>
                  <a:pt x="0" y="757489"/>
                </a:cubicBezTo>
                <a:cubicBezTo>
                  <a:pt x="-62782" y="415570"/>
                  <a:pt x="-65059" y="287383"/>
                  <a:pt x="0" y="0"/>
                </a:cubicBezTo>
                <a:close/>
              </a:path>
              <a:path w="2131361" h="757489" stroke="0" extrusionOk="0">
                <a:moveTo>
                  <a:pt x="0" y="0"/>
                </a:moveTo>
                <a:cubicBezTo>
                  <a:pt x="739116" y="154367"/>
                  <a:pt x="1473799" y="91046"/>
                  <a:pt x="2131361" y="0"/>
                </a:cubicBezTo>
                <a:cubicBezTo>
                  <a:pt x="2118753" y="320073"/>
                  <a:pt x="2179370" y="613703"/>
                  <a:pt x="2131361" y="757489"/>
                </a:cubicBezTo>
                <a:cubicBezTo>
                  <a:pt x="1342873" y="597200"/>
                  <a:pt x="896484" y="812723"/>
                  <a:pt x="0" y="757489"/>
                </a:cubicBezTo>
                <a:cubicBezTo>
                  <a:pt x="50469" y="534193"/>
                  <a:pt x="8943" y="291956"/>
                  <a:pt x="0" y="0"/>
                </a:cubicBezTo>
                <a:close/>
              </a:path>
            </a:pathLst>
          </a:custGeom>
          <a:solidFill>
            <a:schemeClr val="accent2"/>
          </a:solidFill>
          <a:ln>
            <a:solidFill>
              <a:schemeClr val="bg2"/>
            </a:solidFill>
            <a:extLst>
              <a:ext uri="{C807C97D-BFC1-408E-A445-0C87EB9F89A2}">
                <ask:lineSketchStyleProps xmlns:ask="http://schemas.microsoft.com/office/drawing/2018/sketchyshapes" sd="3347406955">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Blijf kalm</a:t>
            </a:r>
          </a:p>
        </p:txBody>
      </p:sp>
      <p:cxnSp>
        <p:nvCxnSpPr>
          <p:cNvPr id="17" name="Rechte verbindingslijn met pijl 16">
            <a:extLst>
              <a:ext uri="{FF2B5EF4-FFF2-40B4-BE49-F238E27FC236}">
                <a16:creationId xmlns:a16="http://schemas.microsoft.com/office/drawing/2014/main" id="{4C1B1C57-24EC-4412-A706-0F96ED56AA14}"/>
              </a:ext>
            </a:extLst>
          </p:cNvPr>
          <p:cNvCxnSpPr/>
          <p:nvPr/>
        </p:nvCxnSpPr>
        <p:spPr>
          <a:xfrm>
            <a:off x="3094685" y="2681761"/>
            <a:ext cx="46800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8" name="Rechte verbindingslijn met pijl 17">
            <a:extLst>
              <a:ext uri="{FF2B5EF4-FFF2-40B4-BE49-F238E27FC236}">
                <a16:creationId xmlns:a16="http://schemas.microsoft.com/office/drawing/2014/main" id="{DC0997DC-2C43-4501-841B-3370D6BEFF9C}"/>
              </a:ext>
            </a:extLst>
          </p:cNvPr>
          <p:cNvCxnSpPr/>
          <p:nvPr/>
        </p:nvCxnSpPr>
        <p:spPr>
          <a:xfrm>
            <a:off x="6573684" y="2654465"/>
            <a:ext cx="46800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9" name="Rechte verbindingslijn met pijl 18">
            <a:extLst>
              <a:ext uri="{FF2B5EF4-FFF2-40B4-BE49-F238E27FC236}">
                <a16:creationId xmlns:a16="http://schemas.microsoft.com/office/drawing/2014/main" id="{F3967744-ADAA-40FE-858A-6B71A3720789}"/>
              </a:ext>
            </a:extLst>
          </p:cNvPr>
          <p:cNvCxnSpPr/>
          <p:nvPr/>
        </p:nvCxnSpPr>
        <p:spPr>
          <a:xfrm>
            <a:off x="3739120" y="3828173"/>
            <a:ext cx="46800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0" name="Rechte verbindingslijn met pijl 19">
            <a:extLst>
              <a:ext uri="{FF2B5EF4-FFF2-40B4-BE49-F238E27FC236}">
                <a16:creationId xmlns:a16="http://schemas.microsoft.com/office/drawing/2014/main" id="{DCAE64D3-7508-4E8A-AB4A-8B6A4B1BB0D2}"/>
              </a:ext>
            </a:extLst>
          </p:cNvPr>
          <p:cNvCxnSpPr/>
          <p:nvPr/>
        </p:nvCxnSpPr>
        <p:spPr>
          <a:xfrm>
            <a:off x="7969411" y="3848620"/>
            <a:ext cx="46800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429352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750989-9C01-4731-ABED-6E3DDA0C3778}"/>
              </a:ext>
            </a:extLst>
          </p:cNvPr>
          <p:cNvSpPr>
            <a:spLocks noGrp="1"/>
          </p:cNvSpPr>
          <p:nvPr>
            <p:ph type="title"/>
          </p:nvPr>
        </p:nvSpPr>
        <p:spPr>
          <a:xfrm>
            <a:off x="642996" y="4571216"/>
            <a:ext cx="10906008" cy="1115415"/>
          </a:xfrm>
        </p:spPr>
        <p:txBody>
          <a:bodyPr vert="horz" lIns="91440" tIns="45720" rIns="91440" bIns="45720" rtlCol="0" anchor="b">
            <a:normAutofit/>
          </a:bodyPr>
          <a:lstStyle/>
          <a:p>
            <a:pPr algn="ctr"/>
            <a:r>
              <a:rPr lang="en-US" sz="6000" kern="1200">
                <a:solidFill>
                  <a:schemeClr val="tx1"/>
                </a:solidFill>
                <a:latin typeface="+mj-lt"/>
                <a:ea typeface="+mj-ea"/>
                <a:cs typeface="+mj-cs"/>
              </a:rPr>
              <a:t>Even oefenen </a:t>
            </a:r>
          </a:p>
        </p:txBody>
      </p:sp>
      <p:pic>
        <p:nvPicPr>
          <p:cNvPr id="15370" name="Picture 10" descr="De brand van de keuken stock foto. Image of rook, diner - 5413294">
            <a:extLst>
              <a:ext uri="{FF2B5EF4-FFF2-40B4-BE49-F238E27FC236}">
                <a16:creationId xmlns:a16="http://schemas.microsoft.com/office/drawing/2014/main" id="{4CB1BE17-068D-4C65-9503-3D68F4AFE5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232" r="9461" b="1"/>
          <a:stretch/>
        </p:blipFill>
        <p:spPr bwMode="auto">
          <a:xfrm>
            <a:off x="321628" y="320511"/>
            <a:ext cx="3794760" cy="3930978"/>
          </a:xfrm>
          <a:prstGeom prst="rect">
            <a:avLst/>
          </a:prstGeom>
          <a:noFill/>
          <a:extLst>
            <a:ext uri="{909E8E84-426E-40DD-AFC4-6F175D3DCCD1}">
              <a14:hiddenFill xmlns:a14="http://schemas.microsoft.com/office/drawing/2010/main">
                <a:solidFill>
                  <a:srgbClr val="FFFFFF"/>
                </a:solidFill>
              </a14:hiddenFill>
            </a:ext>
          </a:extLst>
        </p:spPr>
      </p:pic>
      <p:pic>
        <p:nvPicPr>
          <p:cNvPr id="15372" name="Picture 12" descr="Holle boom in brand in bos Son en Breugel: &amp;#39;Een apart gezicht&amp;#39; | Best,  Meierijstad en Son | ed.nl">
            <a:extLst>
              <a:ext uri="{FF2B5EF4-FFF2-40B4-BE49-F238E27FC236}">
                <a16:creationId xmlns:a16="http://schemas.microsoft.com/office/drawing/2014/main" id="{F9F174D0-2A1B-41A9-AEAD-7623E51DF1A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415" r="31389" b="-1"/>
          <a:stretch/>
        </p:blipFill>
        <p:spPr bwMode="auto">
          <a:xfrm>
            <a:off x="4198385" y="320511"/>
            <a:ext cx="3794760" cy="3930978"/>
          </a:xfrm>
          <a:prstGeom prst="rect">
            <a:avLst/>
          </a:prstGeom>
          <a:noFill/>
          <a:extLst>
            <a:ext uri="{909E8E84-426E-40DD-AFC4-6F175D3DCCD1}">
              <a14:hiddenFill xmlns:a14="http://schemas.microsoft.com/office/drawing/2010/main">
                <a:solidFill>
                  <a:srgbClr val="FFFFFF"/>
                </a:solidFill>
              </a14:hiddenFill>
            </a:ext>
          </a:extLst>
        </p:spPr>
      </p:pic>
      <p:pic>
        <p:nvPicPr>
          <p:cNvPr id="15374" name="Picture 14" descr="Brandweer Brasschaat | CO">
            <a:extLst>
              <a:ext uri="{FF2B5EF4-FFF2-40B4-BE49-F238E27FC236}">
                <a16:creationId xmlns:a16="http://schemas.microsoft.com/office/drawing/2014/main" id="{AEE3DF32-069E-4D9E-9A1B-D22D9C2D13D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203" r="13811" b="2"/>
          <a:stretch/>
        </p:blipFill>
        <p:spPr bwMode="auto">
          <a:xfrm>
            <a:off x="8075142" y="320511"/>
            <a:ext cx="3794760" cy="3930978"/>
          </a:xfrm>
          <a:prstGeom prst="rect">
            <a:avLst/>
          </a:prstGeom>
          <a:noFill/>
          <a:extLst>
            <a:ext uri="{909E8E84-426E-40DD-AFC4-6F175D3DCCD1}">
              <a14:hiddenFill xmlns:a14="http://schemas.microsoft.com/office/drawing/2010/main">
                <a:solidFill>
                  <a:srgbClr val="FFFFFF"/>
                </a:solidFill>
              </a14:hiddenFill>
            </a:ext>
          </a:extLst>
        </p:spPr>
      </p:pic>
      <p:cxnSp>
        <p:nvCxnSpPr>
          <p:cNvPr id="83" name="Straight Connector 82">
            <a:extLst>
              <a:ext uri="{FF2B5EF4-FFF2-40B4-BE49-F238E27FC236}">
                <a16:creationId xmlns:a16="http://schemas.microsoft.com/office/drawing/2014/main" id="{60188E89-AF78-40F6-B787-E9BD9C6256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rgbClr val="DDA750"/>
            </a:solidFill>
          </a:ln>
        </p:spPr>
        <p:style>
          <a:lnRef idx="1">
            <a:schemeClr val="accent1"/>
          </a:lnRef>
          <a:fillRef idx="0">
            <a:schemeClr val="accent1"/>
          </a:fillRef>
          <a:effectRef idx="0">
            <a:schemeClr val="accent1"/>
          </a:effectRef>
          <a:fontRef idx="minor">
            <a:schemeClr val="tx1"/>
          </a:fontRef>
        </p:style>
      </p:cxnSp>
      <p:pic>
        <p:nvPicPr>
          <p:cNvPr id="3" name="Picture 2" descr="Download hem nu: de app 112.be | Radio 2, de grootste familie">
            <a:extLst>
              <a:ext uri="{FF2B5EF4-FFF2-40B4-BE49-F238E27FC236}">
                <a16:creationId xmlns:a16="http://schemas.microsoft.com/office/drawing/2014/main" id="{515351D8-48E8-4461-B09F-F6A2E5F9E46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529" r="12310" b="1"/>
          <a:stretch/>
        </p:blipFill>
        <p:spPr bwMode="auto">
          <a:xfrm>
            <a:off x="326721" y="4508282"/>
            <a:ext cx="3103651" cy="2174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8112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3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3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992DEE-FD49-433D-A8F9-0EA9E78255A5}"/>
              </a:ext>
            </a:extLst>
          </p:cNvPr>
          <p:cNvSpPr>
            <a:spLocks noGrp="1"/>
          </p:cNvSpPr>
          <p:nvPr>
            <p:ph type="title"/>
          </p:nvPr>
        </p:nvSpPr>
        <p:spPr/>
        <p:txBody>
          <a:bodyPr/>
          <a:lstStyle/>
          <a:p>
            <a:r>
              <a:rPr lang="nl-NL"/>
              <a:t>Methodiek</a:t>
            </a:r>
            <a:endParaRPr lang="nl-BE"/>
          </a:p>
        </p:txBody>
      </p:sp>
      <p:pic>
        <p:nvPicPr>
          <p:cNvPr id="4" name="video-1643725693">
            <a:hlinkClick r:id="" action="ppaction://media"/>
            <a:extLst>
              <a:ext uri="{FF2B5EF4-FFF2-40B4-BE49-F238E27FC236}">
                <a16:creationId xmlns:a16="http://schemas.microsoft.com/office/drawing/2014/main" id="{2D0C5BFD-D38B-4043-9FC3-03B9F5D06F3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660650" y="2227263"/>
            <a:ext cx="6870700" cy="3949700"/>
          </a:xfrm>
        </p:spPr>
      </p:pic>
    </p:spTree>
    <p:extLst>
      <p:ext uri="{BB962C8B-B14F-4D97-AF65-F5344CB8AC3E}">
        <p14:creationId xmlns:p14="http://schemas.microsoft.com/office/powerpoint/2010/main" val="1592179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4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fbeelding 16">
            <a:extLst>
              <a:ext uri="{FF2B5EF4-FFF2-40B4-BE49-F238E27FC236}">
                <a16:creationId xmlns:a16="http://schemas.microsoft.com/office/drawing/2014/main" id="{756BF137-B92F-4BCC-9A9C-AC7A5E962082}"/>
              </a:ext>
            </a:extLst>
          </p:cNvPr>
          <p:cNvPicPr/>
          <p:nvPr/>
        </p:nvPicPr>
        <p:blipFill rotWithShape="1">
          <a:blip r:embed="rId3">
            <a:alphaModFix amt="35000"/>
            <a:extLst>
              <a:ext uri="{28A0092B-C50C-407E-A947-70E740481C1C}">
                <a14:useLocalDpi xmlns:a14="http://schemas.microsoft.com/office/drawing/2010/main" val="0"/>
              </a:ext>
            </a:extLst>
          </a:blip>
          <a:srcRect t="22314" b="21453"/>
          <a:stretch/>
        </p:blipFill>
        <p:spPr bwMode="auto">
          <a:xfrm>
            <a:off x="-6" y="-4"/>
            <a:ext cx="12192000" cy="6855958"/>
          </a:xfrm>
          <a:prstGeom prst="rect">
            <a:avLst/>
          </a:prstGeom>
          <a:noFill/>
          <a:extLst>
            <a:ext uri="{53640926-AAD7-44D8-BBD7-CCE9431645EC}">
              <a14:shadowObscured xmlns:a14="http://schemas.microsoft.com/office/drawing/2010/main"/>
            </a:ext>
          </a:extLst>
        </p:spPr>
      </p:pic>
      <p:sp>
        <p:nvSpPr>
          <p:cNvPr id="4" name="Titel 3">
            <a:extLst>
              <a:ext uri="{FF2B5EF4-FFF2-40B4-BE49-F238E27FC236}">
                <a16:creationId xmlns:a16="http://schemas.microsoft.com/office/drawing/2014/main" id="{7D0DDC10-2436-417D-8A43-6A0178E6F124}"/>
              </a:ext>
            </a:extLst>
          </p:cNvPr>
          <p:cNvSpPr>
            <a:spLocks noGrp="1"/>
          </p:cNvSpPr>
          <p:nvPr>
            <p:ph type="title"/>
          </p:nvPr>
        </p:nvSpPr>
        <p:spPr>
          <a:xfrm>
            <a:off x="4654295" y="4522156"/>
            <a:ext cx="5609222" cy="1363215"/>
          </a:xfrm>
        </p:spPr>
        <p:txBody>
          <a:bodyPr vert="horz" lIns="91440" tIns="45720" rIns="91440" bIns="45720" rtlCol="0" anchor="t">
            <a:normAutofit/>
          </a:bodyPr>
          <a:lstStyle/>
          <a:p>
            <a:r>
              <a:rPr lang="en-US" sz="4800" kern="1200">
                <a:solidFill>
                  <a:schemeClr val="tx1"/>
                </a:solidFill>
                <a:latin typeface="+mj-lt"/>
                <a:ea typeface="+mj-ea"/>
                <a:cs typeface="+mj-cs"/>
              </a:rPr>
              <a:t>De gevaren </a:t>
            </a:r>
          </a:p>
        </p:txBody>
      </p:sp>
      <p:pic>
        <p:nvPicPr>
          <p:cNvPr id="16" name="Afbeelding 15">
            <a:extLst>
              <a:ext uri="{FF2B5EF4-FFF2-40B4-BE49-F238E27FC236}">
                <a16:creationId xmlns:a16="http://schemas.microsoft.com/office/drawing/2014/main" id="{902194F0-8805-4F6B-880D-85201FD9841D}"/>
              </a:ext>
            </a:extLst>
          </p:cNvPr>
          <p:cNvPicPr/>
          <p:nvPr/>
        </p:nvPicPr>
        <p:blipFill rotWithShape="1">
          <a:blip r:embed="rId4">
            <a:extLst>
              <a:ext uri="{28A0092B-C50C-407E-A947-70E740481C1C}">
                <a14:useLocalDpi xmlns:a14="http://schemas.microsoft.com/office/drawing/2010/main" val="0"/>
              </a:ext>
            </a:extLst>
          </a:blip>
          <a:srcRect t="20917" r="-1" b="20691"/>
          <a:stretch/>
        </p:blipFill>
        <p:spPr bwMode="auto">
          <a:xfrm>
            <a:off x="1246574"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noFill/>
          <a:extLst>
            <a:ext uri="{53640926-AAD7-44D8-BBD7-CCE9431645EC}">
              <a14:shadowObscured xmlns:a14="http://schemas.microsoft.com/office/drawing/2010/main"/>
            </a:ext>
          </a:extLst>
        </p:spPr>
      </p:pic>
      <p:pic>
        <p:nvPicPr>
          <p:cNvPr id="21" name="Afbeelding 20" descr="Waarschuwingssticker milieugevaarlijk - ISO 7010 -  W072 400 mm">
            <a:extLst>
              <a:ext uri="{FF2B5EF4-FFF2-40B4-BE49-F238E27FC236}">
                <a16:creationId xmlns:a16="http://schemas.microsoft.com/office/drawing/2014/main" id="{C7FC6730-821B-4461-ADCB-B6951630F408}"/>
              </a:ext>
            </a:extLst>
          </p:cNvPr>
          <p:cNvPicPr/>
          <p:nvPr/>
        </p:nvPicPr>
        <p:blipFill rotWithShape="1">
          <a:blip r:embed="rId5">
            <a:extLst>
              <a:ext uri="{28A0092B-C50C-407E-A947-70E740481C1C}">
                <a14:useLocalDpi xmlns:a14="http://schemas.microsoft.com/office/drawing/2010/main" val="0"/>
              </a:ext>
            </a:extLst>
          </a:blip>
          <a:srcRect l="15205" r="15369" b="-1"/>
          <a:stretch/>
        </p:blipFill>
        <p:spPr bwMode="auto">
          <a:xfrm>
            <a:off x="20" y="2288332"/>
            <a:ext cx="356461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noFill/>
        </p:spPr>
      </p:pic>
      <p:pic>
        <p:nvPicPr>
          <p:cNvPr id="19" name="Afbeelding 18">
            <a:extLst>
              <a:ext uri="{FF2B5EF4-FFF2-40B4-BE49-F238E27FC236}">
                <a16:creationId xmlns:a16="http://schemas.microsoft.com/office/drawing/2014/main" id="{BC588895-0368-40F7-ACD9-DA6049EC8347}"/>
              </a:ext>
            </a:extLst>
          </p:cNvPr>
          <p:cNvPicPr/>
          <p:nvPr/>
        </p:nvPicPr>
        <p:blipFill rotWithShape="1">
          <a:blip r:embed="rId6">
            <a:extLst>
              <a:ext uri="{28A0092B-C50C-407E-A947-70E740481C1C}">
                <a14:useLocalDpi xmlns:a14="http://schemas.microsoft.com/office/drawing/2010/main" val="0"/>
              </a:ext>
            </a:extLst>
          </a:blip>
          <a:srcRect r="-4" b="-4"/>
          <a:stretch/>
        </p:blipFill>
        <p:spPr bwMode="auto">
          <a:xfrm>
            <a:off x="5511871" y="780500"/>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extLst>
            <a:ext uri="{53640926-AAD7-44D8-BBD7-CCE9431645EC}">
              <a14:shadowObscured xmlns:a14="http://schemas.microsoft.com/office/drawing/2010/main"/>
            </a:ext>
          </a:extLst>
        </p:spPr>
      </p:pic>
      <p:pic>
        <p:nvPicPr>
          <p:cNvPr id="20" name="Afbeelding 19" descr="Waarschuwingsstickers op vel &quot;Bijtende stoffen&quot;">
            <a:extLst>
              <a:ext uri="{FF2B5EF4-FFF2-40B4-BE49-F238E27FC236}">
                <a16:creationId xmlns:a16="http://schemas.microsoft.com/office/drawing/2014/main" id="{F1323683-1AB6-418D-8A1E-A2451565FFC2}"/>
              </a:ext>
            </a:extLst>
          </p:cNvPr>
          <p:cNvPicPr/>
          <p:nvPr/>
        </p:nvPicPr>
        <p:blipFill rotWithShape="1">
          <a:blip r:embed="rId7">
            <a:extLst>
              <a:ext uri="{28A0092B-C50C-407E-A947-70E740481C1C}">
                <a14:useLocalDpi xmlns:a14="http://schemas.microsoft.com/office/drawing/2010/main" val="0"/>
              </a:ext>
            </a:extLst>
          </a:blip>
          <a:srcRect l="10873" r="10024" b="6"/>
          <a:stretch/>
        </p:blipFill>
        <p:spPr bwMode="auto">
          <a:xfrm>
            <a:off x="8918761" y="-4330"/>
            <a:ext cx="3273238" cy="3618965"/>
          </a:xfrm>
          <a:custGeom>
            <a:avLst/>
            <a:gdLst/>
            <a:ahLst/>
            <a:cxnLst/>
            <a:rect l="l" t="t" r="r" b="b"/>
            <a:pathLst>
              <a:path w="3273238" h="3618965">
                <a:moveTo>
                  <a:pt x="210437" y="0"/>
                </a:moveTo>
                <a:lnTo>
                  <a:pt x="3273238" y="0"/>
                </a:lnTo>
                <a:lnTo>
                  <a:pt x="3273238" y="3526409"/>
                </a:lnTo>
                <a:lnTo>
                  <a:pt x="3118338" y="3566238"/>
                </a:lnTo>
                <a:cubicBezTo>
                  <a:pt x="2949390" y="3600810"/>
                  <a:pt x="2774463" y="3618965"/>
                  <a:pt x="2595295" y="3618965"/>
                </a:cubicBezTo>
                <a:cubicBezTo>
                  <a:pt x="1161953" y="3618965"/>
                  <a:pt x="0" y="2457012"/>
                  <a:pt x="0" y="1023670"/>
                </a:cubicBezTo>
                <a:cubicBezTo>
                  <a:pt x="0" y="665335"/>
                  <a:pt x="72622" y="323961"/>
                  <a:pt x="203951" y="13464"/>
                </a:cubicBezTo>
                <a:close/>
              </a:path>
            </a:pathLst>
          </a:custGeom>
          <a:noFill/>
        </p:spPr>
      </p:pic>
      <p:pic>
        <p:nvPicPr>
          <p:cNvPr id="31" name="Picture 3" descr="Brandblusser en slang in de gang van een hotel">
            <a:extLst>
              <a:ext uri="{FF2B5EF4-FFF2-40B4-BE49-F238E27FC236}">
                <a16:creationId xmlns:a16="http://schemas.microsoft.com/office/drawing/2014/main" id="{571E54EB-65FD-49CF-9583-B2193C16068E}"/>
              </a:ext>
            </a:extLst>
          </p:cNvPr>
          <p:cNvPicPr>
            <a:picLocks noChangeAspect="1"/>
          </p:cNvPicPr>
          <p:nvPr/>
        </p:nvPicPr>
        <p:blipFill rotWithShape="1">
          <a:blip r:embed="rId8"/>
          <a:srcRect t="7094" b="8637"/>
          <a:stretch/>
        </p:blipFill>
        <p:spPr>
          <a:xfrm>
            <a:off x="-3047" y="10"/>
            <a:ext cx="12191999" cy="6857990"/>
          </a:xfrm>
          <a:prstGeom prst="rect">
            <a:avLst/>
          </a:prstGeom>
        </p:spPr>
      </p:pic>
      <p:sp>
        <p:nvSpPr>
          <p:cNvPr id="33" name="Titel 1">
            <a:extLst>
              <a:ext uri="{FF2B5EF4-FFF2-40B4-BE49-F238E27FC236}">
                <a16:creationId xmlns:a16="http://schemas.microsoft.com/office/drawing/2014/main" id="{119E2363-98CD-4BC1-B41F-BCF426D9EAD8}"/>
              </a:ext>
            </a:extLst>
          </p:cNvPr>
          <p:cNvSpPr txBox="1">
            <a:spLocks/>
          </p:cNvSpPr>
          <p:nvPr/>
        </p:nvSpPr>
        <p:spPr>
          <a:xfrm>
            <a:off x="1097280" y="325550"/>
            <a:ext cx="10058400" cy="3574778"/>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200" err="1">
                <a:solidFill>
                  <a:srgbClr val="FFFFFF"/>
                </a:solidFill>
              </a:rPr>
              <a:t>Afsluiten</a:t>
            </a:r>
            <a:r>
              <a:rPr lang="en-US" sz="5200">
                <a:solidFill>
                  <a:srgbClr val="FFFFFF"/>
                </a:solidFill>
              </a:rPr>
              <a:t> en </a:t>
            </a:r>
            <a:r>
              <a:rPr lang="en-US" sz="5200" err="1">
                <a:solidFill>
                  <a:srgbClr val="FFFFFF"/>
                </a:solidFill>
              </a:rPr>
              <a:t>reflectie</a:t>
            </a:r>
            <a:endParaRPr lang="en-US" sz="5200">
              <a:solidFill>
                <a:srgbClr val="FFFFFF"/>
              </a:solidFill>
            </a:endParaRPr>
          </a:p>
        </p:txBody>
      </p:sp>
    </p:spTree>
    <p:extLst>
      <p:ext uri="{BB962C8B-B14F-4D97-AF65-F5344CB8AC3E}">
        <p14:creationId xmlns:p14="http://schemas.microsoft.com/office/powerpoint/2010/main" val="3763240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33"/>
                                        </p:tgtEl>
                                        <p:attrNameLst>
                                          <p:attrName>style.visibility</p:attrName>
                                        </p:attrNameLst>
                                      </p:cBhvr>
                                      <p:to>
                                        <p:strVal val="visible"/>
                                      </p:to>
                                    </p:set>
                                    <p:animEffect transition="in" filter="fade">
                                      <p:cBhvr>
                                        <p:cTn id="10" dur="4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3"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460" name="Rectangle 70">
            <a:extLst>
              <a:ext uri="{FF2B5EF4-FFF2-40B4-BE49-F238E27FC236}">
                <a16:creationId xmlns:a16="http://schemas.microsoft.com/office/drawing/2014/main" id="{60E9A6ED-B880-44EA-8D60-C9D3C82CC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91BE125-5D85-4E80-A33A-DC283DF2F87F}"/>
              </a:ext>
            </a:extLst>
          </p:cNvPr>
          <p:cNvSpPr>
            <a:spLocks noGrp="1"/>
          </p:cNvSpPr>
          <p:nvPr>
            <p:ph type="title"/>
          </p:nvPr>
        </p:nvSpPr>
        <p:spPr>
          <a:xfrm>
            <a:off x="648929" y="557190"/>
            <a:ext cx="5170852" cy="1671564"/>
          </a:xfrm>
        </p:spPr>
        <p:txBody>
          <a:bodyPr vert="horz" lIns="91440" tIns="45720" rIns="91440" bIns="45720" rtlCol="0" anchor="ctr">
            <a:normAutofit/>
          </a:bodyPr>
          <a:lstStyle/>
          <a:p>
            <a:r>
              <a:rPr lang="nl-BE" sz="4000"/>
              <a:t>Reflectie</a:t>
            </a:r>
            <a:r>
              <a:rPr lang="en-US" sz="4000"/>
              <a:t> </a:t>
            </a:r>
          </a:p>
        </p:txBody>
      </p:sp>
      <p:sp>
        <p:nvSpPr>
          <p:cNvPr id="3" name="Tijdelijke aanduiding voor inhoud 2">
            <a:extLst>
              <a:ext uri="{FF2B5EF4-FFF2-40B4-BE49-F238E27FC236}">
                <a16:creationId xmlns:a16="http://schemas.microsoft.com/office/drawing/2014/main" id="{87541958-56FE-4523-ABF2-60900CE8841C}"/>
              </a:ext>
            </a:extLst>
          </p:cNvPr>
          <p:cNvSpPr>
            <a:spLocks noGrp="1"/>
          </p:cNvSpPr>
          <p:nvPr>
            <p:ph idx="1"/>
          </p:nvPr>
        </p:nvSpPr>
        <p:spPr>
          <a:xfrm>
            <a:off x="648930" y="2398030"/>
            <a:ext cx="5180245" cy="3731058"/>
          </a:xfrm>
        </p:spPr>
        <p:txBody>
          <a:bodyPr vert="horz" lIns="91440" tIns="45720" rIns="91440" bIns="45720" rtlCol="0">
            <a:normAutofit/>
          </a:bodyPr>
          <a:lstStyle/>
          <a:p>
            <a:r>
              <a:rPr lang="en-US" sz="2000"/>
              <a:t>Wat neem </a:t>
            </a:r>
            <a:r>
              <a:rPr lang="en-US" sz="2000" err="1"/>
              <a:t>jij</a:t>
            </a:r>
            <a:r>
              <a:rPr lang="en-US" sz="2000"/>
              <a:t> mee </a:t>
            </a:r>
            <a:r>
              <a:rPr lang="en-US" sz="2000" err="1"/>
              <a:t>na</a:t>
            </a:r>
            <a:r>
              <a:rPr lang="en-US" sz="2000"/>
              <a:t> </a:t>
            </a:r>
            <a:r>
              <a:rPr lang="en-US" sz="2000" err="1"/>
              <a:t>vandaag</a:t>
            </a:r>
            <a:r>
              <a:rPr lang="en-US" sz="2000"/>
              <a:t>? </a:t>
            </a:r>
          </a:p>
          <a:p>
            <a:r>
              <a:rPr lang="en-US" sz="2000" err="1"/>
              <a:t>Waar</a:t>
            </a:r>
            <a:r>
              <a:rPr lang="en-US" sz="2000"/>
              <a:t> was </a:t>
            </a:r>
            <a:r>
              <a:rPr lang="en-US" sz="2000" err="1"/>
              <a:t>jij</a:t>
            </a:r>
            <a:r>
              <a:rPr lang="en-US" sz="2000"/>
              <a:t> je </a:t>
            </a:r>
            <a:r>
              <a:rPr lang="en-US" sz="2000" err="1"/>
              <a:t>nog</a:t>
            </a:r>
            <a:r>
              <a:rPr lang="en-US" sz="2000"/>
              <a:t> </a:t>
            </a:r>
            <a:r>
              <a:rPr lang="en-US" sz="2000" err="1"/>
              <a:t>niet</a:t>
            </a:r>
            <a:r>
              <a:rPr lang="en-US" sz="2000"/>
              <a:t> </a:t>
            </a:r>
            <a:r>
              <a:rPr lang="en-US" sz="2000" err="1"/>
              <a:t>bewust</a:t>
            </a:r>
            <a:r>
              <a:rPr lang="en-US" sz="2000"/>
              <a:t> van en ga je nu </a:t>
            </a:r>
            <a:r>
              <a:rPr lang="en-US" sz="2000" err="1"/>
              <a:t>anders</a:t>
            </a:r>
            <a:r>
              <a:rPr lang="en-US" sz="2000"/>
              <a:t> mee </a:t>
            </a:r>
            <a:r>
              <a:rPr lang="en-US" sz="2000" err="1"/>
              <a:t>omgaan</a:t>
            </a:r>
            <a:r>
              <a:rPr lang="en-US" sz="2000"/>
              <a:t>? </a:t>
            </a:r>
          </a:p>
          <a:p>
            <a:r>
              <a:rPr lang="en-US" sz="2000"/>
              <a:t>Als je morgen in </a:t>
            </a:r>
            <a:r>
              <a:rPr lang="en-US" sz="2000" err="1"/>
              <a:t>jouw</a:t>
            </a:r>
            <a:r>
              <a:rPr lang="en-US" sz="2000"/>
              <a:t> </a:t>
            </a:r>
            <a:r>
              <a:rPr lang="en-US" sz="2000" err="1"/>
              <a:t>lokaal</a:t>
            </a:r>
            <a:r>
              <a:rPr lang="en-US" sz="2000"/>
              <a:t>/</a:t>
            </a:r>
            <a:r>
              <a:rPr lang="en-US" sz="2000" err="1"/>
              <a:t>ruimte</a:t>
            </a:r>
            <a:r>
              <a:rPr lang="en-US" sz="2000"/>
              <a:t>/</a:t>
            </a:r>
            <a:r>
              <a:rPr lang="en-US" sz="2000" err="1"/>
              <a:t>gebouw</a:t>
            </a:r>
            <a:r>
              <a:rPr lang="en-US" sz="2000"/>
              <a:t> </a:t>
            </a:r>
            <a:r>
              <a:rPr lang="en-US" sz="2000" err="1"/>
              <a:t>komt</a:t>
            </a:r>
            <a:r>
              <a:rPr lang="en-US" sz="2000"/>
              <a:t>, wat is dan het </a:t>
            </a:r>
            <a:r>
              <a:rPr lang="en-US" sz="2000" err="1"/>
              <a:t>eerste</a:t>
            </a:r>
            <a:r>
              <a:rPr lang="en-US" sz="2000"/>
              <a:t> </a:t>
            </a:r>
            <a:r>
              <a:rPr lang="en-US" sz="2000" err="1"/>
              <a:t>dat</a:t>
            </a:r>
            <a:r>
              <a:rPr lang="en-US" sz="2000"/>
              <a:t> je </a:t>
            </a:r>
            <a:r>
              <a:rPr lang="en-US" sz="2000" err="1"/>
              <a:t>doet</a:t>
            </a:r>
            <a:r>
              <a:rPr lang="nl-BE" sz="2000"/>
              <a:t> als ‘gevolg’ van deze opleiding? </a:t>
            </a:r>
            <a:br>
              <a:rPr lang="nl-BE" sz="2000"/>
            </a:br>
            <a:endParaRPr lang="nl-BE" sz="2000"/>
          </a:p>
        </p:txBody>
      </p:sp>
      <p:pic>
        <p:nvPicPr>
          <p:cNvPr id="19458" name="Picture 2" descr="Wat neem ik de eerste dag mee op stage? | klas4gk">
            <a:extLst>
              <a:ext uri="{FF2B5EF4-FFF2-40B4-BE49-F238E27FC236}">
                <a16:creationId xmlns:a16="http://schemas.microsoft.com/office/drawing/2014/main" id="{DB9A88B0-E8F4-4852-93A3-317EB3C1F8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199" b="2"/>
          <a:stretch/>
        </p:blipFill>
        <p:spPr bwMode="auto">
          <a:xfrm>
            <a:off x="6182944" y="557189"/>
            <a:ext cx="5170852" cy="5571898"/>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024686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F4954B-4194-4CDD-BD3D-7753B87C7858}"/>
              </a:ext>
            </a:extLst>
          </p:cNvPr>
          <p:cNvSpPr>
            <a:spLocks noGrp="1"/>
          </p:cNvSpPr>
          <p:nvPr>
            <p:ph type="title"/>
          </p:nvPr>
        </p:nvSpPr>
        <p:spPr/>
        <p:txBody>
          <a:bodyPr/>
          <a:lstStyle/>
          <a:p>
            <a:r>
              <a:rPr lang="nl-BE"/>
              <a:t>Waar kan je terecht voor meer info? </a:t>
            </a:r>
          </a:p>
        </p:txBody>
      </p:sp>
      <p:sp>
        <p:nvSpPr>
          <p:cNvPr id="3" name="Tijdelijke aanduiding voor inhoud 2">
            <a:extLst>
              <a:ext uri="{FF2B5EF4-FFF2-40B4-BE49-F238E27FC236}">
                <a16:creationId xmlns:a16="http://schemas.microsoft.com/office/drawing/2014/main" id="{AE06B07E-12A9-4450-BD32-F1E6BF8EDC52}"/>
              </a:ext>
            </a:extLst>
          </p:cNvPr>
          <p:cNvSpPr>
            <a:spLocks noGrp="1"/>
          </p:cNvSpPr>
          <p:nvPr>
            <p:ph idx="1"/>
          </p:nvPr>
        </p:nvSpPr>
        <p:spPr/>
        <p:txBody>
          <a:bodyPr/>
          <a:lstStyle/>
          <a:p>
            <a:r>
              <a:rPr lang="nl-BE"/>
              <a:t>www.jeugdlokalen.be </a:t>
            </a:r>
          </a:p>
          <a:p>
            <a:r>
              <a:rPr lang="nl-BE">
                <a:solidFill>
                  <a:schemeClr val="bg2">
                    <a:lumMod val="65000"/>
                  </a:schemeClr>
                </a:solidFill>
              </a:rPr>
              <a:t>De website van jouw brandweerzone/hulpverleningszone </a:t>
            </a:r>
          </a:p>
          <a:p>
            <a:r>
              <a:rPr lang="nl-BE">
                <a:solidFill>
                  <a:schemeClr val="bg2">
                    <a:lumMod val="65000"/>
                  </a:schemeClr>
                </a:solidFill>
              </a:rPr>
              <a:t>Jeugd/vrijetijdsdienst van je stad/gemeente </a:t>
            </a:r>
          </a:p>
          <a:p>
            <a:r>
              <a:rPr lang="nl-BE"/>
              <a:t>Ikwordbrandweer.be voor wie meer wil dan dit </a:t>
            </a:r>
          </a:p>
          <a:p>
            <a:endParaRPr lang="nl-BE"/>
          </a:p>
        </p:txBody>
      </p:sp>
    </p:spTree>
    <p:extLst>
      <p:ext uri="{BB962C8B-B14F-4D97-AF65-F5344CB8AC3E}">
        <p14:creationId xmlns:p14="http://schemas.microsoft.com/office/powerpoint/2010/main" val="4857985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77CF12-B48F-4128-930B-DC75EAD27588}"/>
              </a:ext>
            </a:extLst>
          </p:cNvPr>
          <p:cNvSpPr>
            <a:spLocks noGrp="1"/>
          </p:cNvSpPr>
          <p:nvPr>
            <p:ph type="title"/>
          </p:nvPr>
        </p:nvSpPr>
        <p:spPr/>
        <p:txBody>
          <a:bodyPr/>
          <a:lstStyle/>
          <a:p>
            <a:r>
              <a:rPr lang="nl-NL"/>
              <a:t>Welk materiaal is nodig voor deze vorming?</a:t>
            </a:r>
            <a:endParaRPr lang="nl-BE"/>
          </a:p>
        </p:txBody>
      </p:sp>
      <p:sp>
        <p:nvSpPr>
          <p:cNvPr id="3" name="Tijdelijke aanduiding voor inhoud 2">
            <a:extLst>
              <a:ext uri="{FF2B5EF4-FFF2-40B4-BE49-F238E27FC236}">
                <a16:creationId xmlns:a16="http://schemas.microsoft.com/office/drawing/2014/main" id="{E3E0DD14-1826-453B-83A4-8C92A3E49FE5}"/>
              </a:ext>
            </a:extLst>
          </p:cNvPr>
          <p:cNvSpPr>
            <a:spLocks noGrp="1"/>
          </p:cNvSpPr>
          <p:nvPr>
            <p:ph idx="1"/>
          </p:nvPr>
        </p:nvSpPr>
        <p:spPr/>
        <p:txBody>
          <a:bodyPr>
            <a:normAutofit/>
          </a:bodyPr>
          <a:lstStyle/>
          <a:p>
            <a:r>
              <a:rPr lang="nl-NL"/>
              <a:t>Internet</a:t>
            </a:r>
          </a:p>
          <a:p>
            <a:r>
              <a:rPr lang="nl-NL"/>
              <a:t>Deze presentatie</a:t>
            </a:r>
          </a:p>
          <a:p>
            <a:r>
              <a:rPr lang="nl-NL"/>
              <a:t>Beamer of groot scherm</a:t>
            </a:r>
          </a:p>
          <a:p>
            <a:r>
              <a:rPr lang="nl-NL"/>
              <a:t>Computer/laptop</a:t>
            </a:r>
          </a:p>
          <a:p>
            <a:r>
              <a:rPr lang="nl-NL"/>
              <a:t>Lesfiches </a:t>
            </a:r>
          </a:p>
          <a:p>
            <a:r>
              <a:rPr lang="nl-NL"/>
              <a:t>De puzzel van de 6 stappen (afgedrukt per aantal groepjes)</a:t>
            </a:r>
          </a:p>
          <a:p>
            <a:r>
              <a:rPr lang="nl-NL"/>
              <a:t>De pictogrammen (afgedrukt per aantal groepjes)</a:t>
            </a:r>
          </a:p>
          <a:p>
            <a:r>
              <a:rPr lang="nl-NL"/>
              <a:t>Een van de twee verhaaltjes ( afgedrukt per aantal groepjes)</a:t>
            </a:r>
            <a:endParaRPr lang="nl-BE"/>
          </a:p>
        </p:txBody>
      </p:sp>
    </p:spTree>
    <p:extLst>
      <p:ext uri="{BB962C8B-B14F-4D97-AF65-F5344CB8AC3E}">
        <p14:creationId xmlns:p14="http://schemas.microsoft.com/office/powerpoint/2010/main" val="1932926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34" name="Rectangle 140">
            <a:extLst>
              <a:ext uri="{FF2B5EF4-FFF2-40B4-BE49-F238E27FC236}">
                <a16:creationId xmlns:a16="http://schemas.microsoft.com/office/drawing/2014/main" id="{95724071-AC7B-4A67-934B-CD7F90745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573"/>
            <a:ext cx="12192000" cy="18558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Basiswoordenschat in beeld : Pictogrammen - Downloadbaar lesmateriaal -  KlasCement">
            <a:extLst>
              <a:ext uri="{FF2B5EF4-FFF2-40B4-BE49-F238E27FC236}">
                <a16:creationId xmlns:a16="http://schemas.microsoft.com/office/drawing/2014/main" id="{BF2CA076-B7A0-4D75-B1AC-55628DB2D4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608263"/>
            <a:ext cx="3455988" cy="3455988"/>
          </a:xfrm>
          <a:prstGeom prst="roundRect">
            <a:avLst>
              <a:gd name="adj" fmla="val 8594"/>
            </a:avLst>
          </a:prstGeom>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8B494F5F-DFF6-4EBC-9699-51DB2CDE88BF}"/>
              </a:ext>
            </a:extLst>
          </p:cNvPr>
          <p:cNvSpPr txBox="1"/>
          <p:nvPr/>
        </p:nvSpPr>
        <p:spPr>
          <a:xfrm>
            <a:off x="838200" y="5373688"/>
            <a:ext cx="3455988" cy="690563"/>
          </a:xfrm>
          <a:prstGeom prst="rect">
            <a:avLst/>
          </a:prstGeom>
          <a:solidFill>
            <a:srgbClr val="000000">
              <a:alpha val="50000"/>
            </a:srgbClr>
          </a:solidFill>
          <a:ln>
            <a:noFill/>
          </a:ln>
        </p:spPr>
        <p:txBody>
          <a:bodyPr wrap="square" rtlCol="0" anchor="ctr">
            <a:noAutofit/>
          </a:bodyPr>
          <a:lstStyle/>
          <a:p>
            <a:pPr algn="ctr">
              <a:spcAft>
                <a:spcPts val="600"/>
              </a:spcAft>
            </a:pPr>
            <a:r>
              <a:rPr lang="nl-NL" sz="1300" b="1">
                <a:solidFill>
                  <a:srgbClr val="FFFFFF"/>
                </a:solidFill>
              </a:rPr>
              <a:t>Wie ben ik? </a:t>
            </a:r>
            <a:endParaRPr lang="nl-BE" sz="1300" b="1">
              <a:solidFill>
                <a:srgbClr val="FFFFFF"/>
              </a:solidFill>
            </a:endParaRPr>
          </a:p>
        </p:txBody>
      </p:sp>
      <p:pic>
        <p:nvPicPr>
          <p:cNvPr id="1028" name="Picture 4" descr="Pictogram Jullie | Pictogram, Sociale vaardigheden, Symbolen">
            <a:extLst>
              <a:ext uri="{FF2B5EF4-FFF2-40B4-BE49-F238E27FC236}">
                <a16:creationId xmlns:a16="http://schemas.microsoft.com/office/drawing/2014/main" id="{299C2731-3A53-4A59-BD43-6AC655B2CA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5625" y="2608263"/>
            <a:ext cx="3460750" cy="3455988"/>
          </a:xfrm>
          <a:prstGeom prst="roundRect">
            <a:avLst>
              <a:gd name="adj" fmla="val 8594"/>
            </a:avLst>
          </a:prstGeom>
          <a:extLst>
            <a:ext uri="{909E8E84-426E-40DD-AFC4-6F175D3DCCD1}">
              <a14:hiddenFill xmlns:a14="http://schemas.microsoft.com/office/drawing/2010/main">
                <a:solidFill>
                  <a:srgbClr val="FFFFFF"/>
                </a:solidFill>
              </a14:hiddenFill>
            </a:ext>
          </a:extLst>
        </p:spPr>
      </p:pic>
      <p:sp>
        <p:nvSpPr>
          <p:cNvPr id="9" name="Tekstvak 8">
            <a:extLst>
              <a:ext uri="{FF2B5EF4-FFF2-40B4-BE49-F238E27FC236}">
                <a16:creationId xmlns:a16="http://schemas.microsoft.com/office/drawing/2014/main" id="{16A20FBE-DC92-47A2-ABCB-2DD246A30A01}"/>
              </a:ext>
            </a:extLst>
          </p:cNvPr>
          <p:cNvSpPr txBox="1"/>
          <p:nvPr/>
        </p:nvSpPr>
        <p:spPr>
          <a:xfrm>
            <a:off x="4365625" y="5373688"/>
            <a:ext cx="3460750" cy="690563"/>
          </a:xfrm>
          <a:prstGeom prst="rect">
            <a:avLst/>
          </a:prstGeom>
          <a:solidFill>
            <a:srgbClr val="000000">
              <a:alpha val="50000"/>
            </a:srgbClr>
          </a:solidFill>
          <a:ln>
            <a:noFill/>
          </a:ln>
        </p:spPr>
        <p:txBody>
          <a:bodyPr wrap="square" rtlCol="0" anchor="ctr">
            <a:noAutofit/>
          </a:bodyPr>
          <a:lstStyle/>
          <a:p>
            <a:pPr algn="ctr">
              <a:spcAft>
                <a:spcPts val="600"/>
              </a:spcAft>
            </a:pPr>
            <a:r>
              <a:rPr lang="nl-NL" sz="1300" b="1">
                <a:solidFill>
                  <a:srgbClr val="FFFFFF"/>
                </a:solidFill>
              </a:rPr>
              <a:t>Wie zijn jullie? </a:t>
            </a:r>
            <a:endParaRPr lang="nl-BE" sz="1300" b="1">
              <a:solidFill>
                <a:srgbClr val="FFFFFF"/>
              </a:solidFill>
            </a:endParaRPr>
          </a:p>
        </p:txBody>
      </p:sp>
      <p:pic>
        <p:nvPicPr>
          <p:cNvPr id="1032" name="Picture 8" descr="Brand vlam pictogram vectorillustratie 581836 - Download Free Vectors,  Vector Bestanden, Ontwerpen Templates">
            <a:extLst>
              <a:ext uri="{FF2B5EF4-FFF2-40B4-BE49-F238E27FC236}">
                <a16:creationId xmlns:a16="http://schemas.microsoft.com/office/drawing/2014/main" id="{39472FAE-C1FF-47A1-B035-CCD6194C6A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7813" y="2608263"/>
            <a:ext cx="3455988" cy="3455988"/>
          </a:xfrm>
          <a:prstGeom prst="roundRect">
            <a:avLst>
              <a:gd name="adj" fmla="val 8594"/>
            </a:avLst>
          </a:prstGeom>
          <a:extLst>
            <a:ext uri="{909E8E84-426E-40DD-AFC4-6F175D3DCCD1}">
              <a14:hiddenFill xmlns:a14="http://schemas.microsoft.com/office/drawing/2010/main">
                <a:solidFill>
                  <a:srgbClr val="FFFFFF"/>
                </a:solidFill>
              </a14:hiddenFill>
            </a:ext>
          </a:extLst>
        </p:spPr>
      </p:pic>
      <p:sp>
        <p:nvSpPr>
          <p:cNvPr id="11" name="Tekstvak 10">
            <a:extLst>
              <a:ext uri="{FF2B5EF4-FFF2-40B4-BE49-F238E27FC236}">
                <a16:creationId xmlns:a16="http://schemas.microsoft.com/office/drawing/2014/main" id="{B293D7A8-9599-40B0-83ED-8F0F354E4B4D}"/>
              </a:ext>
            </a:extLst>
          </p:cNvPr>
          <p:cNvSpPr txBox="1"/>
          <p:nvPr/>
        </p:nvSpPr>
        <p:spPr>
          <a:xfrm>
            <a:off x="7897813" y="5373688"/>
            <a:ext cx="3455988" cy="690563"/>
          </a:xfrm>
          <a:prstGeom prst="rect">
            <a:avLst/>
          </a:prstGeom>
          <a:solidFill>
            <a:srgbClr val="000000">
              <a:alpha val="50000"/>
            </a:srgbClr>
          </a:solidFill>
          <a:ln>
            <a:noFill/>
          </a:ln>
        </p:spPr>
        <p:txBody>
          <a:bodyPr wrap="square" rtlCol="0" anchor="ctr">
            <a:noAutofit/>
          </a:bodyPr>
          <a:lstStyle/>
          <a:p>
            <a:pPr algn="ctr">
              <a:spcAft>
                <a:spcPts val="600"/>
              </a:spcAft>
            </a:pPr>
            <a:r>
              <a:rPr lang="nl-NL" sz="1300" b="1">
                <a:solidFill>
                  <a:srgbClr val="FFFFFF"/>
                </a:solidFill>
              </a:rPr>
              <a:t>Waarom brandveiligheid?</a:t>
            </a:r>
            <a:endParaRPr lang="nl-BE" sz="1300" b="1">
              <a:solidFill>
                <a:srgbClr val="FFFFFF"/>
              </a:solidFill>
            </a:endParaRPr>
          </a:p>
        </p:txBody>
      </p:sp>
      <p:sp>
        <p:nvSpPr>
          <p:cNvPr id="2" name="Titel 1">
            <a:extLst>
              <a:ext uri="{FF2B5EF4-FFF2-40B4-BE49-F238E27FC236}">
                <a16:creationId xmlns:a16="http://schemas.microsoft.com/office/drawing/2014/main" id="{8E7EC283-1235-4D6C-A523-10F73FA11288}"/>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kern="1200" err="1">
                <a:solidFill>
                  <a:schemeClr val="bg1"/>
                </a:solidFill>
                <a:latin typeface="+mj-lt"/>
                <a:ea typeface="+mj-ea"/>
                <a:cs typeface="+mj-cs"/>
              </a:rPr>
              <a:t>Introductie</a:t>
            </a:r>
            <a:r>
              <a:rPr lang="en-US" kern="1200">
                <a:solidFill>
                  <a:schemeClr val="bg1"/>
                </a:solidFill>
                <a:latin typeface="+mj-lt"/>
                <a:ea typeface="+mj-ea"/>
                <a:cs typeface="+mj-cs"/>
              </a:rPr>
              <a:t> en </a:t>
            </a:r>
            <a:r>
              <a:rPr lang="en-US" kern="1200" err="1">
                <a:solidFill>
                  <a:schemeClr val="bg1"/>
                </a:solidFill>
                <a:latin typeface="+mj-lt"/>
                <a:ea typeface="+mj-ea"/>
                <a:cs typeface="+mj-cs"/>
              </a:rPr>
              <a:t>kennismaking</a:t>
            </a:r>
            <a:r>
              <a:rPr lang="en-US" kern="1200">
                <a:solidFill>
                  <a:schemeClr val="bg1"/>
                </a:solidFill>
                <a:latin typeface="+mj-lt"/>
                <a:ea typeface="+mj-ea"/>
                <a:cs typeface="+mj-cs"/>
              </a:rPr>
              <a:t> </a:t>
            </a:r>
          </a:p>
        </p:txBody>
      </p:sp>
    </p:spTree>
    <p:extLst>
      <p:ext uri="{BB962C8B-B14F-4D97-AF65-F5344CB8AC3E}">
        <p14:creationId xmlns:p14="http://schemas.microsoft.com/office/powerpoint/2010/main" val="66296568"/>
      </p:ext>
    </p:extLst>
  </p:cSld>
  <p:clrMapOvr>
    <a:overrideClrMapping bg1="dk1" tx1="lt1" bg2="dk2" tx2="lt2" accent1="accent1" accent2="accent2" accent3="accent3" accent4="accent4" accent5="accent5" accent6="accent6" hlink="hlink" folHlink="folHlink"/>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5A45F2-6132-4B3E-B12C-249A1BC79582}"/>
              </a:ext>
            </a:extLst>
          </p:cNvPr>
          <p:cNvSpPr>
            <a:spLocks noGrp="1"/>
          </p:cNvSpPr>
          <p:nvPr>
            <p:ph type="title"/>
          </p:nvPr>
        </p:nvSpPr>
        <p:spPr/>
        <p:txBody>
          <a:bodyPr/>
          <a:lstStyle/>
          <a:p>
            <a:r>
              <a:rPr lang="nl-NL"/>
              <a:t>Hoe werkt de </a:t>
            </a:r>
            <a:r>
              <a:rPr lang="nl-NL" err="1"/>
              <a:t>powerpoint</a:t>
            </a:r>
            <a:r>
              <a:rPr lang="nl-NL"/>
              <a:t>?</a:t>
            </a:r>
            <a:endParaRPr lang="nl-BE"/>
          </a:p>
        </p:txBody>
      </p:sp>
      <p:sp>
        <p:nvSpPr>
          <p:cNvPr id="3" name="Tijdelijke aanduiding voor inhoud 2">
            <a:extLst>
              <a:ext uri="{FF2B5EF4-FFF2-40B4-BE49-F238E27FC236}">
                <a16:creationId xmlns:a16="http://schemas.microsoft.com/office/drawing/2014/main" id="{9447598E-F900-4F73-99DF-C14713B12CA0}"/>
              </a:ext>
            </a:extLst>
          </p:cNvPr>
          <p:cNvSpPr>
            <a:spLocks noGrp="1"/>
          </p:cNvSpPr>
          <p:nvPr>
            <p:ph idx="1"/>
          </p:nvPr>
        </p:nvSpPr>
        <p:spPr/>
        <p:txBody>
          <a:bodyPr/>
          <a:lstStyle/>
          <a:p>
            <a:r>
              <a:rPr lang="nl-NL"/>
              <a:t>De presentatie is zo opgebouwd dat de spreker in de notities per slide de methodiek kan doornemen</a:t>
            </a:r>
          </a:p>
          <a:p>
            <a:r>
              <a:rPr lang="nl-NL"/>
              <a:t>Er zijn ook aparte fiches voor deze vorming voorzien waar ook alle uitleg en elke methodiek in detail wordt omschreven</a:t>
            </a:r>
            <a:endParaRPr lang="nl-BE"/>
          </a:p>
        </p:txBody>
      </p:sp>
      <p:pic>
        <p:nvPicPr>
          <p:cNvPr id="9" name="Afbeelding 8">
            <a:extLst>
              <a:ext uri="{FF2B5EF4-FFF2-40B4-BE49-F238E27FC236}">
                <a16:creationId xmlns:a16="http://schemas.microsoft.com/office/drawing/2014/main" id="{03588BB3-F910-46D5-969A-7F91929DD471}"/>
              </a:ext>
            </a:extLst>
          </p:cNvPr>
          <p:cNvPicPr>
            <a:picLocks noChangeAspect="1"/>
          </p:cNvPicPr>
          <p:nvPr/>
        </p:nvPicPr>
        <p:blipFill>
          <a:blip r:embed="rId2"/>
          <a:stretch>
            <a:fillRect/>
          </a:stretch>
        </p:blipFill>
        <p:spPr>
          <a:xfrm>
            <a:off x="404619" y="0"/>
            <a:ext cx="10949181" cy="6858000"/>
          </a:xfrm>
          <a:prstGeom prst="rect">
            <a:avLst/>
          </a:prstGeom>
        </p:spPr>
      </p:pic>
    </p:spTree>
    <p:extLst>
      <p:ext uri="{BB962C8B-B14F-4D97-AF65-F5344CB8AC3E}">
        <p14:creationId xmlns:p14="http://schemas.microsoft.com/office/powerpoint/2010/main" val="100577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5BDB12-56D7-4410-90D0-3E12BD901C6B}"/>
              </a:ext>
            </a:extLst>
          </p:cNvPr>
          <p:cNvSpPr>
            <a:spLocks noGrp="1"/>
          </p:cNvSpPr>
          <p:nvPr>
            <p:ph type="title"/>
          </p:nvPr>
        </p:nvSpPr>
        <p:spPr/>
        <p:txBody>
          <a:bodyPr/>
          <a:lstStyle/>
          <a:p>
            <a:r>
              <a:rPr lang="nl-NL"/>
              <a:t>Samenverhaal</a:t>
            </a:r>
            <a:endParaRPr lang="nl-BE"/>
          </a:p>
        </p:txBody>
      </p:sp>
      <p:sp>
        <p:nvSpPr>
          <p:cNvPr id="3" name="Tijdelijke aanduiding voor inhoud 2">
            <a:extLst>
              <a:ext uri="{FF2B5EF4-FFF2-40B4-BE49-F238E27FC236}">
                <a16:creationId xmlns:a16="http://schemas.microsoft.com/office/drawing/2014/main" id="{584D48EE-D367-4BE6-8E64-1047FAF0E058}"/>
              </a:ext>
            </a:extLst>
          </p:cNvPr>
          <p:cNvSpPr>
            <a:spLocks noGrp="1"/>
          </p:cNvSpPr>
          <p:nvPr>
            <p:ph idx="1"/>
          </p:nvPr>
        </p:nvSpPr>
        <p:spPr/>
        <p:txBody>
          <a:bodyPr/>
          <a:lstStyle/>
          <a:p>
            <a:r>
              <a:rPr lang="nl-NL"/>
              <a:t>De jeugdconsulent: brengt jongeren samen en vertelt vanuit diens expertise</a:t>
            </a:r>
          </a:p>
          <a:p>
            <a:r>
              <a:rPr lang="nl-NL"/>
              <a:t>De lokale brandweerzone: expert in ervaringen in de praktijk</a:t>
            </a:r>
            <a:br>
              <a:rPr lang="nl-NL"/>
            </a:br>
            <a:endParaRPr lang="nl-NL"/>
          </a:p>
          <a:p>
            <a:r>
              <a:rPr lang="nl-NL"/>
              <a:t>Deze vorming is </a:t>
            </a:r>
            <a:r>
              <a:rPr lang="nl-NL" u="sng"/>
              <a:t>gratis</a:t>
            </a:r>
          </a:p>
          <a:p>
            <a:endParaRPr lang="nl-BE"/>
          </a:p>
        </p:txBody>
      </p:sp>
    </p:spTree>
    <p:extLst>
      <p:ext uri="{BB962C8B-B14F-4D97-AF65-F5344CB8AC3E}">
        <p14:creationId xmlns:p14="http://schemas.microsoft.com/office/powerpoint/2010/main" val="202340570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36396B-19E8-42C5-9183-A3995C1A4438}"/>
              </a:ext>
            </a:extLst>
          </p:cNvPr>
          <p:cNvSpPr>
            <a:spLocks noGrp="1"/>
          </p:cNvSpPr>
          <p:nvPr>
            <p:ph type="ctrTitle"/>
          </p:nvPr>
        </p:nvSpPr>
        <p:spPr/>
        <p:txBody>
          <a:bodyPr/>
          <a:lstStyle/>
          <a:p>
            <a:r>
              <a:rPr lang="nl-NL"/>
              <a:t>Vragen?</a:t>
            </a:r>
            <a:endParaRPr lang="nl-BE"/>
          </a:p>
        </p:txBody>
      </p:sp>
    </p:spTree>
    <p:extLst>
      <p:ext uri="{BB962C8B-B14F-4D97-AF65-F5344CB8AC3E}">
        <p14:creationId xmlns:p14="http://schemas.microsoft.com/office/powerpoint/2010/main" val="37270983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64F12C-EC5C-41C9-AAEB-E1D7C77A55B9}"/>
              </a:ext>
            </a:extLst>
          </p:cNvPr>
          <p:cNvSpPr>
            <a:spLocks noGrp="1"/>
          </p:cNvSpPr>
          <p:nvPr>
            <p:ph type="title"/>
          </p:nvPr>
        </p:nvSpPr>
        <p:spPr/>
        <p:txBody>
          <a:bodyPr/>
          <a:lstStyle/>
          <a:p>
            <a:r>
              <a:rPr lang="nl-NL"/>
              <a:t>Wie zijn jullie? </a:t>
            </a:r>
            <a:endParaRPr lang="nl-BE"/>
          </a:p>
        </p:txBody>
      </p:sp>
      <p:sp>
        <p:nvSpPr>
          <p:cNvPr id="3" name="Tijdelijke aanduiding voor inhoud 2">
            <a:extLst>
              <a:ext uri="{FF2B5EF4-FFF2-40B4-BE49-F238E27FC236}">
                <a16:creationId xmlns:a16="http://schemas.microsoft.com/office/drawing/2014/main" id="{A42DB771-D1F2-4006-B421-02BF4B989FA4}"/>
              </a:ext>
            </a:extLst>
          </p:cNvPr>
          <p:cNvSpPr>
            <a:spLocks noGrp="1"/>
          </p:cNvSpPr>
          <p:nvPr>
            <p:ph idx="1"/>
          </p:nvPr>
        </p:nvSpPr>
        <p:spPr>
          <a:xfrm>
            <a:off x="838200" y="2003876"/>
            <a:ext cx="10515600" cy="3949152"/>
          </a:xfrm>
        </p:spPr>
        <p:txBody>
          <a:bodyPr/>
          <a:lstStyle/>
          <a:p>
            <a:pPr marL="0" indent="0">
              <a:buNone/>
            </a:pPr>
            <a:endParaRPr lang="nl-BE"/>
          </a:p>
          <a:p>
            <a:pPr marL="0" indent="0">
              <a:buNone/>
            </a:pPr>
            <a:endParaRPr lang="nl-NL"/>
          </a:p>
        </p:txBody>
      </p:sp>
      <p:pic>
        <p:nvPicPr>
          <p:cNvPr id="2050" name="Picture 2" descr="Sitting On A Chair Icon from Actions Pack | Free Download">
            <a:extLst>
              <a:ext uri="{FF2B5EF4-FFF2-40B4-BE49-F238E27FC236}">
                <a16:creationId xmlns:a16="http://schemas.microsoft.com/office/drawing/2014/main" id="{01EA42E5-2633-43BB-86E0-C0FE0E8E97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1602" y="3915111"/>
            <a:ext cx="2097833" cy="209783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Man stand person icon pictogram Royalty Free Vector Image | Person icon,  Pictogram, Icon">
            <a:extLst>
              <a:ext uri="{FF2B5EF4-FFF2-40B4-BE49-F238E27FC236}">
                <a16:creationId xmlns:a16="http://schemas.microsoft.com/office/drawing/2014/main" id="{742ADDA0-ACBA-4E43-BEEF-F6E5D28B805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7483"/>
          <a:stretch/>
        </p:blipFill>
        <p:spPr bwMode="auto">
          <a:xfrm>
            <a:off x="7350001" y="3798384"/>
            <a:ext cx="1633233" cy="2331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82846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a:extLst>
              <a:ext uri="{FF2B5EF4-FFF2-40B4-BE49-F238E27FC236}">
                <a16:creationId xmlns:a16="http://schemas.microsoft.com/office/drawing/2014/main" id="{D15A7048-75E7-4E83-91AB-A4F096F6BA38}"/>
              </a:ext>
            </a:extLst>
          </p:cNvPr>
          <p:cNvSpPr>
            <a:spLocks noGrp="1"/>
          </p:cNvSpPr>
          <p:nvPr>
            <p:ph idx="1"/>
          </p:nvPr>
        </p:nvSpPr>
        <p:spPr/>
        <p:txBody>
          <a:bodyPr vert="horz" lIns="91440" tIns="45720" rIns="91440" bIns="45720" rtlCol="0" anchor="t">
            <a:normAutofit/>
          </a:bodyPr>
          <a:lstStyle/>
          <a:p>
            <a:pPr marL="0" indent="0" algn="ctr">
              <a:buNone/>
            </a:pPr>
            <a:r>
              <a:rPr lang="nl-NL" sz="6000"/>
              <a:t>Ik zit momenteel in de begeleiding  / leiding</a:t>
            </a:r>
            <a:endParaRPr lang="nl-BE" sz="6000"/>
          </a:p>
        </p:txBody>
      </p:sp>
    </p:spTree>
    <p:extLst>
      <p:ext uri="{BB962C8B-B14F-4D97-AF65-F5344CB8AC3E}">
        <p14:creationId xmlns:p14="http://schemas.microsoft.com/office/powerpoint/2010/main" val="1653118334"/>
      </p:ext>
    </p:extLst>
  </p:cSld>
  <p:clrMapOvr>
    <a:masterClrMapping/>
  </p:clrMapOvr>
</p:sld>
</file>

<file path=ppt/theme/theme1.xml><?xml version="1.0" encoding="utf-8"?>
<a:theme xmlns:a="http://schemas.openxmlformats.org/drawingml/2006/main" name="Kantoorthema">
  <a:themeElements>
    <a:clrScheme name="Aangepast 2">
      <a:dk1>
        <a:srgbClr val="F25C05"/>
      </a:dk1>
      <a:lt1>
        <a:srgbClr val="FFFFFF"/>
      </a:lt1>
      <a:dk2>
        <a:srgbClr val="2D2D2C"/>
      </a:dk2>
      <a:lt2>
        <a:srgbClr val="FFFFFF"/>
      </a:lt2>
      <a:accent1>
        <a:srgbClr val="0071BA"/>
      </a:accent1>
      <a:accent2>
        <a:srgbClr val="F25C05"/>
      </a:accent2>
      <a:accent3>
        <a:srgbClr val="009C4C"/>
      </a:accent3>
      <a:accent4>
        <a:srgbClr val="898232"/>
      </a:accent4>
      <a:accent5>
        <a:srgbClr val="FFD64F"/>
      </a:accent5>
      <a:accent6>
        <a:srgbClr val="20A9C9"/>
      </a:accent6>
      <a:hlink>
        <a:srgbClr val="F25C05"/>
      </a:hlink>
      <a:folHlink>
        <a:srgbClr val="F25C05"/>
      </a:folHlink>
    </a:clrScheme>
    <a:fontScheme name="Jeugdlokalen">
      <a:majorFont>
        <a:latin typeface="Gilroy ExtraBold"/>
        <a:ea typeface=""/>
        <a:cs typeface=""/>
      </a:majorFont>
      <a:minorFont>
        <a:latin typeface="Gilroy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474DFE6EA35874E8025FCB8D926C9D8" ma:contentTypeVersion="16" ma:contentTypeDescription="Een nieuw document maken." ma:contentTypeScope="" ma:versionID="50d7c25859c8689c0a31b720249ac8e2">
  <xsd:schema xmlns:xsd="http://www.w3.org/2001/XMLSchema" xmlns:xs="http://www.w3.org/2001/XMLSchema" xmlns:p="http://schemas.microsoft.com/office/2006/metadata/properties" xmlns:ns2="4aa80f02-7857-4884-ba9f-91c81a1eeef8" xmlns:ns3="f44e904d-c03d-4a21-b4dd-e45f0b357ee4" targetNamespace="http://schemas.microsoft.com/office/2006/metadata/properties" ma:root="true" ma:fieldsID="91a9932f5971e832170f7ec5b44e62e0" ns2:_="" ns3:_="">
    <xsd:import namespace="4aa80f02-7857-4884-ba9f-91c81a1eeef8"/>
    <xsd:import namespace="f44e904d-c03d-4a21-b4dd-e45f0b357ee4"/>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AutoKeyPoints" minOccurs="0"/>
                <xsd:element ref="ns2:MediaServiceKeyPoint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a80f02-7857-4884-ba9f-91c81a1eee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Afbeeldingtags" ma:readOnly="false" ma:fieldId="{5cf76f15-5ced-4ddc-b409-7134ff3c332f}" ma:taxonomyMulti="true" ma:sspId="708d76f2-5b4b-493c-bc1d-93cc2dbda507" ma:termSetId="09814cd3-568e-fe90-9814-8d621ff8fb84" ma:anchorId="fba54fb3-c3e1-fe81-a776-ca4b69148c4d" ma:open="true" ma:isKeyword="false">
      <xsd:complexType>
        <xsd:sequence>
          <xsd:element ref="pc:Terms" minOccurs="0" maxOccurs="1"/>
        </xsd:sequence>
      </xsd:complex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44e904d-c03d-4a21-b4dd-e45f0b357ee4" elementFormDefault="qualified">
    <xsd:import namespace="http://schemas.microsoft.com/office/2006/documentManagement/types"/>
    <xsd:import namespace="http://schemas.microsoft.com/office/infopath/2007/PartnerControls"/>
    <xsd:element name="SharedWithUsers" ma:index="14"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Gedeeld met details" ma:internalName="SharedWithDetails" ma:readOnly="true">
      <xsd:simpleType>
        <xsd:restriction base="dms:Note">
          <xsd:maxLength value="255"/>
        </xsd:restriction>
      </xsd:simpleType>
    </xsd:element>
    <xsd:element name="TaxCatchAll" ma:index="19" nillable="true" ma:displayName="Taxonomy Catch All Column" ma:hidden="true" ma:list="{e416a08b-5bb3-40a6-b722-b519cc93b161}" ma:internalName="TaxCatchAll" ma:showField="CatchAllData" ma:web="f44e904d-c03d-4a21-b4dd-e45f0b357ee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aa80f02-7857-4884-ba9f-91c81a1eeef8">
      <Terms xmlns="http://schemas.microsoft.com/office/infopath/2007/PartnerControls"/>
    </lcf76f155ced4ddcb4097134ff3c332f>
    <TaxCatchAll xmlns="f44e904d-c03d-4a21-b4dd-e45f0b357ee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470E04B-3EAC-4713-8FC0-6885BF1C92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aa80f02-7857-4884-ba9f-91c81a1eeef8"/>
    <ds:schemaRef ds:uri="f44e904d-c03d-4a21-b4dd-e45f0b357ee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39BFC1E-F84B-4957-A975-33E1400FB429}">
  <ds:schemaRefs>
    <ds:schemaRef ds:uri="4aa80f02-7857-4884-ba9f-91c81a1eeef8"/>
    <ds:schemaRef ds:uri="5619fe95-a0a0-4f2d-bb64-42da49c7b27c"/>
    <ds:schemaRef ds:uri="f44e904d-c03d-4a21-b4dd-e45f0b357ee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F4EDEC7-C328-4264-8160-48216C9168A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783</TotalTime>
  <Words>5189</Words>
  <Application>Microsoft Office PowerPoint</Application>
  <PresentationFormat>Breedbeeld</PresentationFormat>
  <Paragraphs>640</Paragraphs>
  <Slides>72</Slides>
  <Notes>58</Notes>
  <HiddenSlides>0</HiddenSlides>
  <MMClips>11</MMClips>
  <ScaleCrop>false</ScaleCrop>
  <HeadingPairs>
    <vt:vector size="4" baseType="variant">
      <vt:variant>
        <vt:lpstr>Thema</vt:lpstr>
      </vt:variant>
      <vt:variant>
        <vt:i4>1</vt:i4>
      </vt:variant>
      <vt:variant>
        <vt:lpstr>Diatitels</vt:lpstr>
      </vt:variant>
      <vt:variant>
        <vt:i4>72</vt:i4>
      </vt:variant>
    </vt:vector>
  </HeadingPairs>
  <TitlesOfParts>
    <vt:vector size="73" baseType="lpstr">
      <vt:lpstr>Kantoorthema</vt:lpstr>
      <vt:lpstr>Sessie Brandveiligheid jeugdwerkinfrastructuur</vt:lpstr>
      <vt:lpstr>Wie zijn wij? - netwerkbrandweer </vt:lpstr>
      <vt:lpstr>Wie zijn wij? - netwerkbrandweer </vt:lpstr>
      <vt:lpstr>Hoe is deze vorming ontstaan?</vt:lpstr>
      <vt:lpstr>Wat komt er aan bod in deze vorming?</vt:lpstr>
      <vt:lpstr>Op het programma </vt:lpstr>
      <vt:lpstr>Introductie en kennismaking </vt:lpstr>
      <vt:lpstr>Wie zijn jullie? </vt:lpstr>
      <vt:lpstr>PowerPoint-presentatie</vt:lpstr>
      <vt:lpstr>PowerPoint-presentatie</vt:lpstr>
      <vt:lpstr>PowerPoint-presentatie</vt:lpstr>
      <vt:lpstr>PowerPoint-presentatie</vt:lpstr>
      <vt:lpstr>Methodiek</vt:lpstr>
      <vt:lpstr>Waarom is brandveiligheid belangrijk? </vt:lpstr>
      <vt:lpstr>PowerPoint-presentatie</vt:lpstr>
      <vt:lpstr>Pictogrammen en gevaren </vt:lpstr>
      <vt:lpstr>Gebruik het juiste pictogram tijdens het verhaal </vt:lpstr>
      <vt:lpstr>We vertellen een verhaal</vt:lpstr>
      <vt:lpstr>Methodiek</vt:lpstr>
      <vt:lpstr>Deze pictogrammen duiden de (nood)uitgang of de richtingen van (nood)uitgangen aan</vt:lpstr>
      <vt:lpstr>Verzamelplaats</vt:lpstr>
      <vt:lpstr>EHBO</vt:lpstr>
      <vt:lpstr>Middelen die je gebruikt bij een ‘incident’</vt:lpstr>
      <vt:lpstr>Deze pictogrammen duiden mogelijke gevaren aan</vt:lpstr>
      <vt:lpstr>Elektriciteit</vt:lpstr>
      <vt:lpstr>De gevaren </vt:lpstr>
      <vt:lpstr>Wat gebeurt er in deze filmpjes?</vt:lpstr>
      <vt:lpstr>Batterijen</vt:lpstr>
      <vt:lpstr>Batterijen</vt:lpstr>
      <vt:lpstr>Wat kaarten we aan in dit filmpje en op de foto?</vt:lpstr>
      <vt:lpstr>Afval,  orde en netheid </vt:lpstr>
      <vt:lpstr>Afval,  orde en netheid </vt:lpstr>
      <vt:lpstr>Wat gebeurt er in dit filmpje en op de foto? </vt:lpstr>
      <vt:lpstr>Elektriciteit </vt:lpstr>
      <vt:lpstr>Elektriciteit </vt:lpstr>
      <vt:lpstr>Wat gebeurt er in deze filmpjes? </vt:lpstr>
      <vt:lpstr>Kaarsen, fakkels en theelichtjes </vt:lpstr>
      <vt:lpstr>Kaarsen,  fakkels en  theelichtjes </vt:lpstr>
      <vt:lpstr>Wat kaarten we aan in dit filmpje? </vt:lpstr>
      <vt:lpstr>Sfeerverlichting en decoratie </vt:lpstr>
      <vt:lpstr>Sfeerverlichting  en decoratie </vt:lpstr>
      <vt:lpstr>De gevaarlijke stoffen veiling</vt:lpstr>
      <vt:lpstr>Stockage  gevaarlijke  materialen </vt:lpstr>
      <vt:lpstr>Stockage  gevaarlijke  materialen </vt:lpstr>
      <vt:lpstr>Wat zouden de gevaren op deze foto’s zijn? </vt:lpstr>
      <vt:lpstr>Extra verwarmingselementen en CO-vergiftiging </vt:lpstr>
      <vt:lpstr>Extra verwarmings- elementen  en CO-vergiftiging </vt:lpstr>
      <vt:lpstr>Wat gebeurt er in dit filmpje/foto? </vt:lpstr>
      <vt:lpstr>Gas </vt:lpstr>
      <vt:lpstr>Gas </vt:lpstr>
      <vt:lpstr>De gevaren </vt:lpstr>
      <vt:lpstr>PowerPoint-presentatie</vt:lpstr>
      <vt:lpstr>Wat zeggen jongeren?  </vt:lpstr>
      <vt:lpstr>6 richtlijnen bij brand </vt:lpstr>
      <vt:lpstr>PowerPoint-presentatie</vt:lpstr>
      <vt:lpstr>Methodiek</vt:lpstr>
      <vt:lpstr>Blijf kalm </vt:lpstr>
      <vt:lpstr>Alarmeer en evacueer</vt:lpstr>
      <vt:lpstr>Bel 112</vt:lpstr>
      <vt:lpstr>Doe een bluspoging </vt:lpstr>
      <vt:lpstr>Verzamel op de juiste plaats</vt:lpstr>
      <vt:lpstr>Werk mee</vt:lpstr>
      <vt:lpstr>6 richtlijnen bij brand </vt:lpstr>
      <vt:lpstr>Even oefenen </vt:lpstr>
      <vt:lpstr>Methodiek</vt:lpstr>
      <vt:lpstr>De gevaren </vt:lpstr>
      <vt:lpstr>Reflectie </vt:lpstr>
      <vt:lpstr>Waar kan je terecht voor meer info? </vt:lpstr>
      <vt:lpstr>Welk materiaal is nodig voor deze vorming?</vt:lpstr>
      <vt:lpstr>Hoe werkt de powerpoint?</vt:lpstr>
      <vt:lpstr>Samenverhaal</vt:lpstr>
      <vt:lpstr>Vragen?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Lisa De Deken</dc:creator>
  <cp:lastModifiedBy>Tina Schuermans</cp:lastModifiedBy>
  <cp:revision>2</cp:revision>
  <cp:lastPrinted>2021-11-25T15:59:18Z</cp:lastPrinted>
  <dcterms:created xsi:type="dcterms:W3CDTF">2021-09-13T09:14:08Z</dcterms:created>
  <dcterms:modified xsi:type="dcterms:W3CDTF">2023-02-14T13:06:19Z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0x0101008474DFE6EA35874E8025FCB8D926C9D8</vt:lpwstr>
  </property>
  <property fmtid="{D5CDD505-2E9C-101B-9397-08002B2CF9AE}" pid="3" name="Order">
    <vt:r8>2741700</vt:r8>
  </property>
  <property fmtid="{D5CDD505-2E9C-101B-9397-08002B2CF9AE}" pid="4" name="xd_Signature">
    <vt:bool>false</vt:bool>
  </property>
  <property fmtid="{D5CDD505-2E9C-101B-9397-08002B2CF9AE}" pid="5" name="xd_ProgID">
    <vt:lpwstr/>
  </property>
  <property fmtid="{D5CDD505-2E9C-101B-9397-08002B2CF9AE}" pid="6" name="_ExtendedDescription">
    <vt:lpwstr/>
  </property>
  <property fmtid="{D5CDD505-2E9C-101B-9397-08002B2CF9AE}" pid="7" name="TriggerFlowInfo">
    <vt:lpwstr/>
  </property>
  <property fmtid="{D5CDD505-2E9C-101B-9397-08002B2CF9AE}" pid="8" name="ComplianceAssetId">
    <vt:lpwstr/>
  </property>
  <property fmtid="{D5CDD505-2E9C-101B-9397-08002B2CF9AE}" pid="9" name="TemplateUrl">
    <vt:lpwstr/>
  </property>
  <property fmtid="{D5CDD505-2E9C-101B-9397-08002B2CF9AE}" pid="10" name="MediaServiceImageTags">
    <vt:lpwstr/>
  </property>
</Properties>
</file>